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302" r:id="rId6"/>
    <p:sldId id="300" r:id="rId7"/>
    <p:sldId id="301" r:id="rId8"/>
    <p:sldId id="266" r:id="rId9"/>
    <p:sldId id="263" r:id="rId10"/>
    <p:sldId id="261" r:id="rId11"/>
    <p:sldId id="262" r:id="rId12"/>
    <p:sldId id="268" r:id="rId13"/>
    <p:sldId id="269" r:id="rId14"/>
    <p:sldId id="282" r:id="rId15"/>
    <p:sldId id="284"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107" d="100"/>
          <a:sy n="107" d="100"/>
        </p:scale>
        <p:origin x="114" y="30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10/25/2022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services/comm/mkt_notices/detail?id=a8c6dfe5-976d-495b-b5f2-9dce3751dcc7"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ercot.com/services/comm/mkt_notices/detail?id=e289c465-8af2-4187-b002-b3fe7370c209" TargetMode="External"/><Relationship Id="rId4" Type="http://schemas.openxmlformats.org/officeDocument/2006/relationships/hyperlink" Target="https://www.ercot.com/services/comm/mkt_notices/detail?id=d6a3e969-5763-448e-ae76-9c66b836ebe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FFDE4-5487-4B99-B5A9-DD2CC4A47BFC}"/>
              </a:ext>
            </a:extLst>
          </p:cNvPr>
          <p:cNvSpPr txBox="1"/>
          <p:nvPr/>
        </p:nvSpPr>
        <p:spPr>
          <a:xfrm>
            <a:off x="3657600" y="2438400"/>
            <a:ext cx="5486400" cy="2277547"/>
          </a:xfrm>
          <a:prstGeom prst="rect">
            <a:avLst/>
          </a:prstGeom>
          <a:noFill/>
        </p:spPr>
        <p:txBody>
          <a:bodyPr wrap="square" rtlCol="0">
            <a:spAutoFit/>
          </a:bodyPr>
          <a:lstStyle/>
          <a:p>
            <a:r>
              <a:rPr lang="en-US" b="1" dirty="0"/>
              <a:t>Settlement Stability</a:t>
            </a:r>
          </a:p>
          <a:p>
            <a:r>
              <a:rPr lang="en-US" sz="1600" b="1" dirty="0"/>
              <a:t>2022 Q3 Update to WMS</a:t>
            </a:r>
          </a:p>
          <a:p>
            <a:endParaRPr lang="en-US" dirty="0"/>
          </a:p>
          <a:p>
            <a:r>
              <a:rPr lang="en-US" dirty="0"/>
              <a:t>Magie Shanks</a:t>
            </a:r>
          </a:p>
          <a:p>
            <a:r>
              <a:rPr lang="en-US" dirty="0"/>
              <a:t>Settlements Group</a:t>
            </a:r>
          </a:p>
          <a:p>
            <a:r>
              <a:rPr lang="en-US" dirty="0"/>
              <a:t>ERCOT</a:t>
            </a:r>
          </a:p>
          <a:p>
            <a:endParaRPr lang="en-US" dirty="0"/>
          </a:p>
          <a:p>
            <a:r>
              <a:rPr lang="en-US" dirty="0"/>
              <a:t>11/02/2022</a:t>
            </a:r>
          </a:p>
        </p:txBody>
      </p:sp>
    </p:spTree>
    <p:extLst>
      <p:ext uri="{BB962C8B-B14F-4D97-AF65-F5344CB8AC3E}">
        <p14:creationId xmlns:p14="http://schemas.microsoft.com/office/powerpoint/2010/main" val="76556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9" name="Table 7">
            <a:extLst>
              <a:ext uri="{FF2B5EF4-FFF2-40B4-BE49-F238E27FC236}">
                <a16:creationId xmlns:a16="http://schemas.microsoft.com/office/drawing/2014/main" id="{C8F8CAEF-B2A0-4C18-9C1B-991132AB8137}"/>
              </a:ext>
            </a:extLst>
          </p:cNvPr>
          <p:cNvGraphicFramePr>
            <a:graphicFrameLocks noGrp="1"/>
          </p:cNvGraphicFramePr>
          <p:nvPr>
            <p:extLst>
              <p:ext uri="{D42A27DB-BD31-4B8C-83A1-F6EECF244321}">
                <p14:modId xmlns:p14="http://schemas.microsoft.com/office/powerpoint/2010/main" val="1284101921"/>
              </p:ext>
            </p:extLst>
          </p:nvPr>
        </p:nvGraphicFramePr>
        <p:xfrm>
          <a:off x="374904" y="1078992"/>
          <a:ext cx="8385048" cy="4340352"/>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Jan</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Feb</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Mar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Apr</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May</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Jun</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132.4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31.8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91.5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230.2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106.0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251.7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71.4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37.1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-72.2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40.6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19.2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7.9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25.5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a:t>
                      </a:r>
                      <a:r>
                        <a:rPr sz="900" b="0" i="0" u="none" cap="none" dirty="0">
                          <a:solidFill>
                            <a:srgbClr val="000000">
                              <a:alpha val="100000"/>
                            </a:srgbClr>
                          </a:solidFill>
                          <a:latin typeface="Times New Roman"/>
                        </a:rPr>
                        <a:t>.0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a:t>
                      </a:r>
                      <a:r>
                        <a:rPr sz="900" b="0" i="0" u="none" cap="none" dirty="0">
                          <a:solidFill>
                            <a:srgbClr val="000000">
                              <a:alpha val="100000"/>
                            </a:srgbClr>
                          </a:solidFill>
                          <a:latin typeface="Times New Roman"/>
                        </a:rPr>
                        <a:t>.0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25.1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24.6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26.2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-18.9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4.9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4.3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12.</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5.</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7</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6.5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-66.4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85.6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76.1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64.7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a:t>
                      </a:r>
                      <a:r>
                        <a:rPr lang="en-US" sz="900" b="0" i="0" u="none" cap="none" dirty="0">
                          <a:solidFill>
                            <a:srgbClr val="000000">
                              <a:alpha val="100000"/>
                            </a:srgbClr>
                          </a:solidFill>
                          <a:latin typeface="Times New Roman"/>
                        </a:rPr>
                        <a:t>9</a:t>
                      </a:r>
                      <a:r>
                        <a:rPr sz="900" b="0" i="0" u="none" cap="none" dirty="0">
                          <a:solidFill>
                            <a:srgbClr val="000000">
                              <a:alpha val="100000"/>
                            </a:srgbClr>
                          </a:solidFill>
                          <a:latin typeface="Times New Roman"/>
                        </a:rPr>
                        <a:t>.4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25.</a:t>
                      </a:r>
                      <a:r>
                        <a:rPr lang="en-US" sz="900" b="0" i="0" u="none" cap="none" dirty="0">
                          <a:solidFill>
                            <a:srgbClr val="000000">
                              <a:alpha val="100000"/>
                            </a:srgbClr>
                          </a:solidFill>
                          <a:latin typeface="Times New Roman"/>
                        </a:rPr>
                        <a:t>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a:t>
                      </a:r>
                      <a:r>
                        <a:rPr lang="en-US" sz="900" b="0" i="0" u="none" cap="none" dirty="0">
                          <a:solidFill>
                            <a:srgbClr val="000000">
                              <a:alpha val="100000"/>
                            </a:srgbClr>
                          </a:solidFill>
                          <a:latin typeface="Times New Roman"/>
                        </a:rPr>
                        <a:t>5</a:t>
                      </a:r>
                      <a:r>
                        <a:rPr sz="900" b="0" i="0" u="none" cap="none" dirty="0">
                          <a:solidFill>
                            <a:srgbClr val="000000">
                              <a:alpha val="100000"/>
                            </a:srgbClr>
                          </a:solidFill>
                          <a:latin typeface="Times New Roman"/>
                        </a:rPr>
                        <a:t>.9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a:t>
                      </a:r>
                      <a:r>
                        <a:rPr lang="en-US" sz="900" b="0" i="0" u="none" cap="none" dirty="0">
                          <a:solidFill>
                            <a:srgbClr val="000000">
                              <a:alpha val="100000"/>
                            </a:srgbClr>
                          </a:solidFill>
                          <a:latin typeface="Times New Roman"/>
                        </a:rPr>
                        <a:t>2</a:t>
                      </a:r>
                      <a:r>
                        <a:rPr sz="900" b="0" i="0" u="none" cap="none" dirty="0">
                          <a:solidFill>
                            <a:srgbClr val="000000">
                              <a:alpha val="100000"/>
                            </a:srgbClr>
                          </a:solidFill>
                          <a:latin typeface="Times New Roman"/>
                        </a:rPr>
                        <a:t>.9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a:t>
                      </a:r>
                      <a:r>
                        <a:rPr lang="en-US" sz="900" b="0" i="0" u="none" cap="none" dirty="0">
                          <a:solidFill>
                            <a:srgbClr val="000000">
                              <a:alpha val="100000"/>
                            </a:srgbClr>
                          </a:solidFill>
                          <a:latin typeface="Times New Roman"/>
                        </a:rPr>
                        <a:t>4.3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95.9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-17.0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Adjusted Metered Load (</a:t>
                      </a:r>
                      <a:r>
                        <a:rPr sz="900" b="0" i="0" u="none" cap="none" dirty="0" err="1">
                          <a:solidFill>
                            <a:srgbClr val="000000">
                              <a:alpha val="100000"/>
                            </a:srgbClr>
                          </a:solidFill>
                          <a:latin typeface="Times New Roman"/>
                        </a:rPr>
                        <a:t>TWh</a:t>
                      </a:r>
                      <a:r>
                        <a:rPr sz="900" b="0" i="0" u="none" cap="none" dirty="0">
                          <a:solidFill>
                            <a:srgbClr val="000000">
                              <a:alpha val="100000"/>
                            </a:srgbClr>
                          </a:solidFill>
                          <a:latin typeface="Times New Roman"/>
                        </a:rPr>
                        <a: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28.1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38.7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46.0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43.0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37.4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89637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12" name="Table 11">
            <a:extLst>
              <a:ext uri="{FF2B5EF4-FFF2-40B4-BE49-F238E27FC236}">
                <a16:creationId xmlns:a16="http://schemas.microsoft.com/office/drawing/2014/main" id="{94D7AF2B-CD8A-459A-88F8-6718E0AF0ABB}"/>
              </a:ext>
            </a:extLst>
          </p:cNvPr>
          <p:cNvGraphicFramePr>
            <a:graphicFrameLocks noGrp="1"/>
          </p:cNvGraphicFramePr>
          <p:nvPr>
            <p:extLst>
              <p:ext uri="{D42A27DB-BD31-4B8C-83A1-F6EECF244321}">
                <p14:modId xmlns:p14="http://schemas.microsoft.com/office/powerpoint/2010/main" val="2464156840"/>
              </p:ext>
            </p:extLst>
          </p:nvPr>
        </p:nvGraphicFramePr>
        <p:xfrm>
          <a:off x="374904" y="104241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8.5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6.6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7.2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18.6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16.5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9.5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33.8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28.7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24.7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22.1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19.3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-45.4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-37.9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-43.8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-66.4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85.6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76.1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64.7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3" name="Table 12">
            <a:extLst>
              <a:ext uri="{FF2B5EF4-FFF2-40B4-BE49-F238E27FC236}">
                <a16:creationId xmlns:a16="http://schemas.microsoft.com/office/drawing/2014/main" id="{FA3DFB67-A2AF-40C0-BF3F-E8DC57505B5F}"/>
              </a:ext>
            </a:extLst>
          </p:cNvPr>
          <p:cNvGraphicFramePr>
            <a:graphicFrameLocks noGrp="1"/>
          </p:cNvGraphicFramePr>
          <p:nvPr>
            <p:extLst>
              <p:ext uri="{D42A27DB-BD31-4B8C-83A1-F6EECF244321}">
                <p14:modId xmlns:p14="http://schemas.microsoft.com/office/powerpoint/2010/main" val="1959839156"/>
              </p:ext>
            </p:extLst>
          </p:nvPr>
        </p:nvGraphicFramePr>
        <p:xfrm>
          <a:off x="374904" y="24048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a:t>
                      </a:r>
                      <a:r>
                        <a:rPr lang="en-US" sz="900" b="0" i="0" u="none" cap="none" dirty="0">
                          <a:solidFill>
                            <a:srgbClr val="000000">
                              <a:alpha val="100000"/>
                            </a:srgbClr>
                          </a:solidFill>
                          <a:latin typeface="Times New Roman"/>
                        </a:rPr>
                        <a:t>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16.8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15.3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a:t>
                      </a:r>
                      <a:r>
                        <a:rPr lang="en-US" sz="900" b="0" i="0" u="none" cap="none" dirty="0">
                          <a:solidFill>
                            <a:srgbClr val="000000">
                              <a:alpha val="100000"/>
                            </a:srgbClr>
                          </a:solidFill>
                          <a:latin typeface="Times New Roman"/>
                        </a:rPr>
                        <a:t>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12.3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5.4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5.2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36.6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30.9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38.7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37.4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4" name="Table 13">
            <a:extLst>
              <a:ext uri="{FF2B5EF4-FFF2-40B4-BE49-F238E27FC236}">
                <a16:creationId xmlns:a16="http://schemas.microsoft.com/office/drawing/2014/main" id="{F4897EAF-4EA8-4DFF-90D0-BE4D789F8459}"/>
              </a:ext>
            </a:extLst>
          </p:cNvPr>
          <p:cNvGraphicFramePr>
            <a:graphicFrameLocks noGrp="1"/>
          </p:cNvGraphicFramePr>
          <p:nvPr>
            <p:extLst>
              <p:ext uri="{D42A27DB-BD31-4B8C-83A1-F6EECF244321}">
                <p14:modId xmlns:p14="http://schemas.microsoft.com/office/powerpoint/2010/main" val="2330670276"/>
              </p:ext>
            </p:extLst>
          </p:nvPr>
        </p:nvGraphicFramePr>
        <p:xfrm>
          <a:off x="374904"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a:t>
                      </a:r>
                      <a:r>
                        <a:rPr lang="en-US" sz="900" b="0" i="0" u="none" cap="none" dirty="0">
                          <a:solidFill>
                            <a:srgbClr val="000000">
                              <a:alpha val="100000"/>
                            </a:srgbClr>
                          </a:solidFill>
                          <a:latin typeface="Times New Roman"/>
                        </a:rPr>
                        <a:t>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4.6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4.2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5" name="Table 14">
            <a:extLst>
              <a:ext uri="{FF2B5EF4-FFF2-40B4-BE49-F238E27FC236}">
                <a16:creationId xmlns:a16="http://schemas.microsoft.com/office/drawing/2014/main" id="{93705A3C-480A-4C46-9E6E-C4CEC66444F6}"/>
              </a:ext>
            </a:extLst>
          </p:cNvPr>
          <p:cNvGraphicFramePr>
            <a:graphicFrameLocks noGrp="1"/>
          </p:cNvGraphicFramePr>
          <p:nvPr>
            <p:extLst>
              <p:ext uri="{D42A27DB-BD31-4B8C-83A1-F6EECF244321}">
                <p14:modId xmlns:p14="http://schemas.microsoft.com/office/powerpoint/2010/main" val="3384159103"/>
              </p:ext>
            </p:extLst>
          </p:nvPr>
        </p:nvGraphicFramePr>
        <p:xfrm>
          <a:off x="374904" y="512064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3.2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a:t>
                      </a:r>
                      <a:r>
                        <a:rPr lang="en-US" sz="900" b="0" i="0" u="none" cap="none" dirty="0">
                          <a:solidFill>
                            <a:srgbClr val="000000">
                              <a:alpha val="100000"/>
                            </a:srgbClr>
                          </a:solidFill>
                          <a:latin typeface="Times New Roman"/>
                        </a:rPr>
                        <a:t>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6386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p:txBody>
          <a:bodyPr/>
          <a:lstStyle/>
          <a:p>
            <a:r>
              <a:rPr lang="en-US" dirty="0"/>
              <a:t>26.2 Securitization Default Charge</a:t>
            </a:r>
            <a:br>
              <a:rPr lang="en-US" dirty="0"/>
            </a:br>
            <a:r>
              <a:rPr lang="en-US" dirty="0"/>
              <a:t>27.3 Securitization Uplift Charge</a:t>
            </a:r>
          </a:p>
        </p:txBody>
      </p:sp>
      <p:sp>
        <p:nvSpPr>
          <p:cNvPr id="4"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5" name="Table 4">
            <a:extLst>
              <a:ext uri="{FF2B5EF4-FFF2-40B4-BE49-F238E27FC236}">
                <a16:creationId xmlns:a16="http://schemas.microsoft.com/office/drawing/2014/main" id="{FC466DFE-13DB-49A7-83C4-65646CC32284}"/>
              </a:ext>
            </a:extLst>
          </p:cNvPr>
          <p:cNvGraphicFramePr>
            <a:graphicFrameLocks noGrp="1"/>
          </p:cNvGraphicFramePr>
          <p:nvPr>
            <p:extLst>
              <p:ext uri="{D42A27DB-BD31-4B8C-83A1-F6EECF244321}">
                <p14:modId xmlns:p14="http://schemas.microsoft.com/office/powerpoint/2010/main" val="3370515882"/>
              </p:ext>
            </p:extLst>
          </p:nvPr>
        </p:nvGraphicFramePr>
        <p:xfrm>
          <a:off x="477209" y="1424788"/>
          <a:ext cx="8189581" cy="914780"/>
        </p:xfrm>
        <a:graphic>
          <a:graphicData uri="http://schemas.openxmlformats.org/drawingml/2006/table">
            <a:tbl>
              <a:tblPr/>
              <a:tblGrid>
                <a:gridCol w="1474456">
                  <a:extLst>
                    <a:ext uri="{9D8B030D-6E8A-4147-A177-3AD203B41FA5}">
                      <a16:colId xmlns:a16="http://schemas.microsoft.com/office/drawing/2014/main" val="213437927"/>
                    </a:ext>
                  </a:extLst>
                </a:gridCol>
                <a:gridCol w="746125">
                  <a:extLst>
                    <a:ext uri="{9D8B030D-6E8A-4147-A177-3AD203B41FA5}">
                      <a16:colId xmlns:a16="http://schemas.microsoft.com/office/drawing/2014/main" val="3559608654"/>
                    </a:ext>
                  </a:extLst>
                </a:gridCol>
                <a:gridCol w="746125">
                  <a:extLst>
                    <a:ext uri="{9D8B030D-6E8A-4147-A177-3AD203B41FA5}">
                      <a16:colId xmlns:a16="http://schemas.microsoft.com/office/drawing/2014/main" val="3146346876"/>
                    </a:ext>
                  </a:extLst>
                </a:gridCol>
                <a:gridCol w="746125">
                  <a:extLst>
                    <a:ext uri="{9D8B030D-6E8A-4147-A177-3AD203B41FA5}">
                      <a16:colId xmlns:a16="http://schemas.microsoft.com/office/drawing/2014/main" val="73902129"/>
                    </a:ext>
                  </a:extLst>
                </a:gridCol>
                <a:gridCol w="746125">
                  <a:extLst>
                    <a:ext uri="{9D8B030D-6E8A-4147-A177-3AD203B41FA5}">
                      <a16:colId xmlns:a16="http://schemas.microsoft.com/office/drawing/2014/main" val="759187286"/>
                    </a:ext>
                  </a:extLst>
                </a:gridCol>
                <a:gridCol w="746125">
                  <a:extLst>
                    <a:ext uri="{9D8B030D-6E8A-4147-A177-3AD203B41FA5}">
                      <a16:colId xmlns:a16="http://schemas.microsoft.com/office/drawing/2014/main" val="948147960"/>
                    </a:ext>
                  </a:extLst>
                </a:gridCol>
                <a:gridCol w="746125">
                  <a:extLst>
                    <a:ext uri="{9D8B030D-6E8A-4147-A177-3AD203B41FA5}">
                      <a16:colId xmlns:a16="http://schemas.microsoft.com/office/drawing/2014/main" val="3282520265"/>
                    </a:ext>
                  </a:extLst>
                </a:gridCol>
                <a:gridCol w="746125">
                  <a:extLst>
                    <a:ext uri="{9D8B030D-6E8A-4147-A177-3AD203B41FA5}">
                      <a16:colId xmlns:a16="http://schemas.microsoft.com/office/drawing/2014/main" val="1855483299"/>
                    </a:ext>
                  </a:extLst>
                </a:gridCol>
                <a:gridCol w="746125">
                  <a:extLst>
                    <a:ext uri="{9D8B030D-6E8A-4147-A177-3AD203B41FA5}">
                      <a16:colId xmlns:a16="http://schemas.microsoft.com/office/drawing/2014/main" val="2438074751"/>
                    </a:ext>
                  </a:extLst>
                </a:gridCol>
                <a:gridCol w="746125">
                  <a:extLst>
                    <a:ext uri="{9D8B030D-6E8A-4147-A177-3AD203B41FA5}">
                      <a16:colId xmlns:a16="http://schemas.microsoft.com/office/drawing/2014/main" val="1220798705"/>
                    </a:ext>
                  </a:extLst>
                </a:gridCol>
              </a:tblGrid>
              <a:tr h="228599">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r>
                        <a:rPr lang="en-US" sz="900" b="1" dirty="0">
                          <a:solidFill>
                            <a:srgbClr val="000000">
                              <a:alpha val="100000"/>
                            </a:srgbClr>
                          </a:solidFill>
                          <a:latin typeface="times"/>
                          <a:cs typeface="times"/>
                          <a:sym typeface="times"/>
                        </a:rPr>
                        <a:t>Subchapter M </a:t>
                      </a:r>
                      <a:endParaRPr sz="8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Jan</a:t>
                      </a:r>
                      <a:r>
                        <a:rPr sz="900" b="1" dirty="0">
                          <a:solidFill>
                            <a:srgbClr val="000000">
                              <a:alpha val="100000"/>
                            </a:srgbClr>
                          </a:solidFill>
                          <a:latin typeface="times"/>
                          <a:cs typeface="times"/>
                          <a:sym typeface="times"/>
                        </a:rPr>
                        <a:t> 202</a:t>
                      </a:r>
                      <a:r>
                        <a:rPr lang="en-US" sz="900" b="1" dirty="0">
                          <a:solidFill>
                            <a:srgbClr val="000000">
                              <a:alpha val="100000"/>
                            </a:srgbClr>
                          </a:solidFill>
                          <a:latin typeface="times"/>
                          <a:cs typeface="times"/>
                          <a:sym typeface="times"/>
                        </a:rPr>
                        <a:t>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Feb</a:t>
                      </a:r>
                      <a:r>
                        <a:rPr sz="900" b="1" dirty="0">
                          <a:solidFill>
                            <a:srgbClr val="000000">
                              <a:alpha val="100000"/>
                            </a:srgbClr>
                          </a:solidFill>
                          <a:latin typeface="times"/>
                          <a:cs typeface="times"/>
                          <a:sym typeface="times"/>
                        </a:rPr>
                        <a:t> 202</a:t>
                      </a:r>
                      <a:r>
                        <a:rPr lang="en-US" sz="900" b="1" dirty="0">
                          <a:solidFill>
                            <a:srgbClr val="000000">
                              <a:alpha val="100000"/>
                            </a:srgbClr>
                          </a:solidFill>
                          <a:latin typeface="times"/>
                          <a:cs typeface="times"/>
                          <a:sym typeface="times"/>
                        </a:rPr>
                        <a:t>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Mar</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Apr</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sz="900" b="1" dirty="0">
                          <a:solidFill>
                            <a:srgbClr val="000000">
                              <a:alpha val="100000"/>
                            </a:srgbClr>
                          </a:solidFill>
                          <a:latin typeface="times"/>
                          <a:cs typeface="times"/>
                          <a:sym typeface="times"/>
                        </a:rPr>
                        <a:t>Ma</a:t>
                      </a:r>
                      <a:r>
                        <a:rPr lang="en-US" sz="900" b="1" dirty="0">
                          <a:solidFill>
                            <a:srgbClr val="000000">
                              <a:alpha val="100000"/>
                            </a:srgbClr>
                          </a:solidFill>
                          <a:latin typeface="times"/>
                          <a:cs typeface="times"/>
                          <a:sym typeface="times"/>
                        </a:rPr>
                        <a:t>y</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Jun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Jul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Aug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Sep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3830253513"/>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Reference Month (RTM_FINAL data)</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Oct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Nov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Dec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Jan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Feb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Mar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Apr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May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Jun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extLst>
                  <a:ext uri="{0D108BD9-81ED-4DB2-BD59-A6C34878D82A}">
                    <a16:rowId xmlns:a16="http://schemas.microsoft.com/office/drawing/2014/main" val="1464090937"/>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Monthly Uplift (TSDCMA)</a:t>
                      </a:r>
                    </a:p>
                  </a:txBody>
                  <a:tcPr marL="9525" marR="9525" marT="9525" marB="0" anchor="b">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79020454"/>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SDCMMATOT</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209,983,095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193,432,682</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209,606,505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207,838,866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194,316,616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195,041,993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195,303,193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208,449,380</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208,494,853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4499349"/>
                  </a:ext>
                </a:extLst>
              </a:tr>
            </a:tbl>
          </a:graphicData>
        </a:graphic>
      </p:graphicFrame>
      <p:graphicFrame>
        <p:nvGraphicFramePr>
          <p:cNvPr id="6" name="Table 5">
            <a:extLst>
              <a:ext uri="{FF2B5EF4-FFF2-40B4-BE49-F238E27FC236}">
                <a16:creationId xmlns:a16="http://schemas.microsoft.com/office/drawing/2014/main" id="{2E1F3C4B-9466-4FD8-A986-CAC81CE22F12}"/>
              </a:ext>
            </a:extLst>
          </p:cNvPr>
          <p:cNvGraphicFramePr>
            <a:graphicFrameLocks noGrp="1"/>
          </p:cNvGraphicFramePr>
          <p:nvPr>
            <p:extLst>
              <p:ext uri="{D42A27DB-BD31-4B8C-83A1-F6EECF244321}">
                <p14:modId xmlns:p14="http://schemas.microsoft.com/office/powerpoint/2010/main" val="586310647"/>
              </p:ext>
            </p:extLst>
          </p:nvPr>
        </p:nvGraphicFramePr>
        <p:xfrm>
          <a:off x="477209" y="2938598"/>
          <a:ext cx="3072442" cy="832103"/>
        </p:xfrm>
        <a:graphic>
          <a:graphicData uri="http://schemas.openxmlformats.org/drawingml/2006/table">
            <a:tbl>
              <a:tblPr/>
              <a:tblGrid>
                <a:gridCol w="1580192">
                  <a:extLst>
                    <a:ext uri="{9D8B030D-6E8A-4147-A177-3AD203B41FA5}">
                      <a16:colId xmlns:a16="http://schemas.microsoft.com/office/drawing/2014/main" val="213437927"/>
                    </a:ext>
                  </a:extLst>
                </a:gridCol>
                <a:gridCol w="746125">
                  <a:extLst>
                    <a:ext uri="{9D8B030D-6E8A-4147-A177-3AD203B41FA5}">
                      <a16:colId xmlns:a16="http://schemas.microsoft.com/office/drawing/2014/main" val="2438074751"/>
                    </a:ext>
                  </a:extLst>
                </a:gridCol>
                <a:gridCol w="746125">
                  <a:extLst>
                    <a:ext uri="{9D8B030D-6E8A-4147-A177-3AD203B41FA5}">
                      <a16:colId xmlns:a16="http://schemas.microsoft.com/office/drawing/2014/main" val="1220798705"/>
                    </a:ext>
                  </a:extLst>
                </a:gridCol>
              </a:tblGrid>
              <a:tr h="228599">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r>
                        <a:rPr lang="en-US" sz="900" b="1" dirty="0">
                          <a:solidFill>
                            <a:srgbClr val="000000">
                              <a:alpha val="100000"/>
                            </a:srgbClr>
                          </a:solidFill>
                          <a:latin typeface="times"/>
                          <a:cs typeface="times"/>
                          <a:sym typeface="times"/>
                        </a:rPr>
                        <a:t>Subchapter N</a:t>
                      </a:r>
                      <a:r>
                        <a:rPr lang="en-US" sz="900" b="1" baseline="30000" dirty="0">
                          <a:solidFill>
                            <a:srgbClr val="000000">
                              <a:alpha val="100000"/>
                            </a:srgbClr>
                          </a:solidFill>
                          <a:latin typeface="times"/>
                          <a:cs typeface="times"/>
                          <a:sym typeface="times"/>
                        </a:rPr>
                        <a:t>1</a:t>
                      </a:r>
                      <a:endParaRPr sz="8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Aug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Sep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3830253513"/>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Monthly Uplift (MTSUCDA)</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13,847,762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13,401,060</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extLst>
                  <a:ext uri="{0D108BD9-81ED-4DB2-BD59-A6C34878D82A}">
                    <a16:rowId xmlns:a16="http://schemas.microsoft.com/office/drawing/2014/main" val="1464090937"/>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Non-Optout RTAML (</a:t>
                      </a:r>
                      <a:r>
                        <a:rPr lang="en-US" sz="900" kern="1200" dirty="0" err="1">
                          <a:solidFill>
                            <a:srgbClr val="000000">
                              <a:alpha val="100000"/>
                            </a:srgbClr>
                          </a:solidFill>
                          <a:latin typeface="Times New Roman"/>
                          <a:ea typeface="+mn-ea"/>
                          <a:cs typeface="Times New Roman"/>
                        </a:rPr>
                        <a:t>TWh</a:t>
                      </a:r>
                      <a:r>
                        <a:rPr lang="en-US" sz="900" kern="1200" dirty="0">
                          <a:solidFill>
                            <a:srgbClr val="000000">
                              <a:alpha val="100000"/>
                            </a:srgbClr>
                          </a:solidFill>
                          <a:latin typeface="Times New Roman"/>
                          <a:ea typeface="+mn-ea"/>
                          <a:cs typeface="Times New Roman"/>
                        </a:rPr>
                        <a:t>)</a:t>
                      </a:r>
                    </a:p>
                  </a:txBody>
                  <a:tcPr marL="9525" marR="9525" marT="9525" marB="0" anchor="b">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 27,956,942</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24,334,545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79020454"/>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$/MWh</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0.50</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0.55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4499349"/>
                  </a:ext>
                </a:extLst>
              </a:tr>
            </a:tbl>
          </a:graphicData>
        </a:graphic>
      </p:graphicFrame>
      <p:sp>
        <p:nvSpPr>
          <p:cNvPr id="7" name="TextBox 6">
            <a:extLst>
              <a:ext uri="{FF2B5EF4-FFF2-40B4-BE49-F238E27FC236}">
                <a16:creationId xmlns:a16="http://schemas.microsoft.com/office/drawing/2014/main" id="{D7A3A4F4-C9A3-4F34-9AFB-ACC236939514}"/>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7" name="Table 6">
            <a:extLst>
              <a:ext uri="{FF2B5EF4-FFF2-40B4-BE49-F238E27FC236}">
                <a16:creationId xmlns:a16="http://schemas.microsoft.com/office/drawing/2014/main" id="{9E697166-E604-4AF6-A8E8-8CB2C3FAD857}"/>
              </a:ext>
            </a:extLst>
          </p:cNvPr>
          <p:cNvGraphicFramePr>
            <a:graphicFrameLocks noGrp="1"/>
          </p:cNvGraphicFramePr>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Q3</a:t>
                      </a:r>
                      <a:endParaRPr lang="en-US" sz="1200" b="1" kern="1200" dirty="0">
                        <a:solidFill>
                          <a:srgbClr val="FF0000"/>
                        </a:solidFill>
                        <a:effectLst/>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624221D1-439F-4440-A650-31D787DC01D4}"/>
              </a:ext>
            </a:extLst>
          </p:cNvPr>
          <p:cNvSpPr txBox="1"/>
          <p:nvPr/>
        </p:nvSpPr>
        <p:spPr>
          <a:xfrm>
            <a:off x="381000" y="2397204"/>
            <a:ext cx="8382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Q3 2022.</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2539577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7" name="Table 6">
            <a:extLst>
              <a:ext uri="{FF2B5EF4-FFF2-40B4-BE49-F238E27FC236}">
                <a16:creationId xmlns:a16="http://schemas.microsoft.com/office/drawing/2014/main" id="{80416831-2191-4122-B745-A2F58A77854D}"/>
              </a:ext>
            </a:extLst>
          </p:cNvPr>
          <p:cNvGraphicFramePr>
            <a:graphicFrameLocks noGrp="1"/>
          </p:cNvGraphicFramePr>
          <p:nvPr>
            <p:extLst>
              <p:ext uri="{D42A27DB-BD31-4B8C-83A1-F6EECF244321}">
                <p14:modId xmlns:p14="http://schemas.microsoft.com/office/powerpoint/2010/main" val="1632354834"/>
              </p:ext>
            </p:extLst>
          </p:nvPr>
        </p:nvGraphicFramePr>
        <p:xfrm>
          <a:off x="609600" y="1143000"/>
          <a:ext cx="7924800" cy="1787098"/>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02/18/2021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Alternative Dispute Resolution</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RRFQAMT, LARDASIRNAMT, LARTRNAMT, LAASIRNAMT, RTASIAMT, RTEIAMT, RTRDASIAMT, RTRRAMT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3"/>
                        </a:rPr>
                        <a:t>M-A080522-01</a:t>
                      </a:r>
                      <a:endParaRPr lang="en-US" sz="1000" kern="1200" dirty="0">
                        <a:solidFill>
                          <a:schemeClr val="tx1"/>
                        </a:solidFill>
                        <a:effectLst/>
                        <a:latin typeface="Arial" panose="020B0604020202020204" pitchFamily="34" charset="0"/>
                        <a:ea typeface="Calibri" panose="020F0502020204030204" pitchFamily="34" charset="0"/>
                        <a:cs typeface="+mn-cs"/>
                        <a:hlinkClick r:id="rId4">
                          <a:extLst>
                            <a:ext uri="{A12FA001-AC4F-418D-AE19-62706E023703}">
                              <ahyp:hlinkClr xmlns:ahyp="http://schemas.microsoft.com/office/drawing/2018/hyperlinkcolor" val="tx"/>
                            </a:ext>
                          </a:extLst>
                        </a:hlinkClick>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4">
                            <a:extLst>
                              <a:ext uri="{A12FA001-AC4F-418D-AE19-62706E023703}">
                                <ahyp:hlinkClr xmlns:ahyp="http://schemas.microsoft.com/office/drawing/2018/hyperlinkcolor" val="tx"/>
                              </a:ext>
                            </a:extLst>
                          </a:hlinkClick>
                        </a:rPr>
                        <a:t>M-A080522-02</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hlinkClick r:id="rId5">
                            <a:extLst>
                              <a:ext uri="{A12FA001-AC4F-418D-AE19-62706E023703}">
                                <ahyp:hlinkClr xmlns:ahyp="http://schemas.microsoft.com/office/drawing/2018/hyperlinkcolor" val="tx"/>
                              </a:ext>
                            </a:extLst>
                          </a:hlinkClick>
                        </a:rPr>
                        <a:t>M-A080522-03</a:t>
                      </a:r>
                      <a:endParaRPr lang="en-US" sz="1000" kern="1200" dirty="0">
                        <a:solidFill>
                          <a:schemeClr val="tx1"/>
                        </a:solidFill>
                        <a:effectLst/>
                        <a:latin typeface="Arial" panose="020B0604020202020204" pitchFamily="34" charset="0"/>
                        <a:ea typeface="Calibri" panose="020F0502020204030204" pitchFamily="34" charset="0"/>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49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graphicFrame>
        <p:nvGraphicFramePr>
          <p:cNvPr id="7" name="Content Placeholder 10">
            <a:extLst>
              <a:ext uri="{FF2B5EF4-FFF2-40B4-BE49-F238E27FC236}">
                <a16:creationId xmlns:a16="http://schemas.microsoft.com/office/drawing/2014/main" id="{F34F1FEF-9A27-4563-9BA3-23814E57EF05}"/>
              </a:ext>
            </a:extLst>
          </p:cNvPr>
          <p:cNvGraphicFramePr>
            <a:graphicFrameLocks noGrp="1"/>
          </p:cNvGraphicFramePr>
          <p:nvPr>
            <p:ph idx="1"/>
            <p:extLst>
              <p:ext uri="{D42A27DB-BD31-4B8C-83A1-F6EECF244321}">
                <p14:modId xmlns:p14="http://schemas.microsoft.com/office/powerpoint/2010/main" val="3214215836"/>
              </p:ext>
            </p:extLst>
          </p:nvPr>
        </p:nvGraphicFramePr>
        <p:xfrm>
          <a:off x="380999" y="1143000"/>
          <a:ext cx="8382000" cy="2598226"/>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dirty="0">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2022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dirty="0">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dirty="0">
                          <a:solidFill>
                            <a:srgbClr val="000000"/>
                          </a:solidFill>
                          <a:effectLst/>
                          <a:latin typeface="Calibri" panose="020F0502020204030204" pitchFamily="34" charset="0"/>
                        </a:rPr>
                        <a:t>Ancillary Services-RTM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dirty="0">
                          <a:solidFill>
                            <a:srgbClr val="000000"/>
                          </a:solidFill>
                          <a:effectLst/>
                          <a:latin typeface="Calibri" panose="020F0502020204030204" pitchFamily="34" charset="0"/>
                        </a:rPr>
                        <a:t>DA/RT Invoice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978505"/>
                  </a:ext>
                </a:extLst>
              </a:tr>
              <a:tr h="201257">
                <a:tc>
                  <a:txBody>
                    <a:bodyPr/>
                    <a:lstStyle/>
                    <a:p>
                      <a:pPr algn="ctr" fontAlgn="ctr"/>
                      <a:r>
                        <a:rPr lang="en-US" sz="800" b="0" i="0" u="none" strike="noStrike" dirty="0">
                          <a:solidFill>
                            <a:srgbClr val="000000"/>
                          </a:solidFill>
                          <a:effectLst/>
                          <a:latin typeface="Calibri" panose="020F0502020204030204" pitchFamily="34" charset="0"/>
                        </a:rPr>
                        <a:t>Emergency Operations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1257">
                <a:tc>
                  <a:txBody>
                    <a:bodyPr/>
                    <a:lstStyle/>
                    <a:p>
                      <a:pPr algn="ctr" fontAlgn="ctr"/>
                      <a:r>
                        <a:rPr lang="en-US" sz="800" b="0" i="0" u="none" strike="noStrike" dirty="0">
                          <a:solidFill>
                            <a:srgbClr val="000000"/>
                          </a:solidFill>
                          <a:effectLst/>
                          <a:latin typeface="Calibri" panose="020F0502020204030204" pitchFamily="34" charset="0"/>
                        </a:rPr>
                        <a:t>Gene. Res. Base Pt. Deviation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01257">
                <a:tc>
                  <a:txBody>
                    <a:bodyPr/>
                    <a:lstStyle/>
                    <a:p>
                      <a:pPr algn="ctr" fontAlgn="ctr"/>
                      <a:r>
                        <a:rPr lang="en-US" sz="800" b="0" i="0" u="none" strike="noStrike" dirty="0">
                          <a:solidFill>
                            <a:srgbClr val="000000"/>
                          </a:solidFill>
                          <a:effectLst/>
                          <a:latin typeface="Calibri" panose="020F0502020204030204" pitchFamily="34" charset="0"/>
                        </a:rPr>
                        <a:t>Initial Invoice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017986"/>
                  </a:ext>
                </a:extLst>
              </a:tr>
              <a:tr h="20125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Calibri" panose="020F0502020204030204" pitchFamily="34" charset="0"/>
                        </a:rPr>
                        <a:t>Reliability Unit Commitment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8449597"/>
                  </a:ext>
                </a:extLst>
              </a:tr>
              <a:tr h="211319">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8" name="TextBox 7">
            <a:extLst>
              <a:ext uri="{FF2B5EF4-FFF2-40B4-BE49-F238E27FC236}">
                <a16:creationId xmlns:a16="http://schemas.microsoft.com/office/drawing/2014/main" id="{D7EF5C86-B1D2-49ED-864A-A6CA9E9C45C0}"/>
              </a:ext>
            </a:extLst>
          </p:cNvPr>
          <p:cNvSpPr txBox="1"/>
          <p:nvPr/>
        </p:nvSpPr>
        <p:spPr>
          <a:xfrm>
            <a:off x="380999" y="38100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6" name="Content Placeholder 5"/>
          <p:cNvPicPr>
            <a:picLocks noGrp="1"/>
          </p:cNvPicPr>
          <p:nvPr>
            <p:ph/>
          </p:nvPr>
        </p:nvPicPr>
        <p:blipFill>
          <a:blip r:embed="rId3" cstate="print"/>
          <a:stretch>
            <a:fillRect/>
          </a:stretch>
        </p:blipFill>
        <p:spPr>
          <a:xfrm>
            <a:off x="91440" y="822960"/>
            <a:ext cx="8961120" cy="2615184"/>
          </a:xfrm>
          <a:prstGeom prst="rect">
            <a:avLst/>
          </a:prstGeom>
        </p:spPr>
      </p:pic>
      <p:pic>
        <p:nvPicPr>
          <p:cNvPr id="7" name="Content Placeholder 6"/>
          <p:cNvPicPr>
            <a:picLocks noGrp="1" noChangeAspect="1"/>
          </p:cNvPicPr>
          <p:nvPr>
            <p:ph/>
          </p:nvPr>
        </p:nvPicPr>
        <p:blipFill>
          <a:blip r:embed="rId4" cstate="print"/>
          <a:stretch>
            <a:fillRect/>
          </a:stretch>
        </p:blipFill>
        <p:spPr>
          <a:xfrm>
            <a:off x="6850852" y="3646747"/>
            <a:ext cx="1593342" cy="2798064"/>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4" name="Picture 3" descr="Graphical user interface, application&#10;&#10;Description automatically generated">
            <a:extLst>
              <a:ext uri="{FF2B5EF4-FFF2-40B4-BE49-F238E27FC236}">
                <a16:creationId xmlns:a16="http://schemas.microsoft.com/office/drawing/2014/main" id="{2E3A1BBD-E3ED-4347-ABDB-4C03B824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256" y="758952"/>
            <a:ext cx="7342632" cy="5347007"/>
          </a:xfrm>
          <a:prstGeom prst="rect">
            <a:avLst/>
          </a:prstGeom>
        </p:spPr>
      </p:pic>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 email&#10;&#10;Description automatically generated">
            <a:extLst>
              <a:ext uri="{FF2B5EF4-FFF2-40B4-BE49-F238E27FC236}">
                <a16:creationId xmlns:a16="http://schemas.microsoft.com/office/drawing/2014/main" id="{DF2A8B4F-C300-4819-9AE8-C92B7E814B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12" y="758951"/>
            <a:ext cx="7369977" cy="536574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735</TotalTime>
  <Words>2018</Words>
  <Application>Microsoft Office PowerPoint</Application>
  <PresentationFormat>On-screen Show (4:3)</PresentationFormat>
  <Paragraphs>849</Paragraphs>
  <Slides>12</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97</cp:revision>
  <cp:lastPrinted>2016-01-21T20:53:15Z</cp:lastPrinted>
  <dcterms:created xsi:type="dcterms:W3CDTF">2016-01-21T15:20:31Z</dcterms:created>
  <dcterms:modified xsi:type="dcterms:W3CDTF">2022-10-25T21:19:29Z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