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5"/>
  </p:notesMasterIdLst>
  <p:handoutMasterIdLst>
    <p:handoutMasterId r:id="rId6"/>
  </p:handoutMasterIdLst>
  <p:sldIdLst>
    <p:sldId id="256" r:id="rId3"/>
    <p:sldId id="353" r:id="rId4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0C1A50-DF36-FE60-5388-6945B374DC80}" name="Cole Benson" initials="CB" userId="0f00ff836de30594" providerId="Windows Live"/>
  <p188:author id="{1E9B346C-46A3-FFD0-3344-8384B1869BD1}" name="Alex Dombrowsky" initials="AD" userId="a325ed9c21e6607a" providerId="Windows Live"/>
  <p188:author id="{D0E5C6B5-2FE6-2978-F069-28A74ABBA64B}" name="Kevin Carden" initials="KC" userId="87fa135dd3204931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rape" initials="A" lastIdx="8" clrIdx="0"/>
  <p:cmAuthor id="7" name="Nick" initials="N" lastIdx="10" clrIdx="7">
    <p:extLst>
      <p:ext uri="{19B8F6BF-5375-455C-9EA6-DF929625EA0E}">
        <p15:presenceInfo xmlns:p15="http://schemas.microsoft.com/office/powerpoint/2012/main" userId="Nick" providerId="None"/>
      </p:ext>
    </p:extLst>
  </p:cmAuthor>
  <p:cmAuthor id="1" name="Analyst1" initials="A" lastIdx="7" clrIdx="1"/>
  <p:cmAuthor id="8" name="Kevin Carden" initials="KC" lastIdx="27" clrIdx="8">
    <p:extLst>
      <p:ext uri="{19B8F6BF-5375-455C-9EA6-DF929625EA0E}">
        <p15:presenceInfo xmlns:p15="http://schemas.microsoft.com/office/powerpoint/2012/main" userId="08d1ba0b839f8b7f" providerId="Windows Live"/>
      </p:ext>
    </p:extLst>
  </p:cmAuthor>
  <p:cmAuthor id="2" name="NickW" initials="N" lastIdx="47" clrIdx="2"/>
  <p:cmAuthor id="9" name="Chase" initials="C" lastIdx="1" clrIdx="9">
    <p:extLst>
      <p:ext uri="{19B8F6BF-5375-455C-9EA6-DF929625EA0E}">
        <p15:presenceInfo xmlns:p15="http://schemas.microsoft.com/office/powerpoint/2012/main" userId="Chase" providerId="None"/>
      </p:ext>
    </p:extLst>
  </p:cmAuthor>
  <p:cmAuthor id="3" name="Parth" initials="P" lastIdx="8" clrIdx="3"/>
  <p:cmAuthor id="10" name="Alex Dombrowsky" initials="AD" lastIdx="4" clrIdx="10">
    <p:extLst>
      <p:ext uri="{19B8F6BF-5375-455C-9EA6-DF929625EA0E}">
        <p15:presenceInfo xmlns:p15="http://schemas.microsoft.com/office/powerpoint/2012/main" userId="Alex Dombrowsky" providerId="None"/>
      </p:ext>
    </p:extLst>
  </p:cmAuthor>
  <p:cmAuthor id="4" name="Kevin" initials="KDC" lastIdx="17" clrIdx="4"/>
  <p:cmAuthor id="5" name="Cole-PC" initials="DT" lastIdx="29" clrIdx="5">
    <p:extLst>
      <p:ext uri="{19B8F6BF-5375-455C-9EA6-DF929625EA0E}">
        <p15:presenceInfo xmlns:p15="http://schemas.microsoft.com/office/powerpoint/2012/main" userId="Cole-PC" providerId="None"/>
      </p:ext>
    </p:extLst>
  </p:cmAuthor>
  <p:cmAuthor id="6" name="KEVIN2-PC" initials="K" lastIdx="35" clrIdx="6">
    <p:extLst>
      <p:ext uri="{19B8F6BF-5375-455C-9EA6-DF929625EA0E}">
        <p15:presenceInfo xmlns:p15="http://schemas.microsoft.com/office/powerpoint/2012/main" userId="KEVIN2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F9F"/>
    <a:srgbClr val="F6B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364" autoAdjust="0"/>
  </p:normalViewPr>
  <p:slideViewPr>
    <p:cSldViewPr snapToGrid="0" snapToObjects="1">
      <p:cViewPr varScale="1">
        <p:scale>
          <a:sx n="72" d="100"/>
          <a:sy n="72" d="100"/>
        </p:scale>
        <p:origin x="13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4FBF2C-B01F-4D60-A223-D6A7F91BF2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11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51C56BC-89D4-410D-85E5-5B3354CFA1D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75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2592A-15DC-47E6-9F27-EA214D80A074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939985" y="8777479"/>
            <a:ext cx="3010090" cy="45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14" tIns="47961" rIns="95914" bIns="47961" anchor="b"/>
          <a:lstStyle/>
          <a:p>
            <a:pPr algn="r" defTabSz="958637"/>
            <a:fld id="{68542D4D-F1C9-4B91-82D3-02C820F32365}" type="slidenum">
              <a:rPr lang="en-GB" sz="1300"/>
              <a:pPr algn="r" defTabSz="958637"/>
              <a:t>1</a:t>
            </a:fld>
            <a:endParaRPr lang="en-GB" sz="1300" dirty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21213" cy="3465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136"/>
            <a:ext cx="5096722" cy="4156234"/>
          </a:xfrm>
          <a:noFill/>
          <a:ln/>
        </p:spPr>
        <p:txBody>
          <a:bodyPr lIns="95914" tIns="47961" rIns="95914" bIns="47961"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31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311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pic>
        <p:nvPicPr>
          <p:cNvPr id="8" name="Picture 7" descr="astrape_logo_201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38113"/>
            <a:ext cx="2130425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38113"/>
            <a:ext cx="62420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22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23"/>
          <p:cNvSpPr>
            <a:spLocks noChangeArrowheads="1"/>
          </p:cNvSpPr>
          <p:nvPr userDrawn="1"/>
        </p:nvSpPr>
        <p:spPr bwMode="gray">
          <a:xfrm>
            <a:off x="7188200" y="6184900"/>
            <a:ext cx="1646238" cy="377825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700" b="1"/>
              <a:t>YOUR </a:t>
            </a:r>
            <a:r>
              <a:rPr lang="de-DE" sz="17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9221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92217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46050"/>
            <a:ext cx="2130425" cy="5859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46050"/>
            <a:ext cx="6242050" cy="5859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Rectangle 33"/>
          <p:cNvSpPr>
            <a:spLocks noChangeArrowheads="1"/>
          </p:cNvSpPr>
          <p:nvPr userDrawn="1"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38113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 dirty="0"/>
              <a:t>Confidential and Priveleged</a:t>
            </a: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pic>
        <p:nvPicPr>
          <p:cNvPr id="9" name="Picture 8" descr="astrape_logo_2013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spd="med">
    <p:fade/>
  </p:transition>
  <p:hf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4"/>
          <p:cNvGrpSpPr>
            <a:grpSpLocks/>
          </p:cNvGrpSpPr>
          <p:nvPr userDrawn="1"/>
        </p:nvGrpSpPr>
        <p:grpSpPr bwMode="auto">
          <a:xfrm>
            <a:off x="0" y="203200"/>
            <a:ext cx="9144000" cy="6654800"/>
            <a:chOff x="0" y="124"/>
            <a:chExt cx="5760" cy="4160"/>
          </a:xfrm>
        </p:grpSpPr>
        <p:sp>
          <p:nvSpPr>
            <p:cNvPr id="391183" name="Rectangle 15"/>
            <p:cNvSpPr>
              <a:spLocks noChangeArrowheads="1"/>
            </p:cNvSpPr>
            <p:nvPr userDrawn="1"/>
          </p:nvSpPr>
          <p:spPr bwMode="auto">
            <a:xfrm>
              <a:off x="0" y="124"/>
              <a:ext cx="5760" cy="4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1184" name="Rectangle 16"/>
            <p:cNvSpPr>
              <a:spLocks noChangeArrowheads="1"/>
            </p:cNvSpPr>
            <p:nvPr userDrawn="1"/>
          </p:nvSpPr>
          <p:spPr bwMode="auto">
            <a:xfrm>
              <a:off x="0" y="124"/>
              <a:ext cx="5760" cy="2362"/>
            </a:xfrm>
            <a:prstGeom prst="rect">
              <a:avLst/>
            </a:prstGeom>
            <a:gradFill rotWithShape="1">
              <a:gsLst>
                <a:gs pos="0">
                  <a:srgbClr val="000000">
                    <a:gamma/>
                    <a:tint val="70588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91174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391176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391178" name="Rectangle 10"/>
          <p:cNvSpPr>
            <a:spLocks noChangeArrowheads="1"/>
          </p:cNvSpPr>
          <p:nvPr userDrawn="1"/>
        </p:nvSpPr>
        <p:spPr bwMode="gray">
          <a:xfrm>
            <a:off x="7188200" y="6184900"/>
            <a:ext cx="1646238" cy="377825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700" b="1"/>
              <a:t>YOUR </a:t>
            </a:r>
            <a:r>
              <a:rPr lang="de-DE" sz="17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91185" name="Rectangle 17"/>
          <p:cNvSpPr>
            <a:spLocks noChangeArrowheads="1"/>
          </p:cNvSpPr>
          <p:nvPr userDrawn="1"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46050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/>
  </p:transition>
  <p:hf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5081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19653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4225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28797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F227616-ECD8-489C-AD81-34A10F83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76" y="1905000"/>
            <a:ext cx="8382000" cy="1122362"/>
          </a:xfrm>
        </p:spPr>
        <p:txBody>
          <a:bodyPr/>
          <a:lstStyle/>
          <a:p>
            <a:r>
              <a:rPr lang="en-US" dirty="0"/>
              <a:t>10/28/2022 Reserve Margin Study Sensitivities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834F4D3-C53C-4AEE-9CCA-7B7D6E527EA9}"/>
              </a:ext>
            </a:extLst>
          </p:cNvPr>
          <p:cNvSpPr txBox="1">
            <a:spLocks/>
          </p:cNvSpPr>
          <p:nvPr/>
        </p:nvSpPr>
        <p:spPr bwMode="gray">
          <a:xfrm>
            <a:off x="720576" y="3093742"/>
            <a:ext cx="7204224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b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Prepared for Electric Reliability Council of Texas</a:t>
            </a:r>
          </a:p>
          <a:p>
            <a:endParaRPr lang="en-US" b="1" kern="0" dirty="0"/>
          </a:p>
          <a:p>
            <a:endParaRPr lang="en-US" b="1" kern="0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2205-A310-176F-F51B-EF9E18ADC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Sensitivities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6224AF9-5F00-3C15-E9C8-63AC15366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4500"/>
              </p:ext>
            </p:extLst>
          </p:nvPr>
        </p:nvGraphicFramePr>
        <p:xfrm>
          <a:off x="309562" y="1222677"/>
          <a:ext cx="8524876" cy="4301240"/>
        </p:xfrm>
        <a:graphic>
          <a:graphicData uri="http://schemas.openxmlformats.org/drawingml/2006/table">
            <a:tbl>
              <a:tblPr firstRow="1" firstCol="1" bandRow="1"/>
              <a:tblGrid>
                <a:gridCol w="3272537">
                  <a:extLst>
                    <a:ext uri="{9D8B030D-6E8A-4147-A177-3AD203B41FA5}">
                      <a16:colId xmlns:a16="http://schemas.microsoft.com/office/drawing/2014/main" val="1274370011"/>
                    </a:ext>
                  </a:extLst>
                </a:gridCol>
                <a:gridCol w="5252339">
                  <a:extLst>
                    <a:ext uri="{9D8B030D-6E8A-4147-A177-3AD203B41FA5}">
                      <a16:colId xmlns:a16="http://schemas.microsoft.com/office/drawing/2014/main" val="26354675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Scenario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601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Zonal Impact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Estimate the impact of zonal constraints on EORM, MERM, and 0.1 LOLE RM.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956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Renewable Penetration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Higher underlying wind and solar penetration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9684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Energy Storage Penetration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Review market outcomes without the projected battery storage fleet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011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EFOR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Review market outcomes of varying the forced outage rates of the thermal units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533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Solar-Battery Storage Reference Resource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Solar-battery storage system used as the reference resource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363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Joint SAWG/ERCOT Sensitivity Selection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SAWG and ERCOT will select one of the following: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Retirement Risk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Electrification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Operating Reserves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Co-Optimization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Other SAWG Suggestion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704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Non-Simulation Sensitivities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VOLL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Reference Resource Carrying Cost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Weather Weightings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Load Forecast Error Distribution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074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09095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Load">
  <a:themeElements>
    <a:clrScheme name="1_PresentationLoad 5">
      <a:dk1>
        <a:srgbClr val="FEA501"/>
      </a:dk1>
      <a:lt1>
        <a:srgbClr val="FFFFFF"/>
      </a:lt1>
      <a:dk2>
        <a:srgbClr val="000000"/>
      </a:dk2>
      <a:lt2>
        <a:srgbClr val="004074"/>
      </a:lt2>
      <a:accent1>
        <a:srgbClr val="0061B2"/>
      </a:accent1>
      <a:accent2>
        <a:srgbClr val="2A79D0"/>
      </a:accent2>
      <a:accent3>
        <a:srgbClr val="AAAAAA"/>
      </a:accent3>
      <a:accent4>
        <a:srgbClr val="DADADA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1_PresentationLoa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2">
        <a:dk1>
          <a:srgbClr val="000000"/>
        </a:dk1>
        <a:lt1>
          <a:srgbClr val="FFFFFF"/>
        </a:lt1>
        <a:dk2>
          <a:srgbClr val="38520E"/>
        </a:dk2>
        <a:lt2>
          <a:srgbClr val="FEA501"/>
        </a:lt2>
        <a:accent1>
          <a:srgbClr val="4C7013"/>
        </a:accent1>
        <a:accent2>
          <a:srgbClr val="6B9B1A"/>
        </a:accent2>
        <a:accent3>
          <a:srgbClr val="FFFFFF"/>
        </a:accent3>
        <a:accent4>
          <a:srgbClr val="000000"/>
        </a:accent4>
        <a:accent5>
          <a:srgbClr val="B2BBAA"/>
        </a:accent5>
        <a:accent6>
          <a:srgbClr val="608C16"/>
        </a:accent6>
        <a:hlink>
          <a:srgbClr val="90BA45"/>
        </a:hlink>
        <a:folHlink>
          <a:srgbClr val="B2CF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3">
        <a:dk1>
          <a:srgbClr val="000000"/>
        </a:dk1>
        <a:lt1>
          <a:srgbClr val="FFFFFF"/>
        </a:lt1>
        <a:dk2>
          <a:srgbClr val="920404"/>
        </a:dk2>
        <a:lt2>
          <a:srgbClr val="4C7013"/>
        </a:lt2>
        <a:accent1>
          <a:srgbClr val="E24203"/>
        </a:accent1>
        <a:accent2>
          <a:srgbClr val="FB7303"/>
        </a:accent2>
        <a:accent3>
          <a:srgbClr val="FFFFFF"/>
        </a:accent3>
        <a:accent4>
          <a:srgbClr val="000000"/>
        </a:accent4>
        <a:accent5>
          <a:srgbClr val="EEB0AA"/>
        </a:accent5>
        <a:accent6>
          <a:srgbClr val="E36802"/>
        </a:accent6>
        <a:hlink>
          <a:srgbClr val="FEA501"/>
        </a:hlink>
        <a:folHlink>
          <a:srgbClr val="FEC8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4">
        <a:dk1>
          <a:srgbClr val="000000"/>
        </a:dk1>
        <a:lt1>
          <a:srgbClr val="FFFFFF"/>
        </a:lt1>
        <a:dk2>
          <a:srgbClr val="920404"/>
        </a:dk2>
        <a:lt2>
          <a:srgbClr val="4C7013"/>
        </a:lt2>
        <a:accent1>
          <a:srgbClr val="C40505"/>
        </a:accent1>
        <a:accent2>
          <a:srgbClr val="D03737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BC3131"/>
        </a:accent6>
        <a:hlink>
          <a:srgbClr val="CB7B7B"/>
        </a:hlink>
        <a:folHlink>
          <a:srgbClr val="D2B1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5">
        <a:dk1>
          <a:srgbClr val="FEA501"/>
        </a:dk1>
        <a:lt1>
          <a:srgbClr val="FFFFFF"/>
        </a:lt1>
        <a:dk2>
          <a:srgbClr val="000000"/>
        </a:dk2>
        <a:lt2>
          <a:srgbClr val="004074"/>
        </a:lt2>
        <a:accent1>
          <a:srgbClr val="0061B2"/>
        </a:accent1>
        <a:accent2>
          <a:srgbClr val="2A79D0"/>
        </a:accent2>
        <a:accent3>
          <a:srgbClr val="AAAAAA"/>
        </a:accent3>
        <a:accent4>
          <a:srgbClr val="DADADA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6">
        <a:dk1>
          <a:srgbClr val="FEA501"/>
        </a:dk1>
        <a:lt1>
          <a:srgbClr val="FFFFFF"/>
        </a:lt1>
        <a:dk2>
          <a:srgbClr val="000000"/>
        </a:dk2>
        <a:lt2>
          <a:srgbClr val="38520E"/>
        </a:lt2>
        <a:accent1>
          <a:srgbClr val="4C7013"/>
        </a:accent1>
        <a:accent2>
          <a:srgbClr val="6B9B1A"/>
        </a:accent2>
        <a:accent3>
          <a:srgbClr val="AAAAAA"/>
        </a:accent3>
        <a:accent4>
          <a:srgbClr val="DADADA"/>
        </a:accent4>
        <a:accent5>
          <a:srgbClr val="B2BBAA"/>
        </a:accent5>
        <a:accent6>
          <a:srgbClr val="608C16"/>
        </a:accent6>
        <a:hlink>
          <a:srgbClr val="90BA45"/>
        </a:hlink>
        <a:folHlink>
          <a:srgbClr val="B2CF7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7">
        <a:dk1>
          <a:srgbClr val="4C7013"/>
        </a:dk1>
        <a:lt1>
          <a:srgbClr val="FFFFFF"/>
        </a:lt1>
        <a:dk2>
          <a:srgbClr val="000000"/>
        </a:dk2>
        <a:lt2>
          <a:srgbClr val="920404"/>
        </a:lt2>
        <a:accent1>
          <a:srgbClr val="E24203"/>
        </a:accent1>
        <a:accent2>
          <a:srgbClr val="FB7303"/>
        </a:accent2>
        <a:accent3>
          <a:srgbClr val="AAAAAA"/>
        </a:accent3>
        <a:accent4>
          <a:srgbClr val="DADADA"/>
        </a:accent4>
        <a:accent5>
          <a:srgbClr val="EEB0AA"/>
        </a:accent5>
        <a:accent6>
          <a:srgbClr val="E36802"/>
        </a:accent6>
        <a:hlink>
          <a:srgbClr val="FEA501"/>
        </a:hlink>
        <a:folHlink>
          <a:srgbClr val="FEC82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8">
        <a:dk1>
          <a:srgbClr val="4C7013"/>
        </a:dk1>
        <a:lt1>
          <a:srgbClr val="FFFFFF"/>
        </a:lt1>
        <a:dk2>
          <a:srgbClr val="000000"/>
        </a:dk2>
        <a:lt2>
          <a:srgbClr val="920404"/>
        </a:lt2>
        <a:accent1>
          <a:srgbClr val="C40505"/>
        </a:accent1>
        <a:accent2>
          <a:srgbClr val="D03737"/>
        </a:accent2>
        <a:accent3>
          <a:srgbClr val="AAAAAA"/>
        </a:accent3>
        <a:accent4>
          <a:srgbClr val="DADADA"/>
        </a:accent4>
        <a:accent5>
          <a:srgbClr val="DEAAAA"/>
        </a:accent5>
        <a:accent6>
          <a:srgbClr val="BC3131"/>
        </a:accent6>
        <a:hlink>
          <a:srgbClr val="CB7B7B"/>
        </a:hlink>
        <a:folHlink>
          <a:srgbClr val="D2B1B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9">
        <a:dk1>
          <a:srgbClr val="000000"/>
        </a:dk1>
        <a:lt1>
          <a:srgbClr val="FFFFFF"/>
        </a:lt1>
        <a:dk2>
          <a:srgbClr val="0061B2"/>
        </a:dk2>
        <a:lt2>
          <a:srgbClr val="FEA501"/>
        </a:lt2>
        <a:accent1>
          <a:srgbClr val="737373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10">
        <a:dk1>
          <a:srgbClr val="FEA501"/>
        </a:dk1>
        <a:lt1>
          <a:srgbClr val="FFFFFF"/>
        </a:lt1>
        <a:dk2>
          <a:srgbClr val="000000"/>
        </a:dk2>
        <a:lt2>
          <a:srgbClr val="0061B2"/>
        </a:lt2>
        <a:accent1>
          <a:srgbClr val="737373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190084</TotalTime>
  <Words>120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Wingdings</vt:lpstr>
      <vt:lpstr>PresentationLoad</vt:lpstr>
      <vt:lpstr>1_PresentationLoad</vt:lpstr>
      <vt:lpstr>10/28/2022 Reserve Margin Study Sensitivities</vt:lpstr>
      <vt:lpstr>Potential Sensitivities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Nick</dc:creator>
  <dc:description>PresentationLoad.com</dc:description>
  <cp:lastModifiedBy>Warnken, Pete</cp:lastModifiedBy>
  <cp:revision>6499</cp:revision>
  <cp:lastPrinted>2018-11-28T13:32:45Z</cp:lastPrinted>
  <dcterms:created xsi:type="dcterms:W3CDTF">2007-11-27T23:54:21Z</dcterms:created>
  <dcterms:modified xsi:type="dcterms:W3CDTF">2022-10-25T20:38:22Z</dcterms:modified>
</cp:coreProperties>
</file>