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21"/>
  </p:notesMasterIdLst>
  <p:handoutMasterIdLst>
    <p:handoutMasterId r:id="rId22"/>
  </p:handoutMasterIdLst>
  <p:sldIdLst>
    <p:sldId id="270" r:id="rId4"/>
    <p:sldId id="273" r:id="rId5"/>
    <p:sldId id="268" r:id="rId6"/>
    <p:sldId id="269" r:id="rId7"/>
    <p:sldId id="280" r:id="rId8"/>
    <p:sldId id="281" r:id="rId9"/>
    <p:sldId id="282" r:id="rId10"/>
    <p:sldId id="283" r:id="rId11"/>
    <p:sldId id="284" r:id="rId12"/>
    <p:sldId id="563" r:id="rId13"/>
    <p:sldId id="271" r:id="rId14"/>
    <p:sldId id="275" r:id="rId15"/>
    <p:sldId id="276" r:id="rId16"/>
    <p:sldId id="564" r:id="rId17"/>
    <p:sldId id="565" r:id="rId18"/>
    <p:sldId id="272" r:id="rId19"/>
    <p:sldId id="5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9079B8-7A04-4B29-B905-EFC66FB0779E}" v="157" dt="2022-10-24T15:32:30.4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76337" autoAdjust="0"/>
  </p:normalViewPr>
  <p:slideViewPr>
    <p:cSldViewPr snapToGrid="0">
      <p:cViewPr varScale="1">
        <p:scale>
          <a:sx n="100" d="100"/>
          <a:sy n="100" d="100"/>
        </p:scale>
        <p:origin x="1392" y="7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089079B8-7A04-4B29-B905-EFC66FB0779E}"/>
    <pc:docChg chg="undo custSel addSld delSld modSld sldOrd">
      <pc:chgData name="Mago, Nitika" userId="eb4dfd7f-5a13-4bd1-acb0-2d627733e6c8" providerId="ADAL" clId="{089079B8-7A04-4B29-B905-EFC66FB0779E}" dt="2022-10-24T15:33:11.205" v="3778" actId="1076"/>
      <pc:docMkLst>
        <pc:docMk/>
      </pc:docMkLst>
      <pc:sldChg chg="add">
        <pc:chgData name="Mago, Nitika" userId="eb4dfd7f-5a13-4bd1-acb0-2d627733e6c8" providerId="ADAL" clId="{089079B8-7A04-4B29-B905-EFC66FB0779E}" dt="2022-10-20T17:40:34.934" v="218"/>
        <pc:sldMkLst>
          <pc:docMk/>
          <pc:sldMk cId="2487948188" sldId="268"/>
        </pc:sldMkLst>
      </pc:sldChg>
      <pc:sldChg chg="modSp add mod">
        <pc:chgData name="Mago, Nitika" userId="eb4dfd7f-5a13-4bd1-acb0-2d627733e6c8" providerId="ADAL" clId="{089079B8-7A04-4B29-B905-EFC66FB0779E}" dt="2022-10-24T15:24:31.931" v="3461" actId="255"/>
        <pc:sldMkLst>
          <pc:docMk/>
          <pc:sldMk cId="3807819391" sldId="269"/>
        </pc:sldMkLst>
        <pc:spChg chg="mod">
          <ac:chgData name="Mago, Nitika" userId="eb4dfd7f-5a13-4bd1-acb0-2d627733e6c8" providerId="ADAL" clId="{089079B8-7A04-4B29-B905-EFC66FB0779E}" dt="2022-10-24T15:24:31.931" v="3461" actId="255"/>
          <ac:spMkLst>
            <pc:docMk/>
            <pc:sldMk cId="3807819391" sldId="269"/>
            <ac:spMk id="3" creationId="{0B1EC510-5D55-4CAA-A15C-2EA54A4A4EC2}"/>
          </ac:spMkLst>
        </pc:spChg>
      </pc:sldChg>
      <pc:sldChg chg="modSp mod">
        <pc:chgData name="Mago, Nitika" userId="eb4dfd7f-5a13-4bd1-acb0-2d627733e6c8" providerId="ADAL" clId="{089079B8-7A04-4B29-B905-EFC66FB0779E}" dt="2022-10-22T05:40:12.520" v="3094" actId="20577"/>
        <pc:sldMkLst>
          <pc:docMk/>
          <pc:sldMk cId="2188054726" sldId="270"/>
        </pc:sldMkLst>
        <pc:spChg chg="mod">
          <ac:chgData name="Mago, Nitika" userId="eb4dfd7f-5a13-4bd1-acb0-2d627733e6c8" providerId="ADAL" clId="{089079B8-7A04-4B29-B905-EFC66FB0779E}" dt="2022-10-20T17:31:27.401" v="216" actId="20577"/>
          <ac:spMkLst>
            <pc:docMk/>
            <pc:sldMk cId="2188054726" sldId="270"/>
            <ac:spMk id="3" creationId="{00000000-0000-0000-0000-000000000000}"/>
          </ac:spMkLst>
        </pc:spChg>
        <pc:spChg chg="mod">
          <ac:chgData name="Mago, Nitika" userId="eb4dfd7f-5a13-4bd1-acb0-2d627733e6c8" providerId="ADAL" clId="{089079B8-7A04-4B29-B905-EFC66FB0779E}" dt="2022-10-22T05:40:12.520" v="3094" actId="20577"/>
          <ac:spMkLst>
            <pc:docMk/>
            <pc:sldMk cId="2188054726" sldId="270"/>
            <ac:spMk id="4" creationId="{00000000-0000-0000-0000-000000000000}"/>
          </ac:spMkLst>
        </pc:spChg>
        <pc:spChg chg="mod">
          <ac:chgData name="Mago, Nitika" userId="eb4dfd7f-5a13-4bd1-acb0-2d627733e6c8" providerId="ADAL" clId="{089079B8-7A04-4B29-B905-EFC66FB0779E}" dt="2022-10-20T17:30:52.758" v="128" actId="403"/>
          <ac:spMkLst>
            <pc:docMk/>
            <pc:sldMk cId="2188054726" sldId="270"/>
            <ac:spMk id="5" creationId="{00000000-0000-0000-0000-000000000000}"/>
          </ac:spMkLst>
        </pc:spChg>
      </pc:sldChg>
      <pc:sldChg chg="modSp add mod">
        <pc:chgData name="Mago, Nitika" userId="eb4dfd7f-5a13-4bd1-acb0-2d627733e6c8" providerId="ADAL" clId="{089079B8-7A04-4B29-B905-EFC66FB0779E}" dt="2022-10-24T15:25:10.703" v="3476" actId="404"/>
        <pc:sldMkLst>
          <pc:docMk/>
          <pc:sldMk cId="3341665020" sldId="271"/>
        </pc:sldMkLst>
        <pc:spChg chg="mod">
          <ac:chgData name="Mago, Nitika" userId="eb4dfd7f-5a13-4bd1-acb0-2d627733e6c8" providerId="ADAL" clId="{089079B8-7A04-4B29-B905-EFC66FB0779E}" dt="2022-10-24T15:25:10.703" v="3476" actId="404"/>
          <ac:spMkLst>
            <pc:docMk/>
            <pc:sldMk cId="3341665020" sldId="271"/>
            <ac:spMk id="8" creationId="{2C3D18AC-9ABE-4136-865F-D4433B425310}"/>
          </ac:spMkLst>
        </pc:spChg>
      </pc:sldChg>
      <pc:sldChg chg="add ord">
        <pc:chgData name="Mago, Nitika" userId="eb4dfd7f-5a13-4bd1-acb0-2d627733e6c8" providerId="ADAL" clId="{089079B8-7A04-4B29-B905-EFC66FB0779E}" dt="2022-10-24T15:09:57.056" v="3127"/>
        <pc:sldMkLst>
          <pc:docMk/>
          <pc:sldMk cId="1127183816" sldId="272"/>
        </pc:sldMkLst>
      </pc:sldChg>
      <pc:sldChg chg="modSp add mod">
        <pc:chgData name="Mago, Nitika" userId="eb4dfd7f-5a13-4bd1-acb0-2d627733e6c8" providerId="ADAL" clId="{089079B8-7A04-4B29-B905-EFC66FB0779E}" dt="2022-10-21T16:02:00.464" v="951" actId="404"/>
        <pc:sldMkLst>
          <pc:docMk/>
          <pc:sldMk cId="548377508" sldId="273"/>
        </pc:sldMkLst>
        <pc:spChg chg="mod">
          <ac:chgData name="Mago, Nitika" userId="eb4dfd7f-5a13-4bd1-acb0-2d627733e6c8" providerId="ADAL" clId="{089079B8-7A04-4B29-B905-EFC66FB0779E}" dt="2022-10-21T16:02:00.464" v="951" actId="404"/>
          <ac:spMkLst>
            <pc:docMk/>
            <pc:sldMk cId="548377508" sldId="273"/>
            <ac:spMk id="5" creationId="{214EA20D-4C0A-4856-9986-DDE321F22D81}"/>
          </ac:spMkLst>
        </pc:spChg>
      </pc:sldChg>
      <pc:sldChg chg="modSp add mod">
        <pc:chgData name="Mago, Nitika" userId="eb4dfd7f-5a13-4bd1-acb0-2d627733e6c8" providerId="ADAL" clId="{089079B8-7A04-4B29-B905-EFC66FB0779E}" dt="2022-10-24T15:25:15.091" v="3478" actId="404"/>
        <pc:sldMkLst>
          <pc:docMk/>
          <pc:sldMk cId="704100926" sldId="275"/>
        </pc:sldMkLst>
        <pc:spChg chg="mod">
          <ac:chgData name="Mago, Nitika" userId="eb4dfd7f-5a13-4bd1-acb0-2d627733e6c8" providerId="ADAL" clId="{089079B8-7A04-4B29-B905-EFC66FB0779E}" dt="2022-10-24T15:25:15.091" v="3478" actId="404"/>
          <ac:spMkLst>
            <pc:docMk/>
            <pc:sldMk cId="704100926" sldId="275"/>
            <ac:spMk id="8" creationId="{2C3D18AC-9ABE-4136-865F-D4433B425310}"/>
          </ac:spMkLst>
        </pc:spChg>
      </pc:sldChg>
      <pc:sldChg chg="modSp add mod">
        <pc:chgData name="Mago, Nitika" userId="eb4dfd7f-5a13-4bd1-acb0-2d627733e6c8" providerId="ADAL" clId="{089079B8-7A04-4B29-B905-EFC66FB0779E}" dt="2022-10-24T15:25:20.580" v="3480" actId="404"/>
        <pc:sldMkLst>
          <pc:docMk/>
          <pc:sldMk cId="2392375927" sldId="276"/>
        </pc:sldMkLst>
        <pc:spChg chg="mod">
          <ac:chgData name="Mago, Nitika" userId="eb4dfd7f-5a13-4bd1-acb0-2d627733e6c8" providerId="ADAL" clId="{089079B8-7A04-4B29-B905-EFC66FB0779E}" dt="2022-10-24T15:25:20.580" v="3480" actId="404"/>
          <ac:spMkLst>
            <pc:docMk/>
            <pc:sldMk cId="2392375927" sldId="276"/>
            <ac:spMk id="8" creationId="{2C3D18AC-9ABE-4136-865F-D4433B425310}"/>
          </ac:spMkLst>
        </pc:spChg>
      </pc:sldChg>
      <pc:sldChg chg="modSp add del mod">
        <pc:chgData name="Mago, Nitika" userId="eb4dfd7f-5a13-4bd1-acb0-2d627733e6c8" providerId="ADAL" clId="{089079B8-7A04-4B29-B905-EFC66FB0779E}" dt="2022-10-24T15:24:36.348" v="3463" actId="47"/>
        <pc:sldMkLst>
          <pc:docMk/>
          <pc:sldMk cId="3446176552" sldId="278"/>
        </pc:sldMkLst>
        <pc:spChg chg="mod">
          <ac:chgData name="Mago, Nitika" userId="eb4dfd7f-5a13-4bd1-acb0-2d627733e6c8" providerId="ADAL" clId="{089079B8-7A04-4B29-B905-EFC66FB0779E}" dt="2022-10-24T15:24:04.737" v="3450" actId="21"/>
          <ac:spMkLst>
            <pc:docMk/>
            <pc:sldMk cId="3446176552" sldId="278"/>
            <ac:spMk id="3" creationId="{0B1EC510-5D55-4CAA-A15C-2EA54A4A4EC2}"/>
          </ac:spMkLst>
        </pc:spChg>
      </pc:sldChg>
      <pc:sldChg chg="modSp add mod">
        <pc:chgData name="Mago, Nitika" userId="eb4dfd7f-5a13-4bd1-acb0-2d627733e6c8" providerId="ADAL" clId="{089079B8-7A04-4B29-B905-EFC66FB0779E}" dt="2022-10-24T15:24:42.009" v="3466" actId="404"/>
        <pc:sldMkLst>
          <pc:docMk/>
          <pc:sldMk cId="4112789527" sldId="280"/>
        </pc:sldMkLst>
        <pc:spChg chg="mod">
          <ac:chgData name="Mago, Nitika" userId="eb4dfd7f-5a13-4bd1-acb0-2d627733e6c8" providerId="ADAL" clId="{089079B8-7A04-4B29-B905-EFC66FB0779E}" dt="2022-10-24T15:24:42.009" v="3466" actId="404"/>
          <ac:spMkLst>
            <pc:docMk/>
            <pc:sldMk cId="4112789527" sldId="280"/>
            <ac:spMk id="3" creationId="{58700F33-A272-43A6-AFD8-93E009C00B03}"/>
          </ac:spMkLst>
        </pc:spChg>
      </pc:sldChg>
      <pc:sldChg chg="modSp add mod">
        <pc:chgData name="Mago, Nitika" userId="eb4dfd7f-5a13-4bd1-acb0-2d627733e6c8" providerId="ADAL" clId="{089079B8-7A04-4B29-B905-EFC66FB0779E}" dt="2022-10-24T15:24:47.757" v="3468" actId="404"/>
        <pc:sldMkLst>
          <pc:docMk/>
          <pc:sldMk cId="847499019" sldId="281"/>
        </pc:sldMkLst>
        <pc:spChg chg="mod">
          <ac:chgData name="Mago, Nitika" userId="eb4dfd7f-5a13-4bd1-acb0-2d627733e6c8" providerId="ADAL" clId="{089079B8-7A04-4B29-B905-EFC66FB0779E}" dt="2022-10-24T15:24:47.757" v="3468" actId="404"/>
          <ac:spMkLst>
            <pc:docMk/>
            <pc:sldMk cId="847499019" sldId="281"/>
            <ac:spMk id="3" creationId="{58700F33-A272-43A6-AFD8-93E009C00B03}"/>
          </ac:spMkLst>
        </pc:spChg>
      </pc:sldChg>
      <pc:sldChg chg="modSp add mod">
        <pc:chgData name="Mago, Nitika" userId="eb4dfd7f-5a13-4bd1-acb0-2d627733e6c8" providerId="ADAL" clId="{089079B8-7A04-4B29-B905-EFC66FB0779E}" dt="2022-10-24T15:24:53.155" v="3470" actId="404"/>
        <pc:sldMkLst>
          <pc:docMk/>
          <pc:sldMk cId="4094669768" sldId="282"/>
        </pc:sldMkLst>
        <pc:spChg chg="mod">
          <ac:chgData name="Mago, Nitika" userId="eb4dfd7f-5a13-4bd1-acb0-2d627733e6c8" providerId="ADAL" clId="{089079B8-7A04-4B29-B905-EFC66FB0779E}" dt="2022-10-24T15:24:53.155" v="3470" actId="404"/>
          <ac:spMkLst>
            <pc:docMk/>
            <pc:sldMk cId="4094669768" sldId="282"/>
            <ac:spMk id="3" creationId="{58700F33-A272-43A6-AFD8-93E009C00B03}"/>
          </ac:spMkLst>
        </pc:spChg>
      </pc:sldChg>
      <pc:sldChg chg="modSp add mod">
        <pc:chgData name="Mago, Nitika" userId="eb4dfd7f-5a13-4bd1-acb0-2d627733e6c8" providerId="ADAL" clId="{089079B8-7A04-4B29-B905-EFC66FB0779E}" dt="2022-10-24T15:24:58.068" v="3472" actId="404"/>
        <pc:sldMkLst>
          <pc:docMk/>
          <pc:sldMk cId="1649732174" sldId="283"/>
        </pc:sldMkLst>
        <pc:spChg chg="mod">
          <ac:chgData name="Mago, Nitika" userId="eb4dfd7f-5a13-4bd1-acb0-2d627733e6c8" providerId="ADAL" clId="{089079B8-7A04-4B29-B905-EFC66FB0779E}" dt="2022-10-24T15:24:58.068" v="3472" actId="404"/>
          <ac:spMkLst>
            <pc:docMk/>
            <pc:sldMk cId="1649732174" sldId="283"/>
            <ac:spMk id="3" creationId="{58700F33-A272-43A6-AFD8-93E009C00B03}"/>
          </ac:spMkLst>
        </pc:spChg>
      </pc:sldChg>
      <pc:sldChg chg="modSp add mod">
        <pc:chgData name="Mago, Nitika" userId="eb4dfd7f-5a13-4bd1-acb0-2d627733e6c8" providerId="ADAL" clId="{089079B8-7A04-4B29-B905-EFC66FB0779E}" dt="2022-10-24T15:25:02.613" v="3474" actId="404"/>
        <pc:sldMkLst>
          <pc:docMk/>
          <pc:sldMk cId="301827042" sldId="284"/>
        </pc:sldMkLst>
        <pc:spChg chg="mod">
          <ac:chgData name="Mago, Nitika" userId="eb4dfd7f-5a13-4bd1-acb0-2d627733e6c8" providerId="ADAL" clId="{089079B8-7A04-4B29-B905-EFC66FB0779E}" dt="2022-10-24T15:25:02.613" v="3474" actId="404"/>
          <ac:spMkLst>
            <pc:docMk/>
            <pc:sldMk cId="301827042" sldId="284"/>
            <ac:spMk id="3" creationId="{58700F33-A272-43A6-AFD8-93E009C00B03}"/>
          </ac:spMkLst>
        </pc:spChg>
      </pc:sldChg>
      <pc:sldChg chg="del">
        <pc:chgData name="Mago, Nitika" userId="eb4dfd7f-5a13-4bd1-acb0-2d627733e6c8" providerId="ADAL" clId="{089079B8-7A04-4B29-B905-EFC66FB0779E}" dt="2022-10-22T05:40:00.733" v="3081" actId="47"/>
        <pc:sldMkLst>
          <pc:docMk/>
          <pc:sldMk cId="1175610155" sldId="562"/>
        </pc:sldMkLst>
      </pc:sldChg>
      <pc:sldChg chg="addSp delSp modSp new mod ord">
        <pc:chgData name="Mago, Nitika" userId="eb4dfd7f-5a13-4bd1-acb0-2d627733e6c8" providerId="ADAL" clId="{089079B8-7A04-4B29-B905-EFC66FB0779E}" dt="2022-10-24T15:23:20.431" v="3447" actId="14100"/>
        <pc:sldMkLst>
          <pc:docMk/>
          <pc:sldMk cId="4032659881" sldId="563"/>
        </pc:sldMkLst>
        <pc:spChg chg="mod">
          <ac:chgData name="Mago, Nitika" userId="eb4dfd7f-5a13-4bd1-acb0-2d627733e6c8" providerId="ADAL" clId="{089079B8-7A04-4B29-B905-EFC66FB0779E}" dt="2022-10-22T04:38:10.596" v="1889" actId="404"/>
          <ac:spMkLst>
            <pc:docMk/>
            <pc:sldMk cId="4032659881" sldId="563"/>
            <ac:spMk id="2" creationId="{7354D005-0ED6-451B-853D-1E33F9CA1BBC}"/>
          </ac:spMkLst>
        </pc:spChg>
        <pc:spChg chg="add del mod">
          <ac:chgData name="Mago, Nitika" userId="eb4dfd7f-5a13-4bd1-acb0-2d627733e6c8" providerId="ADAL" clId="{089079B8-7A04-4B29-B905-EFC66FB0779E}" dt="2022-10-24T15:23:13.802" v="3446" actId="20577"/>
          <ac:spMkLst>
            <pc:docMk/>
            <pc:sldMk cId="4032659881" sldId="563"/>
            <ac:spMk id="3" creationId="{50876C16-4367-4487-AF7E-3A2E35E03C8E}"/>
          </ac:spMkLst>
        </pc:spChg>
        <pc:spChg chg="add mod">
          <ac:chgData name="Mago, Nitika" userId="eb4dfd7f-5a13-4bd1-acb0-2d627733e6c8" providerId="ADAL" clId="{089079B8-7A04-4B29-B905-EFC66FB0779E}" dt="2022-10-21T15:51:35.817" v="675" actId="164"/>
          <ac:spMkLst>
            <pc:docMk/>
            <pc:sldMk cId="4032659881" sldId="563"/>
            <ac:spMk id="5" creationId="{F71E5EF0-FF09-4BFC-A6A2-CD813A8D0E4C}"/>
          </ac:spMkLst>
        </pc:spChg>
        <pc:spChg chg="add del mod">
          <ac:chgData name="Mago, Nitika" userId="eb4dfd7f-5a13-4bd1-acb0-2d627733e6c8" providerId="ADAL" clId="{089079B8-7A04-4B29-B905-EFC66FB0779E}" dt="2022-10-21T15:22:41.226" v="229"/>
          <ac:spMkLst>
            <pc:docMk/>
            <pc:sldMk cId="4032659881" sldId="563"/>
            <ac:spMk id="6" creationId="{42457670-A093-408A-AADA-40B5C49A9147}"/>
          </ac:spMkLst>
        </pc:spChg>
        <pc:spChg chg="add mod">
          <ac:chgData name="Mago, Nitika" userId="eb4dfd7f-5a13-4bd1-acb0-2d627733e6c8" providerId="ADAL" clId="{089079B8-7A04-4B29-B905-EFC66FB0779E}" dt="2022-10-24T15:22:52.398" v="3435" actId="113"/>
          <ac:spMkLst>
            <pc:docMk/>
            <pc:sldMk cId="4032659881" sldId="563"/>
            <ac:spMk id="6" creationId="{9667DA12-9D28-4FCF-9A87-41ACBD2F3E91}"/>
          </ac:spMkLst>
        </pc:spChg>
        <pc:spChg chg="add mod">
          <ac:chgData name="Mago, Nitika" userId="eb4dfd7f-5a13-4bd1-acb0-2d627733e6c8" providerId="ADAL" clId="{089079B8-7A04-4B29-B905-EFC66FB0779E}" dt="2022-10-21T15:51:35.817" v="675" actId="164"/>
          <ac:spMkLst>
            <pc:docMk/>
            <pc:sldMk cId="4032659881" sldId="563"/>
            <ac:spMk id="7" creationId="{5478DF12-E60C-41CE-A252-C2C545FA76DD}"/>
          </ac:spMkLst>
        </pc:spChg>
        <pc:spChg chg="add del mod">
          <ac:chgData name="Mago, Nitika" userId="eb4dfd7f-5a13-4bd1-acb0-2d627733e6c8" providerId="ADAL" clId="{089079B8-7A04-4B29-B905-EFC66FB0779E}" dt="2022-10-21T15:23:13.736" v="237"/>
          <ac:spMkLst>
            <pc:docMk/>
            <pc:sldMk cId="4032659881" sldId="563"/>
            <ac:spMk id="8" creationId="{33B70E16-2D91-456E-B807-38742D398A77}"/>
          </ac:spMkLst>
        </pc:spChg>
        <pc:spChg chg="add del mod">
          <ac:chgData name="Mago, Nitika" userId="eb4dfd7f-5a13-4bd1-acb0-2d627733e6c8" providerId="ADAL" clId="{089079B8-7A04-4B29-B905-EFC66FB0779E}" dt="2022-10-21T15:23:20.209" v="239"/>
          <ac:spMkLst>
            <pc:docMk/>
            <pc:sldMk cId="4032659881" sldId="563"/>
            <ac:spMk id="9" creationId="{261B07F1-ACF3-4705-8CBE-0E0C1C8EE2C3}"/>
          </ac:spMkLst>
        </pc:spChg>
        <pc:spChg chg="add mod ord">
          <ac:chgData name="Mago, Nitika" userId="eb4dfd7f-5a13-4bd1-acb0-2d627733e6c8" providerId="ADAL" clId="{089079B8-7A04-4B29-B905-EFC66FB0779E}" dt="2022-10-21T15:51:35.817" v="675" actId="164"/>
          <ac:spMkLst>
            <pc:docMk/>
            <pc:sldMk cId="4032659881" sldId="563"/>
            <ac:spMk id="10" creationId="{1AB69F6C-5175-4B47-8730-CC5B98B38B6A}"/>
          </ac:spMkLst>
        </pc:spChg>
        <pc:spChg chg="add del mod">
          <ac:chgData name="Mago, Nitika" userId="eb4dfd7f-5a13-4bd1-acb0-2d627733e6c8" providerId="ADAL" clId="{089079B8-7A04-4B29-B905-EFC66FB0779E}" dt="2022-10-21T15:23:41.138" v="243"/>
          <ac:spMkLst>
            <pc:docMk/>
            <pc:sldMk cId="4032659881" sldId="563"/>
            <ac:spMk id="11" creationId="{AE593BF6-B6E8-43D1-A122-0857ED2453A3}"/>
          </ac:spMkLst>
        </pc:spChg>
        <pc:spChg chg="add mod">
          <ac:chgData name="Mago, Nitika" userId="eb4dfd7f-5a13-4bd1-acb0-2d627733e6c8" providerId="ADAL" clId="{089079B8-7A04-4B29-B905-EFC66FB0779E}" dt="2022-10-21T15:51:35.817" v="675" actId="164"/>
          <ac:spMkLst>
            <pc:docMk/>
            <pc:sldMk cId="4032659881" sldId="563"/>
            <ac:spMk id="12" creationId="{E6D24D24-B8C1-4CBF-867C-7F9D9139D58A}"/>
          </ac:spMkLst>
        </pc:spChg>
        <pc:spChg chg="add del mod">
          <ac:chgData name="Mago, Nitika" userId="eb4dfd7f-5a13-4bd1-acb0-2d627733e6c8" providerId="ADAL" clId="{089079B8-7A04-4B29-B905-EFC66FB0779E}" dt="2022-10-21T15:24:12.114" v="247"/>
          <ac:spMkLst>
            <pc:docMk/>
            <pc:sldMk cId="4032659881" sldId="563"/>
            <ac:spMk id="13" creationId="{6B12BAD7-CB72-4586-BA6A-291682E53120}"/>
          </ac:spMkLst>
        </pc:spChg>
        <pc:spChg chg="add mod">
          <ac:chgData name="Mago, Nitika" userId="eb4dfd7f-5a13-4bd1-acb0-2d627733e6c8" providerId="ADAL" clId="{089079B8-7A04-4B29-B905-EFC66FB0779E}" dt="2022-10-24T15:21:41.436" v="3407" actId="114"/>
          <ac:spMkLst>
            <pc:docMk/>
            <pc:sldMk cId="4032659881" sldId="563"/>
            <ac:spMk id="14" creationId="{234933C3-74AC-4A42-983B-BE78F7DE5543}"/>
          </ac:spMkLst>
        </pc:spChg>
        <pc:spChg chg="add del mod">
          <ac:chgData name="Mago, Nitika" userId="eb4dfd7f-5a13-4bd1-acb0-2d627733e6c8" providerId="ADAL" clId="{089079B8-7A04-4B29-B905-EFC66FB0779E}" dt="2022-10-21T15:24:31.178" v="254"/>
          <ac:spMkLst>
            <pc:docMk/>
            <pc:sldMk cId="4032659881" sldId="563"/>
            <ac:spMk id="15" creationId="{F04CB95C-EB82-412F-B9CE-BA1FECBC1700}"/>
          </ac:spMkLst>
        </pc:spChg>
        <pc:spChg chg="add mod">
          <ac:chgData name="Mago, Nitika" userId="eb4dfd7f-5a13-4bd1-acb0-2d627733e6c8" providerId="ADAL" clId="{089079B8-7A04-4B29-B905-EFC66FB0779E}" dt="2022-10-24T15:22:27.124" v="3426" actId="20577"/>
          <ac:spMkLst>
            <pc:docMk/>
            <pc:sldMk cId="4032659881" sldId="563"/>
            <ac:spMk id="16" creationId="{CB247DB0-A5F1-4D8D-B848-2609CDC7960F}"/>
          </ac:spMkLst>
        </pc:spChg>
        <pc:spChg chg="add mod">
          <ac:chgData name="Mago, Nitika" userId="eb4dfd7f-5a13-4bd1-acb0-2d627733e6c8" providerId="ADAL" clId="{089079B8-7A04-4B29-B905-EFC66FB0779E}" dt="2022-10-24T15:21:44.772" v="3408" actId="114"/>
          <ac:spMkLst>
            <pc:docMk/>
            <pc:sldMk cId="4032659881" sldId="563"/>
            <ac:spMk id="17" creationId="{B9D1DD94-189F-4289-82FF-A0C251EDFA59}"/>
          </ac:spMkLst>
        </pc:spChg>
        <pc:spChg chg="add del mod">
          <ac:chgData name="Mago, Nitika" userId="eb4dfd7f-5a13-4bd1-acb0-2d627733e6c8" providerId="ADAL" clId="{089079B8-7A04-4B29-B905-EFC66FB0779E}" dt="2022-10-21T15:26:42.908" v="280"/>
          <ac:spMkLst>
            <pc:docMk/>
            <pc:sldMk cId="4032659881" sldId="563"/>
            <ac:spMk id="25" creationId="{2DCDADC7-E63B-47BE-A895-A19257F02A81}"/>
          </ac:spMkLst>
        </pc:spChg>
        <pc:spChg chg="add mod">
          <ac:chgData name="Mago, Nitika" userId="eb4dfd7f-5a13-4bd1-acb0-2d627733e6c8" providerId="ADAL" clId="{089079B8-7A04-4B29-B905-EFC66FB0779E}" dt="2022-10-21T15:51:35.817" v="675" actId="164"/>
          <ac:spMkLst>
            <pc:docMk/>
            <pc:sldMk cId="4032659881" sldId="563"/>
            <ac:spMk id="26" creationId="{01A970AA-FC3F-41C3-B672-032DBA70743B}"/>
          </ac:spMkLst>
        </pc:spChg>
        <pc:spChg chg="add mod">
          <ac:chgData name="Mago, Nitika" userId="eb4dfd7f-5a13-4bd1-acb0-2d627733e6c8" providerId="ADAL" clId="{089079B8-7A04-4B29-B905-EFC66FB0779E}" dt="2022-10-24T15:21:59.748" v="3412" actId="114"/>
          <ac:spMkLst>
            <pc:docMk/>
            <pc:sldMk cId="4032659881" sldId="563"/>
            <ac:spMk id="27" creationId="{ABB39FB6-2BDA-4DBA-A72F-830717B4DE0B}"/>
          </ac:spMkLst>
        </pc:spChg>
        <pc:spChg chg="add mod ord">
          <ac:chgData name="Mago, Nitika" userId="eb4dfd7f-5a13-4bd1-acb0-2d627733e6c8" providerId="ADAL" clId="{089079B8-7A04-4B29-B905-EFC66FB0779E}" dt="2022-10-21T15:52:29.029" v="699" actId="167"/>
          <ac:spMkLst>
            <pc:docMk/>
            <pc:sldMk cId="4032659881" sldId="563"/>
            <ac:spMk id="32" creationId="{5439B469-1605-4CEC-BFAE-1DAA5E326FFD}"/>
          </ac:spMkLst>
        </pc:spChg>
        <pc:spChg chg="add mod ord">
          <ac:chgData name="Mago, Nitika" userId="eb4dfd7f-5a13-4bd1-acb0-2d627733e6c8" providerId="ADAL" clId="{089079B8-7A04-4B29-B905-EFC66FB0779E}" dt="2022-10-21T15:52:24.496" v="698" actId="167"/>
          <ac:spMkLst>
            <pc:docMk/>
            <pc:sldMk cId="4032659881" sldId="563"/>
            <ac:spMk id="36" creationId="{23295EC7-8829-4C85-8718-6EF0076256D8}"/>
          </ac:spMkLst>
        </pc:spChg>
        <pc:spChg chg="add mod">
          <ac:chgData name="Mago, Nitika" userId="eb4dfd7f-5a13-4bd1-acb0-2d627733e6c8" providerId="ADAL" clId="{089079B8-7A04-4B29-B905-EFC66FB0779E}" dt="2022-10-24T15:21:49.033" v="3409" actId="114"/>
          <ac:spMkLst>
            <pc:docMk/>
            <pc:sldMk cId="4032659881" sldId="563"/>
            <ac:spMk id="37" creationId="{8D1B3D02-282E-4ABD-9A0D-4E57E9A40175}"/>
          </ac:spMkLst>
        </pc:spChg>
        <pc:spChg chg="add mod">
          <ac:chgData name="Mago, Nitika" userId="eb4dfd7f-5a13-4bd1-acb0-2d627733e6c8" providerId="ADAL" clId="{089079B8-7A04-4B29-B905-EFC66FB0779E}" dt="2022-10-24T15:21:56.180" v="3411" actId="114"/>
          <ac:spMkLst>
            <pc:docMk/>
            <pc:sldMk cId="4032659881" sldId="563"/>
            <ac:spMk id="38" creationId="{9288AC54-C1BE-461C-B98B-292DC2D82C9C}"/>
          </ac:spMkLst>
        </pc:spChg>
        <pc:spChg chg="add del mod">
          <ac:chgData name="Mago, Nitika" userId="eb4dfd7f-5a13-4bd1-acb0-2d627733e6c8" providerId="ADAL" clId="{089079B8-7A04-4B29-B905-EFC66FB0779E}" dt="2022-10-21T15:30:22.204" v="333" actId="478"/>
          <ac:spMkLst>
            <pc:docMk/>
            <pc:sldMk cId="4032659881" sldId="563"/>
            <ac:spMk id="46" creationId="{349A61CD-A9F0-4FA8-97F4-F16E8C9FADB5}"/>
          </ac:spMkLst>
        </pc:spChg>
        <pc:spChg chg="add mod">
          <ac:chgData name="Mago, Nitika" userId="eb4dfd7f-5a13-4bd1-acb0-2d627733e6c8" providerId="ADAL" clId="{089079B8-7A04-4B29-B905-EFC66FB0779E}" dt="2022-10-21T15:51:35.817" v="675" actId="164"/>
          <ac:spMkLst>
            <pc:docMk/>
            <pc:sldMk cId="4032659881" sldId="563"/>
            <ac:spMk id="47" creationId="{52777C26-B06A-4E3C-807B-2D50AFD211A0}"/>
          </ac:spMkLst>
        </pc:spChg>
        <pc:spChg chg="add mod">
          <ac:chgData name="Mago, Nitika" userId="eb4dfd7f-5a13-4bd1-acb0-2d627733e6c8" providerId="ADAL" clId="{089079B8-7A04-4B29-B905-EFC66FB0779E}" dt="2022-10-21T15:51:35.817" v="675" actId="164"/>
          <ac:spMkLst>
            <pc:docMk/>
            <pc:sldMk cId="4032659881" sldId="563"/>
            <ac:spMk id="48" creationId="{770EFCFA-D296-4103-A655-774A2D5859CD}"/>
          </ac:spMkLst>
        </pc:spChg>
        <pc:spChg chg="add mod">
          <ac:chgData name="Mago, Nitika" userId="eb4dfd7f-5a13-4bd1-acb0-2d627733e6c8" providerId="ADAL" clId="{089079B8-7A04-4B29-B905-EFC66FB0779E}" dt="2022-10-24T15:21:52.460" v="3410" actId="114"/>
          <ac:spMkLst>
            <pc:docMk/>
            <pc:sldMk cId="4032659881" sldId="563"/>
            <ac:spMk id="49" creationId="{BAA15722-477E-435B-A2BB-64CDD0033EA3}"/>
          </ac:spMkLst>
        </pc:spChg>
        <pc:spChg chg="add del mod">
          <ac:chgData name="Mago, Nitika" userId="eb4dfd7f-5a13-4bd1-acb0-2d627733e6c8" providerId="ADAL" clId="{089079B8-7A04-4B29-B905-EFC66FB0779E}" dt="2022-10-21T15:51:35.817" v="675" actId="164"/>
          <ac:spMkLst>
            <pc:docMk/>
            <pc:sldMk cId="4032659881" sldId="563"/>
            <ac:spMk id="61" creationId="{C421F9D3-818A-4CD8-BDCE-7562B50FD0FD}"/>
          </ac:spMkLst>
        </pc:spChg>
        <pc:spChg chg="add mod">
          <ac:chgData name="Mago, Nitika" userId="eb4dfd7f-5a13-4bd1-acb0-2d627733e6c8" providerId="ADAL" clId="{089079B8-7A04-4B29-B905-EFC66FB0779E}" dt="2022-10-21T15:51:35.817" v="675" actId="164"/>
          <ac:spMkLst>
            <pc:docMk/>
            <pc:sldMk cId="4032659881" sldId="563"/>
            <ac:spMk id="69" creationId="{DD435273-6B37-4066-BEFB-B62F74EF2604}"/>
          </ac:spMkLst>
        </pc:spChg>
        <pc:spChg chg="add del mod">
          <ac:chgData name="Mago, Nitika" userId="eb4dfd7f-5a13-4bd1-acb0-2d627733e6c8" providerId="ADAL" clId="{089079B8-7A04-4B29-B905-EFC66FB0779E}" dt="2022-10-21T15:53:50.138" v="718" actId="478"/>
          <ac:spMkLst>
            <pc:docMk/>
            <pc:sldMk cId="4032659881" sldId="563"/>
            <ac:spMk id="90" creationId="{86D2B9A2-7028-47A0-8681-173C912EC80D}"/>
          </ac:spMkLst>
        </pc:spChg>
        <pc:spChg chg="add mod">
          <ac:chgData name="Mago, Nitika" userId="eb4dfd7f-5a13-4bd1-acb0-2d627733e6c8" providerId="ADAL" clId="{089079B8-7A04-4B29-B905-EFC66FB0779E}" dt="2022-10-21T16:00:33.140" v="918" actId="164"/>
          <ac:spMkLst>
            <pc:docMk/>
            <pc:sldMk cId="4032659881" sldId="563"/>
            <ac:spMk id="91" creationId="{024C79A2-5E54-41E4-833A-6DEFE418ABF2}"/>
          </ac:spMkLst>
        </pc:spChg>
        <pc:spChg chg="add mod">
          <ac:chgData name="Mago, Nitika" userId="eb4dfd7f-5a13-4bd1-acb0-2d627733e6c8" providerId="ADAL" clId="{089079B8-7A04-4B29-B905-EFC66FB0779E}" dt="2022-10-21T16:00:33.140" v="918" actId="164"/>
          <ac:spMkLst>
            <pc:docMk/>
            <pc:sldMk cId="4032659881" sldId="563"/>
            <ac:spMk id="92" creationId="{1F439A36-4995-41B3-BFF4-CC020DA4EAB7}"/>
          </ac:spMkLst>
        </pc:spChg>
        <pc:spChg chg="add mod">
          <ac:chgData name="Mago, Nitika" userId="eb4dfd7f-5a13-4bd1-acb0-2d627733e6c8" providerId="ADAL" clId="{089079B8-7A04-4B29-B905-EFC66FB0779E}" dt="2022-10-21T16:00:33.140" v="918" actId="164"/>
          <ac:spMkLst>
            <pc:docMk/>
            <pc:sldMk cId="4032659881" sldId="563"/>
            <ac:spMk id="93" creationId="{381BF19C-DB0D-4F5E-B19E-D0DD31B13193}"/>
          </ac:spMkLst>
        </pc:spChg>
        <pc:spChg chg="add mod">
          <ac:chgData name="Mago, Nitika" userId="eb4dfd7f-5a13-4bd1-acb0-2d627733e6c8" providerId="ADAL" clId="{089079B8-7A04-4B29-B905-EFC66FB0779E}" dt="2022-10-24T15:22:55.442" v="3437" actId="115"/>
          <ac:spMkLst>
            <pc:docMk/>
            <pc:sldMk cId="4032659881" sldId="563"/>
            <ac:spMk id="101" creationId="{9FC5EB33-BBB9-4A85-8B7F-8FBC453DFF23}"/>
          </ac:spMkLst>
        </pc:spChg>
        <pc:spChg chg="add mod">
          <ac:chgData name="Mago, Nitika" userId="eb4dfd7f-5a13-4bd1-acb0-2d627733e6c8" providerId="ADAL" clId="{089079B8-7A04-4B29-B905-EFC66FB0779E}" dt="2022-10-21T16:00:33.140" v="918" actId="164"/>
          <ac:spMkLst>
            <pc:docMk/>
            <pc:sldMk cId="4032659881" sldId="563"/>
            <ac:spMk id="102" creationId="{5CBC4AA7-8A72-41EB-B100-E0A4136FDCEB}"/>
          </ac:spMkLst>
        </pc:spChg>
        <pc:spChg chg="add mod">
          <ac:chgData name="Mago, Nitika" userId="eb4dfd7f-5a13-4bd1-acb0-2d627733e6c8" providerId="ADAL" clId="{089079B8-7A04-4B29-B905-EFC66FB0779E}" dt="2022-10-21T16:00:40.934" v="920" actId="1076"/>
          <ac:spMkLst>
            <pc:docMk/>
            <pc:sldMk cId="4032659881" sldId="563"/>
            <ac:spMk id="103" creationId="{82C69942-022B-4197-B619-04A3F33C999A}"/>
          </ac:spMkLst>
        </pc:spChg>
        <pc:grpChg chg="add mod">
          <ac:chgData name="Mago, Nitika" userId="eb4dfd7f-5a13-4bd1-acb0-2d627733e6c8" providerId="ADAL" clId="{089079B8-7A04-4B29-B905-EFC66FB0779E}" dt="2022-10-24T15:23:03.203" v="3438" actId="1076"/>
          <ac:grpSpMkLst>
            <pc:docMk/>
            <pc:sldMk cId="4032659881" sldId="563"/>
            <ac:grpSpMk id="80" creationId="{80D2D5A4-E5CA-4113-A1DA-4C14ECF8A5A0}"/>
          </ac:grpSpMkLst>
        </pc:grpChg>
        <pc:grpChg chg="add mod">
          <ac:chgData name="Mago, Nitika" userId="eb4dfd7f-5a13-4bd1-acb0-2d627733e6c8" providerId="ADAL" clId="{089079B8-7A04-4B29-B905-EFC66FB0779E}" dt="2022-10-21T16:00:36.314" v="919" actId="1076"/>
          <ac:grpSpMkLst>
            <pc:docMk/>
            <pc:sldMk cId="4032659881" sldId="563"/>
            <ac:grpSpMk id="104" creationId="{E14AD437-2635-4857-83FB-86D12A562C2D}"/>
          </ac:grpSpMkLst>
        </pc:grpChg>
        <pc:cxnChg chg="add mod">
          <ac:chgData name="Mago, Nitika" userId="eb4dfd7f-5a13-4bd1-acb0-2d627733e6c8" providerId="ADAL" clId="{089079B8-7A04-4B29-B905-EFC66FB0779E}" dt="2022-10-21T15:52:10.922" v="696" actId="692"/>
          <ac:cxnSpMkLst>
            <pc:docMk/>
            <pc:sldMk cId="4032659881" sldId="563"/>
            <ac:cxnSpMk id="19" creationId="{7632D747-E155-41BB-9AE4-810AFB82694B}"/>
          </ac:cxnSpMkLst>
        </pc:cxnChg>
        <pc:cxnChg chg="add mod">
          <ac:chgData name="Mago, Nitika" userId="eb4dfd7f-5a13-4bd1-acb0-2d627733e6c8" providerId="ADAL" clId="{089079B8-7A04-4B29-B905-EFC66FB0779E}" dt="2022-10-21T15:51:35.817" v="675" actId="164"/>
          <ac:cxnSpMkLst>
            <pc:docMk/>
            <pc:sldMk cId="4032659881" sldId="563"/>
            <ac:cxnSpMk id="29" creationId="{D4F48595-7BC0-4791-9193-8045D79652DB}"/>
          </ac:cxnSpMkLst>
        </pc:cxnChg>
        <pc:cxnChg chg="add mod">
          <ac:chgData name="Mago, Nitika" userId="eb4dfd7f-5a13-4bd1-acb0-2d627733e6c8" providerId="ADAL" clId="{089079B8-7A04-4B29-B905-EFC66FB0779E}" dt="2022-10-21T15:51:35.817" v="675" actId="164"/>
          <ac:cxnSpMkLst>
            <pc:docMk/>
            <pc:sldMk cId="4032659881" sldId="563"/>
            <ac:cxnSpMk id="42" creationId="{5F37E25E-0143-4EF9-85E8-AD1C8AA59C0C}"/>
          </ac:cxnSpMkLst>
        </pc:cxnChg>
        <pc:cxnChg chg="add mod">
          <ac:chgData name="Mago, Nitika" userId="eb4dfd7f-5a13-4bd1-acb0-2d627733e6c8" providerId="ADAL" clId="{089079B8-7A04-4B29-B905-EFC66FB0779E}" dt="2022-10-24T15:23:20.431" v="3447" actId="14100"/>
          <ac:cxnSpMkLst>
            <pc:docMk/>
            <pc:sldMk cId="4032659881" sldId="563"/>
            <ac:cxnSpMk id="43" creationId="{7887F99A-B540-414E-95C6-6D2BA0D558EB}"/>
          </ac:cxnSpMkLst>
        </pc:cxnChg>
        <pc:cxnChg chg="add del mod">
          <ac:chgData name="Mago, Nitika" userId="eb4dfd7f-5a13-4bd1-acb0-2d627733e6c8" providerId="ADAL" clId="{089079B8-7A04-4B29-B905-EFC66FB0779E}" dt="2022-10-21T15:33:55.931" v="476" actId="478"/>
          <ac:cxnSpMkLst>
            <pc:docMk/>
            <pc:sldMk cId="4032659881" sldId="563"/>
            <ac:cxnSpMk id="51" creationId="{B08826BF-01A8-4360-B311-6FEA6C5D899F}"/>
          </ac:cxnSpMkLst>
        </pc:cxnChg>
        <pc:cxnChg chg="add del mod">
          <ac:chgData name="Mago, Nitika" userId="eb4dfd7f-5a13-4bd1-acb0-2d627733e6c8" providerId="ADAL" clId="{089079B8-7A04-4B29-B905-EFC66FB0779E}" dt="2022-10-21T15:35:29.727" v="500" actId="11529"/>
          <ac:cxnSpMkLst>
            <pc:docMk/>
            <pc:sldMk cId="4032659881" sldId="563"/>
            <ac:cxnSpMk id="63" creationId="{CB1CB586-4E24-48E6-A0C8-0A33C5B2BF09}"/>
          </ac:cxnSpMkLst>
        </pc:cxnChg>
        <pc:cxnChg chg="add del mod">
          <ac:chgData name="Mago, Nitika" userId="eb4dfd7f-5a13-4bd1-acb0-2d627733e6c8" providerId="ADAL" clId="{089079B8-7A04-4B29-B905-EFC66FB0779E}" dt="2022-10-21T15:37:59.666" v="553" actId="478"/>
          <ac:cxnSpMkLst>
            <pc:docMk/>
            <pc:sldMk cId="4032659881" sldId="563"/>
            <ac:cxnSpMk id="71" creationId="{A52B086D-1BCB-4996-A997-AA4D188E8AFC}"/>
          </ac:cxnSpMkLst>
        </pc:cxnChg>
        <pc:cxnChg chg="add mod">
          <ac:chgData name="Mago, Nitika" userId="eb4dfd7f-5a13-4bd1-acb0-2d627733e6c8" providerId="ADAL" clId="{089079B8-7A04-4B29-B905-EFC66FB0779E}" dt="2022-10-21T16:00:33.140" v="918" actId="164"/>
          <ac:cxnSpMkLst>
            <pc:docMk/>
            <pc:sldMk cId="4032659881" sldId="563"/>
            <ac:cxnSpMk id="81" creationId="{B01DA1B6-E463-4531-AB78-E95504AAD84F}"/>
          </ac:cxnSpMkLst>
        </pc:cxnChg>
        <pc:cxnChg chg="add mod">
          <ac:chgData name="Mago, Nitika" userId="eb4dfd7f-5a13-4bd1-acb0-2d627733e6c8" providerId="ADAL" clId="{089079B8-7A04-4B29-B905-EFC66FB0779E}" dt="2022-10-21T16:00:33.140" v="918" actId="164"/>
          <ac:cxnSpMkLst>
            <pc:docMk/>
            <pc:sldMk cId="4032659881" sldId="563"/>
            <ac:cxnSpMk id="83" creationId="{8CE10EA2-1AC1-4153-A793-8FBBC0068AA6}"/>
          </ac:cxnSpMkLst>
        </pc:cxnChg>
        <pc:cxnChg chg="add del mod">
          <ac:chgData name="Mago, Nitika" userId="eb4dfd7f-5a13-4bd1-acb0-2d627733e6c8" providerId="ADAL" clId="{089079B8-7A04-4B29-B905-EFC66FB0779E}" dt="2022-10-21T15:53:25.501" v="712" actId="478"/>
          <ac:cxnSpMkLst>
            <pc:docMk/>
            <pc:sldMk cId="4032659881" sldId="563"/>
            <ac:cxnSpMk id="88" creationId="{2C094270-56A4-477A-BD88-50643628C306}"/>
          </ac:cxnSpMkLst>
        </pc:cxnChg>
        <pc:cxnChg chg="add mod">
          <ac:chgData name="Mago, Nitika" userId="eb4dfd7f-5a13-4bd1-acb0-2d627733e6c8" providerId="ADAL" clId="{089079B8-7A04-4B29-B905-EFC66FB0779E}" dt="2022-10-21T16:00:33.140" v="918" actId="164"/>
          <ac:cxnSpMkLst>
            <pc:docMk/>
            <pc:sldMk cId="4032659881" sldId="563"/>
            <ac:cxnSpMk id="95" creationId="{191BD946-5C76-4A0C-BD83-0436A03F4B03}"/>
          </ac:cxnSpMkLst>
        </pc:cxnChg>
      </pc:sldChg>
      <pc:sldChg chg="addSp delSp modSp new mod chgLayout">
        <pc:chgData name="Mago, Nitika" userId="eb4dfd7f-5a13-4bd1-acb0-2d627733e6c8" providerId="ADAL" clId="{089079B8-7A04-4B29-B905-EFC66FB0779E}" dt="2022-10-24T15:27:56.414" v="3615" actId="732"/>
        <pc:sldMkLst>
          <pc:docMk/>
          <pc:sldMk cId="2332755742" sldId="564"/>
        </pc:sldMkLst>
        <pc:spChg chg="mod ord">
          <ac:chgData name="Mago, Nitika" userId="eb4dfd7f-5a13-4bd1-acb0-2d627733e6c8" providerId="ADAL" clId="{089079B8-7A04-4B29-B905-EFC66FB0779E}" dt="2022-10-24T15:26:20.523" v="3556" actId="20577"/>
          <ac:spMkLst>
            <pc:docMk/>
            <pc:sldMk cId="2332755742" sldId="564"/>
            <ac:spMk id="2" creationId="{2CEFBE41-F08C-4E7E-991A-CA91B27EB379}"/>
          </ac:spMkLst>
        </pc:spChg>
        <pc:spChg chg="del">
          <ac:chgData name="Mago, Nitika" userId="eb4dfd7f-5a13-4bd1-acb0-2d627733e6c8" providerId="ADAL" clId="{089079B8-7A04-4B29-B905-EFC66FB0779E}" dt="2022-10-22T04:34:50.758" v="1592"/>
          <ac:spMkLst>
            <pc:docMk/>
            <pc:sldMk cId="2332755742" sldId="564"/>
            <ac:spMk id="3" creationId="{9A75E60D-1F1A-4B8F-962D-EFF544F8298C}"/>
          </ac:spMkLst>
        </pc:spChg>
        <pc:spChg chg="mod ord">
          <ac:chgData name="Mago, Nitika" userId="eb4dfd7f-5a13-4bd1-acb0-2d627733e6c8" providerId="ADAL" clId="{089079B8-7A04-4B29-B905-EFC66FB0779E}" dt="2022-10-22T04:36:28.617" v="1674" actId="700"/>
          <ac:spMkLst>
            <pc:docMk/>
            <pc:sldMk cId="2332755742" sldId="564"/>
            <ac:spMk id="4" creationId="{3EBFE058-6B0E-45CC-8AAE-2D8FDC2DFEF7}"/>
          </ac:spMkLst>
        </pc:spChg>
        <pc:spChg chg="add del mod">
          <ac:chgData name="Mago, Nitika" userId="eb4dfd7f-5a13-4bd1-acb0-2d627733e6c8" providerId="ADAL" clId="{089079B8-7A04-4B29-B905-EFC66FB0779E}" dt="2022-10-22T04:05:31.158" v="959" actId="478"/>
          <ac:spMkLst>
            <pc:docMk/>
            <pc:sldMk cId="2332755742" sldId="564"/>
            <ac:spMk id="6" creationId="{EC9D2AAD-37F9-43B1-926D-CE8FE40C9AB7}"/>
          </ac:spMkLst>
        </pc:spChg>
        <pc:spChg chg="add del mod">
          <ac:chgData name="Mago, Nitika" userId="eb4dfd7f-5a13-4bd1-acb0-2d627733e6c8" providerId="ADAL" clId="{089079B8-7A04-4B29-B905-EFC66FB0779E}" dt="2022-10-22T04:36:33.130" v="1675" actId="21"/>
          <ac:spMkLst>
            <pc:docMk/>
            <pc:sldMk cId="2332755742" sldId="564"/>
            <ac:spMk id="7" creationId="{ACF82C13-5D1B-4CB8-A550-8BACB0824AB2}"/>
          </ac:spMkLst>
        </pc:spChg>
        <pc:spChg chg="add del mod">
          <ac:chgData name="Mago, Nitika" userId="eb4dfd7f-5a13-4bd1-acb0-2d627733e6c8" providerId="ADAL" clId="{089079B8-7A04-4B29-B905-EFC66FB0779E}" dt="2022-10-22T04:36:33.130" v="1675" actId="21"/>
          <ac:spMkLst>
            <pc:docMk/>
            <pc:sldMk cId="2332755742" sldId="564"/>
            <ac:spMk id="8" creationId="{4EA1036F-5F21-4B0F-A3F5-222D414AB75F}"/>
          </ac:spMkLst>
        </pc:spChg>
        <pc:spChg chg="add del mod ord">
          <ac:chgData name="Mago, Nitika" userId="eb4dfd7f-5a13-4bd1-acb0-2d627733e6c8" providerId="ADAL" clId="{089079B8-7A04-4B29-B905-EFC66FB0779E}" dt="2022-10-22T04:36:33.130" v="1675" actId="21"/>
          <ac:spMkLst>
            <pc:docMk/>
            <pc:sldMk cId="2332755742" sldId="564"/>
            <ac:spMk id="9" creationId="{0477BAB0-36EB-4514-9165-4B5A5942BAF9}"/>
          </ac:spMkLst>
        </pc:spChg>
        <pc:spChg chg="add del mod">
          <ac:chgData name="Mago, Nitika" userId="eb4dfd7f-5a13-4bd1-acb0-2d627733e6c8" providerId="ADAL" clId="{089079B8-7A04-4B29-B905-EFC66FB0779E}" dt="2022-10-22T04:11:21.288" v="1187"/>
          <ac:spMkLst>
            <pc:docMk/>
            <pc:sldMk cId="2332755742" sldId="564"/>
            <ac:spMk id="10" creationId="{FA96D70E-C996-4968-B4BA-FDEA729E9D30}"/>
          </ac:spMkLst>
        </pc:spChg>
        <pc:spChg chg="add del mod">
          <ac:chgData name="Mago, Nitika" userId="eb4dfd7f-5a13-4bd1-acb0-2d627733e6c8" providerId="ADAL" clId="{089079B8-7A04-4B29-B905-EFC66FB0779E}" dt="2022-10-22T04:36:33.130" v="1675" actId="21"/>
          <ac:spMkLst>
            <pc:docMk/>
            <pc:sldMk cId="2332755742" sldId="564"/>
            <ac:spMk id="11" creationId="{16491A22-1EF6-4FF1-8CD5-8B387FB3E74D}"/>
          </ac:spMkLst>
        </pc:spChg>
        <pc:spChg chg="add del mod ord">
          <ac:chgData name="Mago, Nitika" userId="eb4dfd7f-5a13-4bd1-acb0-2d627733e6c8" providerId="ADAL" clId="{089079B8-7A04-4B29-B905-EFC66FB0779E}" dt="2022-10-22T04:36:33.130" v="1675" actId="21"/>
          <ac:spMkLst>
            <pc:docMk/>
            <pc:sldMk cId="2332755742" sldId="564"/>
            <ac:spMk id="12" creationId="{1B39E07C-98C3-40A7-A136-091140A04B06}"/>
          </ac:spMkLst>
        </pc:spChg>
        <pc:spChg chg="add del mod">
          <ac:chgData name="Mago, Nitika" userId="eb4dfd7f-5a13-4bd1-acb0-2d627733e6c8" providerId="ADAL" clId="{089079B8-7A04-4B29-B905-EFC66FB0779E}" dt="2022-10-22T04:36:33.130" v="1675" actId="21"/>
          <ac:spMkLst>
            <pc:docMk/>
            <pc:sldMk cId="2332755742" sldId="564"/>
            <ac:spMk id="13" creationId="{8C7AB2F9-C1AA-4A1A-B330-A6590A87DB6A}"/>
          </ac:spMkLst>
        </pc:spChg>
        <pc:spChg chg="add mod">
          <ac:chgData name="Mago, Nitika" userId="eb4dfd7f-5a13-4bd1-acb0-2d627733e6c8" providerId="ADAL" clId="{089079B8-7A04-4B29-B905-EFC66FB0779E}" dt="2022-10-24T15:27:32.060" v="3611" actId="15"/>
          <ac:spMkLst>
            <pc:docMk/>
            <pc:sldMk cId="2332755742" sldId="564"/>
            <ac:spMk id="16" creationId="{7B44500E-384C-4F47-9B92-50CE7D8A6210}"/>
          </ac:spMkLst>
        </pc:spChg>
        <pc:spChg chg="add mod">
          <ac:chgData name="Mago, Nitika" userId="eb4dfd7f-5a13-4bd1-acb0-2d627733e6c8" providerId="ADAL" clId="{089079B8-7A04-4B29-B905-EFC66FB0779E}" dt="2022-10-24T15:27:48.763" v="3614" actId="14100"/>
          <ac:spMkLst>
            <pc:docMk/>
            <pc:sldMk cId="2332755742" sldId="564"/>
            <ac:spMk id="18" creationId="{01C40077-A920-4CC8-8402-9C4FC3CE0C6F}"/>
          </ac:spMkLst>
        </pc:spChg>
        <pc:spChg chg="add mod">
          <ac:chgData name="Mago, Nitika" userId="eb4dfd7f-5a13-4bd1-acb0-2d627733e6c8" providerId="ADAL" clId="{089079B8-7A04-4B29-B905-EFC66FB0779E}" dt="2022-10-24T15:27:48.763" v="3614" actId="14100"/>
          <ac:spMkLst>
            <pc:docMk/>
            <pc:sldMk cId="2332755742" sldId="564"/>
            <ac:spMk id="19" creationId="{A7A9E19F-2BDC-4A46-8CD0-2C540035788F}"/>
          </ac:spMkLst>
        </pc:spChg>
        <pc:spChg chg="add mod">
          <ac:chgData name="Mago, Nitika" userId="eb4dfd7f-5a13-4bd1-acb0-2d627733e6c8" providerId="ADAL" clId="{089079B8-7A04-4B29-B905-EFC66FB0779E}" dt="2022-10-24T15:27:48.763" v="3614" actId="14100"/>
          <ac:spMkLst>
            <pc:docMk/>
            <pc:sldMk cId="2332755742" sldId="564"/>
            <ac:spMk id="20" creationId="{34567996-792A-4BAE-A744-88433ED927D2}"/>
          </ac:spMkLst>
        </pc:spChg>
        <pc:spChg chg="add mod">
          <ac:chgData name="Mago, Nitika" userId="eb4dfd7f-5a13-4bd1-acb0-2d627733e6c8" providerId="ADAL" clId="{089079B8-7A04-4B29-B905-EFC66FB0779E}" dt="2022-10-24T15:27:48.763" v="3614" actId="14100"/>
          <ac:spMkLst>
            <pc:docMk/>
            <pc:sldMk cId="2332755742" sldId="564"/>
            <ac:spMk id="21" creationId="{82C2C804-A67E-4511-BE2A-F1D80A3E8DA6}"/>
          </ac:spMkLst>
        </pc:spChg>
        <pc:spChg chg="add mod">
          <ac:chgData name="Mago, Nitika" userId="eb4dfd7f-5a13-4bd1-acb0-2d627733e6c8" providerId="ADAL" clId="{089079B8-7A04-4B29-B905-EFC66FB0779E}" dt="2022-10-24T15:27:48.763" v="3614" actId="14100"/>
          <ac:spMkLst>
            <pc:docMk/>
            <pc:sldMk cId="2332755742" sldId="564"/>
            <ac:spMk id="22" creationId="{D79C22DA-55E7-41B0-BB58-ADE8C324E745}"/>
          </ac:spMkLst>
        </pc:spChg>
        <pc:spChg chg="add mod">
          <ac:chgData name="Mago, Nitika" userId="eb4dfd7f-5a13-4bd1-acb0-2d627733e6c8" providerId="ADAL" clId="{089079B8-7A04-4B29-B905-EFC66FB0779E}" dt="2022-10-24T15:27:48.763" v="3614" actId="14100"/>
          <ac:spMkLst>
            <pc:docMk/>
            <pc:sldMk cId="2332755742" sldId="564"/>
            <ac:spMk id="23" creationId="{7AA29360-282D-42BE-8E0C-9A5DB2D2370B}"/>
          </ac:spMkLst>
        </pc:spChg>
        <pc:spChg chg="add del mod">
          <ac:chgData name="Mago, Nitika" userId="eb4dfd7f-5a13-4bd1-acb0-2d627733e6c8" providerId="ADAL" clId="{089079B8-7A04-4B29-B905-EFC66FB0779E}" dt="2022-10-22T05:06:07.088" v="2362" actId="478"/>
          <ac:spMkLst>
            <pc:docMk/>
            <pc:sldMk cId="2332755742" sldId="564"/>
            <ac:spMk id="24" creationId="{3A45AB48-DABD-4077-B857-35B21BBAC8E0}"/>
          </ac:spMkLst>
        </pc:spChg>
        <pc:picChg chg="add del mod">
          <ac:chgData name="Mago, Nitika" userId="eb4dfd7f-5a13-4bd1-acb0-2d627733e6c8" providerId="ADAL" clId="{089079B8-7A04-4B29-B905-EFC66FB0779E}" dt="2022-10-22T04:34:48.549" v="1591" actId="478"/>
          <ac:picMkLst>
            <pc:docMk/>
            <pc:sldMk cId="2332755742" sldId="564"/>
            <ac:picMk id="5" creationId="{AEA64D73-0AFA-49B1-A6D2-E1DA3209F1B8}"/>
          </ac:picMkLst>
        </pc:picChg>
        <pc:picChg chg="add del mod ord">
          <ac:chgData name="Mago, Nitika" userId="eb4dfd7f-5a13-4bd1-acb0-2d627733e6c8" providerId="ADAL" clId="{089079B8-7A04-4B29-B905-EFC66FB0779E}" dt="2022-10-22T04:36:33.130" v="1675" actId="21"/>
          <ac:picMkLst>
            <pc:docMk/>
            <pc:sldMk cId="2332755742" sldId="564"/>
            <ac:picMk id="14" creationId="{F7C70820-9D93-4FDB-9B22-0C7164724D16}"/>
          </ac:picMkLst>
        </pc:picChg>
        <pc:picChg chg="add del mod">
          <ac:chgData name="Mago, Nitika" userId="eb4dfd7f-5a13-4bd1-acb0-2d627733e6c8" providerId="ADAL" clId="{089079B8-7A04-4B29-B905-EFC66FB0779E}" dt="2022-10-22T05:16:24.120" v="2363" actId="478"/>
          <ac:picMkLst>
            <pc:docMk/>
            <pc:sldMk cId="2332755742" sldId="564"/>
            <ac:picMk id="17" creationId="{35E55FF3-37D1-4FF1-8CE3-460BF95893EC}"/>
          </ac:picMkLst>
        </pc:picChg>
        <pc:picChg chg="add mod ord modCrop">
          <ac:chgData name="Mago, Nitika" userId="eb4dfd7f-5a13-4bd1-acb0-2d627733e6c8" providerId="ADAL" clId="{089079B8-7A04-4B29-B905-EFC66FB0779E}" dt="2022-10-24T15:27:56.414" v="3615" actId="732"/>
          <ac:picMkLst>
            <pc:docMk/>
            <pc:sldMk cId="2332755742" sldId="564"/>
            <ac:picMk id="25" creationId="{76058E8A-7462-4F1A-8B2B-6C15CE933AD3}"/>
          </ac:picMkLst>
        </pc:picChg>
      </pc:sldChg>
      <pc:sldChg chg="addSp delSp modSp new mod modNotesTx">
        <pc:chgData name="Mago, Nitika" userId="eb4dfd7f-5a13-4bd1-acb0-2d627733e6c8" providerId="ADAL" clId="{089079B8-7A04-4B29-B905-EFC66FB0779E}" dt="2022-10-24T15:33:11.205" v="3778" actId="1076"/>
        <pc:sldMkLst>
          <pc:docMk/>
          <pc:sldMk cId="2469451707" sldId="565"/>
        </pc:sldMkLst>
        <pc:spChg chg="mod">
          <ac:chgData name="Mago, Nitika" userId="eb4dfd7f-5a13-4bd1-acb0-2d627733e6c8" providerId="ADAL" clId="{089079B8-7A04-4B29-B905-EFC66FB0779E}" dt="2022-10-24T15:28:18.089" v="3629" actId="404"/>
          <ac:spMkLst>
            <pc:docMk/>
            <pc:sldMk cId="2469451707" sldId="565"/>
            <ac:spMk id="2" creationId="{DA1ADAE1-7C36-43D7-937A-250BFDD9E77F}"/>
          </ac:spMkLst>
        </pc:spChg>
        <pc:spChg chg="mod">
          <ac:chgData name="Mago, Nitika" userId="eb4dfd7f-5a13-4bd1-acb0-2d627733e6c8" providerId="ADAL" clId="{089079B8-7A04-4B29-B905-EFC66FB0779E}" dt="2022-10-22T05:32:04.529" v="3014" actId="404"/>
          <ac:spMkLst>
            <pc:docMk/>
            <pc:sldMk cId="2469451707" sldId="565"/>
            <ac:spMk id="3" creationId="{6D3A5B58-CC3A-4189-A97E-B1FF5EE84B00}"/>
          </ac:spMkLst>
        </pc:spChg>
        <pc:spChg chg="add mod">
          <ac:chgData name="Mago, Nitika" userId="eb4dfd7f-5a13-4bd1-acb0-2d627733e6c8" providerId="ADAL" clId="{089079B8-7A04-4B29-B905-EFC66FB0779E}" dt="2022-10-22T05:34:09.116" v="3062" actId="404"/>
          <ac:spMkLst>
            <pc:docMk/>
            <pc:sldMk cId="2469451707" sldId="565"/>
            <ac:spMk id="10" creationId="{0554B20C-892E-40C0-81BD-F0AE0D3BA935}"/>
          </ac:spMkLst>
        </pc:spChg>
        <pc:spChg chg="add mod">
          <ac:chgData name="Mago, Nitika" userId="eb4dfd7f-5a13-4bd1-acb0-2d627733e6c8" providerId="ADAL" clId="{089079B8-7A04-4B29-B905-EFC66FB0779E}" dt="2022-10-22T05:34:15.105" v="3066" actId="20577"/>
          <ac:spMkLst>
            <pc:docMk/>
            <pc:sldMk cId="2469451707" sldId="565"/>
            <ac:spMk id="11" creationId="{2D805FB7-C6C0-477E-9C98-B3A200E4054D}"/>
          </ac:spMkLst>
        </pc:spChg>
        <pc:spChg chg="add mod">
          <ac:chgData name="Mago, Nitika" userId="eb4dfd7f-5a13-4bd1-acb0-2d627733e6c8" providerId="ADAL" clId="{089079B8-7A04-4B29-B905-EFC66FB0779E}" dt="2022-10-22T05:34:28.386" v="3073" actId="20577"/>
          <ac:spMkLst>
            <pc:docMk/>
            <pc:sldMk cId="2469451707" sldId="565"/>
            <ac:spMk id="12" creationId="{42DF8267-36D8-4398-96D4-986B39CE8845}"/>
          </ac:spMkLst>
        </pc:spChg>
        <pc:spChg chg="add mod">
          <ac:chgData name="Mago, Nitika" userId="eb4dfd7f-5a13-4bd1-acb0-2d627733e6c8" providerId="ADAL" clId="{089079B8-7A04-4B29-B905-EFC66FB0779E}" dt="2022-10-22T05:34:36.595" v="3077" actId="20577"/>
          <ac:spMkLst>
            <pc:docMk/>
            <pc:sldMk cId="2469451707" sldId="565"/>
            <ac:spMk id="13" creationId="{139E0859-3CEE-4E1D-B147-3E8233966059}"/>
          </ac:spMkLst>
        </pc:spChg>
        <pc:spChg chg="add mod">
          <ac:chgData name="Mago, Nitika" userId="eb4dfd7f-5a13-4bd1-acb0-2d627733e6c8" providerId="ADAL" clId="{089079B8-7A04-4B29-B905-EFC66FB0779E}" dt="2022-10-24T15:32:17.335" v="3731" actId="1076"/>
          <ac:spMkLst>
            <pc:docMk/>
            <pc:sldMk cId="2469451707" sldId="565"/>
            <ac:spMk id="14" creationId="{8846BBF9-68E3-4011-9B79-DC803F8265EC}"/>
          </ac:spMkLst>
        </pc:spChg>
        <pc:spChg chg="add mod">
          <ac:chgData name="Mago, Nitika" userId="eb4dfd7f-5a13-4bd1-acb0-2d627733e6c8" providerId="ADAL" clId="{089079B8-7A04-4B29-B905-EFC66FB0779E}" dt="2022-10-24T15:32:27.381" v="3735" actId="20577"/>
          <ac:spMkLst>
            <pc:docMk/>
            <pc:sldMk cId="2469451707" sldId="565"/>
            <ac:spMk id="15" creationId="{AD8CC042-EEE5-4D4C-9E6C-38231ACD08DA}"/>
          </ac:spMkLst>
        </pc:spChg>
        <pc:spChg chg="add mod">
          <ac:chgData name="Mago, Nitika" userId="eb4dfd7f-5a13-4bd1-acb0-2d627733e6c8" providerId="ADAL" clId="{089079B8-7A04-4B29-B905-EFC66FB0779E}" dt="2022-10-24T15:33:11.205" v="3778" actId="1076"/>
          <ac:spMkLst>
            <pc:docMk/>
            <pc:sldMk cId="2469451707" sldId="565"/>
            <ac:spMk id="16" creationId="{8F06479C-95CF-4E58-8EC7-5DD27DF37BA9}"/>
          </ac:spMkLst>
        </pc:spChg>
        <pc:graphicFrameChg chg="add del mod">
          <ac:chgData name="Mago, Nitika" userId="eb4dfd7f-5a13-4bd1-acb0-2d627733e6c8" providerId="ADAL" clId="{089079B8-7A04-4B29-B905-EFC66FB0779E}" dt="2022-10-24T15:29:33.306" v="3632"/>
          <ac:graphicFrameMkLst>
            <pc:docMk/>
            <pc:sldMk cId="2469451707" sldId="565"/>
            <ac:graphicFrameMk id="5" creationId="{921812B7-E9DA-49AE-8823-3A1165291C08}"/>
          </ac:graphicFrameMkLst>
        </pc:graphicFrameChg>
        <pc:graphicFrameChg chg="add mod">
          <ac:chgData name="Mago, Nitika" userId="eb4dfd7f-5a13-4bd1-acb0-2d627733e6c8" providerId="ADAL" clId="{089079B8-7A04-4B29-B905-EFC66FB0779E}" dt="2022-10-22T05:29:28.413" v="2931"/>
          <ac:graphicFrameMkLst>
            <pc:docMk/>
            <pc:sldMk cId="2469451707" sldId="565"/>
            <ac:graphicFrameMk id="5" creationId="{DEF93583-EAAD-46BB-97A5-750DD33BF5EC}"/>
          </ac:graphicFrameMkLst>
        </pc:graphicFrameChg>
        <pc:graphicFrameChg chg="add del mod">
          <ac:chgData name="Mago, Nitika" userId="eb4dfd7f-5a13-4bd1-acb0-2d627733e6c8" providerId="ADAL" clId="{089079B8-7A04-4B29-B905-EFC66FB0779E}" dt="2022-10-22T05:33:21.271" v="3031"/>
          <ac:graphicFrameMkLst>
            <pc:docMk/>
            <pc:sldMk cId="2469451707" sldId="565"/>
            <ac:graphicFrameMk id="8" creationId="{667627A2-A596-463A-8A21-60CD100565FD}"/>
          </ac:graphicFrameMkLst>
        </pc:graphicFrameChg>
        <pc:picChg chg="add del mod">
          <ac:chgData name="Mago, Nitika" userId="eb4dfd7f-5a13-4bd1-acb0-2d627733e6c8" providerId="ADAL" clId="{089079B8-7A04-4B29-B905-EFC66FB0779E}" dt="2022-10-22T05:33:33.001" v="3036" actId="1076"/>
          <ac:picMkLst>
            <pc:docMk/>
            <pc:sldMk cId="2469451707" sldId="565"/>
            <ac:picMk id="6" creationId="{C59F04E3-112D-4CAD-9476-D6060E0C7DA8}"/>
          </ac:picMkLst>
        </pc:picChg>
        <pc:picChg chg="add del mod">
          <ac:chgData name="Mago, Nitika" userId="eb4dfd7f-5a13-4bd1-acb0-2d627733e6c8" providerId="ADAL" clId="{089079B8-7A04-4B29-B905-EFC66FB0779E}" dt="2022-10-22T05:33:08.648" v="3026" actId="478"/>
          <ac:picMkLst>
            <pc:docMk/>
            <pc:sldMk cId="2469451707" sldId="565"/>
            <ac:picMk id="7" creationId="{CA5D3929-983F-4699-B29A-68345BD64CB8}"/>
          </ac:picMkLst>
        </pc:picChg>
        <pc:picChg chg="add mod">
          <ac:chgData name="Mago, Nitika" userId="eb4dfd7f-5a13-4bd1-acb0-2d627733e6c8" providerId="ADAL" clId="{089079B8-7A04-4B29-B905-EFC66FB0779E}" dt="2022-10-22T05:33:31.112" v="3035" actId="1076"/>
          <ac:picMkLst>
            <pc:docMk/>
            <pc:sldMk cId="2469451707" sldId="565"/>
            <ac:picMk id="9" creationId="{5CEC509E-C972-4373-9738-656BE81197FA}"/>
          </ac:picMkLst>
        </pc:picChg>
      </pc:sldChg>
      <pc:sldChg chg="add">
        <pc:chgData name="Mago, Nitika" userId="eb4dfd7f-5a13-4bd1-acb0-2d627733e6c8" providerId="ADAL" clId="{089079B8-7A04-4B29-B905-EFC66FB0779E}" dt="2022-10-22T05:39:56.712" v="3080"/>
        <pc:sldMkLst>
          <pc:docMk/>
          <pc:sldMk cId="934156886" sldId="566"/>
        </pc:sldMkLst>
      </pc:sldChg>
      <pc:sldChg chg="new del">
        <pc:chgData name="Mago, Nitika" userId="eb4dfd7f-5a13-4bd1-acb0-2d627733e6c8" providerId="ADAL" clId="{089079B8-7A04-4B29-B905-EFC66FB0779E}" dt="2022-10-24T15:24:37.109" v="3464" actId="47"/>
        <pc:sldMkLst>
          <pc:docMk/>
          <pc:sldMk cId="1977871315" sldId="567"/>
        </pc:sldMkLst>
      </pc:sldChg>
      <pc:sldChg chg="del">
        <pc:chgData name="Mago, Nitika" userId="eb4dfd7f-5a13-4bd1-acb0-2d627733e6c8" providerId="ADAL" clId="{089079B8-7A04-4B29-B905-EFC66FB0779E}" dt="2022-10-20T17:40:36.822" v="219" actId="47"/>
        <pc:sldMkLst>
          <pc:docMk/>
          <pc:sldMk cId="3014508496" sldId="570"/>
        </pc:sldMkLst>
      </pc:sldChg>
      <pc:sldChg chg="del">
        <pc:chgData name="Mago, Nitika" userId="eb4dfd7f-5a13-4bd1-acb0-2d627733e6c8" providerId="ADAL" clId="{089079B8-7A04-4B29-B905-EFC66FB0779E}" dt="2022-10-20T17:40:39.208" v="221" actId="47"/>
        <pc:sldMkLst>
          <pc:docMk/>
          <pc:sldMk cId="1302254282" sldId="571"/>
        </pc:sldMkLst>
      </pc:sldChg>
      <pc:sldChg chg="del">
        <pc:chgData name="Mago, Nitika" userId="eb4dfd7f-5a13-4bd1-acb0-2d627733e6c8" providerId="ADAL" clId="{089079B8-7A04-4B29-B905-EFC66FB0779E}" dt="2022-10-20T17:40:37.889" v="220" actId="47"/>
        <pc:sldMkLst>
          <pc:docMk/>
          <pc:sldMk cId="275656178" sldId="57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ercot.com\Business\Market%20Operations%20Support\Market_Design_&amp;_Analytics\Market_Presentations\2022\TBC%20Bitcoin%20Mining%20Committee\CLR%20Dispatch%20Exampl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20Operations%20Support\Market_Design_&amp;_Analytics\Market_Presentations\2022\TBC%20Bitcoin%20Mining%20Committee\CLR%20Dispatch%20Exampl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20Operations%20Support\Market_Design_&amp;_Analytics\Market_Presentations\2022\TBC%20Bitcoin%20Mining%20Committee\CLR%20Dispatch%20Exampl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20Operations%20Support\Market_Design_&amp;_Analytics\Market_Presentations\2022\TBC%20Bitcoin%20Mining%20Committee\CLR%20Dispatch%20Example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CLR Dispatch Example (Energy Bid at $120/MWh)</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'CLR not dispatched'!$B$1</c:f>
              <c:strCache>
                <c:ptCount val="1"/>
                <c:pt idx="0">
                  <c:v>Consumption (MW)</c:v>
                </c:pt>
              </c:strCache>
            </c:strRef>
          </c:tx>
          <c:spPr>
            <a:ln w="19050" cap="rnd">
              <a:solidFill>
                <a:schemeClr val="tx2"/>
              </a:solidFill>
              <a:round/>
            </a:ln>
            <a:effectLst/>
          </c:spPr>
          <c:marker>
            <c:symbol val="none"/>
          </c:marker>
          <c:xVal>
            <c:numRef>
              <c:f>'CLR not dispatched'!$A$2:$A$92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not dispatched'!$B$2:$B$92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103</c:v>
                </c:pt>
                <c:pt idx="33">
                  <c:v>104</c:v>
                </c:pt>
                <c:pt idx="34">
                  <c:v>103</c:v>
                </c:pt>
                <c:pt idx="35">
                  <c:v>102</c:v>
                </c:pt>
                <c:pt idx="36">
                  <c:v>103</c:v>
                </c:pt>
                <c:pt idx="37">
                  <c:v>104</c:v>
                </c:pt>
                <c:pt idx="38">
                  <c:v>104</c:v>
                </c:pt>
                <c:pt idx="39">
                  <c:v>103</c:v>
                </c:pt>
                <c:pt idx="40">
                  <c:v>103</c:v>
                </c:pt>
                <c:pt idx="41">
                  <c:v>102</c:v>
                </c:pt>
                <c:pt idx="42">
                  <c:v>102</c:v>
                </c:pt>
                <c:pt idx="43">
                  <c:v>102</c:v>
                </c:pt>
                <c:pt idx="44">
                  <c:v>103</c:v>
                </c:pt>
                <c:pt idx="45">
                  <c:v>102</c:v>
                </c:pt>
                <c:pt idx="46">
                  <c:v>102</c:v>
                </c:pt>
                <c:pt idx="47">
                  <c:v>101</c:v>
                </c:pt>
                <c:pt idx="48">
                  <c:v>102</c:v>
                </c:pt>
                <c:pt idx="49">
                  <c:v>101</c:v>
                </c:pt>
                <c:pt idx="50">
                  <c:v>102</c:v>
                </c:pt>
                <c:pt idx="51">
                  <c:v>103</c:v>
                </c:pt>
                <c:pt idx="52">
                  <c:v>103</c:v>
                </c:pt>
                <c:pt idx="53">
                  <c:v>103</c:v>
                </c:pt>
                <c:pt idx="54">
                  <c:v>103</c:v>
                </c:pt>
                <c:pt idx="55">
                  <c:v>104</c:v>
                </c:pt>
                <c:pt idx="56">
                  <c:v>103</c:v>
                </c:pt>
                <c:pt idx="57">
                  <c:v>102</c:v>
                </c:pt>
                <c:pt idx="58">
                  <c:v>103</c:v>
                </c:pt>
                <c:pt idx="59">
                  <c:v>104</c:v>
                </c:pt>
                <c:pt idx="60">
                  <c:v>104</c:v>
                </c:pt>
                <c:pt idx="61">
                  <c:v>105</c:v>
                </c:pt>
                <c:pt idx="62">
                  <c:v>104</c:v>
                </c:pt>
                <c:pt idx="63">
                  <c:v>105</c:v>
                </c:pt>
                <c:pt idx="64">
                  <c:v>105</c:v>
                </c:pt>
                <c:pt idx="65">
                  <c:v>106</c:v>
                </c:pt>
                <c:pt idx="66">
                  <c:v>107</c:v>
                </c:pt>
                <c:pt idx="67">
                  <c:v>108</c:v>
                </c:pt>
                <c:pt idx="68">
                  <c:v>107</c:v>
                </c:pt>
                <c:pt idx="69">
                  <c:v>107</c:v>
                </c:pt>
                <c:pt idx="70">
                  <c:v>108</c:v>
                </c:pt>
                <c:pt idx="71">
                  <c:v>107</c:v>
                </c:pt>
                <c:pt idx="72">
                  <c:v>105</c:v>
                </c:pt>
                <c:pt idx="73">
                  <c:v>104</c:v>
                </c:pt>
                <c:pt idx="74">
                  <c:v>104</c:v>
                </c:pt>
                <c:pt idx="75">
                  <c:v>103</c:v>
                </c:pt>
                <c:pt idx="76">
                  <c:v>104</c:v>
                </c:pt>
                <c:pt idx="77">
                  <c:v>105</c:v>
                </c:pt>
                <c:pt idx="78">
                  <c:v>106</c:v>
                </c:pt>
                <c:pt idx="79">
                  <c:v>107</c:v>
                </c:pt>
                <c:pt idx="80">
                  <c:v>107</c:v>
                </c:pt>
                <c:pt idx="81">
                  <c:v>106</c:v>
                </c:pt>
                <c:pt idx="82">
                  <c:v>107</c:v>
                </c:pt>
                <c:pt idx="83">
                  <c:v>108</c:v>
                </c:pt>
                <c:pt idx="84">
                  <c:v>108</c:v>
                </c:pt>
                <c:pt idx="85">
                  <c:v>107</c:v>
                </c:pt>
                <c:pt idx="86">
                  <c:v>106</c:v>
                </c:pt>
                <c:pt idx="87">
                  <c:v>106</c:v>
                </c:pt>
                <c:pt idx="88">
                  <c:v>105</c:v>
                </c:pt>
                <c:pt idx="89">
                  <c:v>106</c:v>
                </c:pt>
                <c:pt idx="90">
                  <c:v>105</c:v>
                </c:pt>
              </c:numCache>
            </c:numRef>
          </c:yVal>
          <c:smooth val="0"/>
          <c:extLst>
            <c:ext xmlns:c16="http://schemas.microsoft.com/office/drawing/2014/chart" uri="{C3380CC4-5D6E-409C-BE32-E72D297353CC}">
              <c16:uniqueId val="{00000000-239F-4F2B-BB9C-D2CB1713F6F0}"/>
            </c:ext>
          </c:extLst>
        </c:ser>
        <c:ser>
          <c:idx val="1"/>
          <c:order val="1"/>
          <c:tx>
            <c:strRef>
              <c:f>'CLR not dispatched'!$C$1</c:f>
              <c:strCache>
                <c:ptCount val="1"/>
                <c:pt idx="0">
                  <c:v>LPC (MW)</c:v>
                </c:pt>
              </c:strCache>
            </c:strRef>
          </c:tx>
          <c:spPr>
            <a:ln w="19050" cap="rnd">
              <a:solidFill>
                <a:schemeClr val="accent5"/>
              </a:solidFill>
              <a:prstDash val="sysDot"/>
              <a:round/>
            </a:ln>
            <a:effectLst/>
          </c:spPr>
          <c:marker>
            <c:symbol val="none"/>
          </c:marker>
          <c:xVal>
            <c:numRef>
              <c:f>'CLR not dispatched'!$A$2:$A$92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not dispatched'!$C$2:$C$92</c:f>
              <c:numCache>
                <c:formatCode>General</c:formatCode>
                <c:ptCount val="91"/>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pt idx="39">
                  <c:v>10</c:v>
                </c:pt>
                <c:pt idx="40">
                  <c:v>10</c:v>
                </c:pt>
                <c:pt idx="41">
                  <c:v>10</c:v>
                </c:pt>
                <c:pt idx="42">
                  <c:v>10</c:v>
                </c:pt>
                <c:pt idx="43">
                  <c:v>10</c:v>
                </c:pt>
                <c:pt idx="44">
                  <c:v>10</c:v>
                </c:pt>
                <c:pt idx="45">
                  <c:v>10</c:v>
                </c:pt>
                <c:pt idx="46">
                  <c:v>10</c:v>
                </c:pt>
                <c:pt idx="47">
                  <c:v>10</c:v>
                </c:pt>
                <c:pt idx="48">
                  <c:v>10</c:v>
                </c:pt>
                <c:pt idx="49">
                  <c:v>10</c:v>
                </c:pt>
                <c:pt idx="50">
                  <c:v>10</c:v>
                </c:pt>
                <c:pt idx="51">
                  <c:v>10</c:v>
                </c:pt>
                <c:pt idx="52">
                  <c:v>10</c:v>
                </c:pt>
                <c:pt idx="53">
                  <c:v>10</c:v>
                </c:pt>
                <c:pt idx="54">
                  <c:v>10</c:v>
                </c:pt>
                <c:pt idx="55">
                  <c:v>10</c:v>
                </c:pt>
                <c:pt idx="56">
                  <c:v>10</c:v>
                </c:pt>
                <c:pt idx="57">
                  <c:v>10</c:v>
                </c:pt>
                <c:pt idx="58">
                  <c:v>10</c:v>
                </c:pt>
                <c:pt idx="59">
                  <c:v>10</c:v>
                </c:pt>
                <c:pt idx="60">
                  <c:v>10</c:v>
                </c:pt>
                <c:pt idx="61">
                  <c:v>10</c:v>
                </c:pt>
                <c:pt idx="62">
                  <c:v>10</c:v>
                </c:pt>
                <c:pt idx="63">
                  <c:v>10</c:v>
                </c:pt>
                <c:pt idx="64">
                  <c:v>10</c:v>
                </c:pt>
                <c:pt idx="65">
                  <c:v>10</c:v>
                </c:pt>
                <c:pt idx="66">
                  <c:v>10</c:v>
                </c:pt>
                <c:pt idx="67">
                  <c:v>10</c:v>
                </c:pt>
                <c:pt idx="68">
                  <c:v>10</c:v>
                </c:pt>
                <c:pt idx="69">
                  <c:v>10</c:v>
                </c:pt>
                <c:pt idx="70">
                  <c:v>10</c:v>
                </c:pt>
                <c:pt idx="71">
                  <c:v>10</c:v>
                </c:pt>
                <c:pt idx="72">
                  <c:v>10</c:v>
                </c:pt>
                <c:pt idx="73">
                  <c:v>10</c:v>
                </c:pt>
                <c:pt idx="74">
                  <c:v>10</c:v>
                </c:pt>
                <c:pt idx="75">
                  <c:v>10</c:v>
                </c:pt>
                <c:pt idx="76">
                  <c:v>10</c:v>
                </c:pt>
                <c:pt idx="77">
                  <c:v>10</c:v>
                </c:pt>
                <c:pt idx="78">
                  <c:v>10</c:v>
                </c:pt>
                <c:pt idx="79">
                  <c:v>10</c:v>
                </c:pt>
                <c:pt idx="80">
                  <c:v>10</c:v>
                </c:pt>
                <c:pt idx="81">
                  <c:v>10</c:v>
                </c:pt>
                <c:pt idx="82">
                  <c:v>10</c:v>
                </c:pt>
                <c:pt idx="83">
                  <c:v>10</c:v>
                </c:pt>
                <c:pt idx="84">
                  <c:v>10</c:v>
                </c:pt>
                <c:pt idx="85">
                  <c:v>10</c:v>
                </c:pt>
                <c:pt idx="86">
                  <c:v>10</c:v>
                </c:pt>
                <c:pt idx="87">
                  <c:v>10</c:v>
                </c:pt>
                <c:pt idx="88">
                  <c:v>10</c:v>
                </c:pt>
                <c:pt idx="89">
                  <c:v>10</c:v>
                </c:pt>
                <c:pt idx="90">
                  <c:v>10</c:v>
                </c:pt>
              </c:numCache>
            </c:numRef>
          </c:yVal>
          <c:smooth val="0"/>
          <c:extLst>
            <c:ext xmlns:c16="http://schemas.microsoft.com/office/drawing/2014/chart" uri="{C3380CC4-5D6E-409C-BE32-E72D297353CC}">
              <c16:uniqueId val="{00000001-239F-4F2B-BB9C-D2CB1713F6F0}"/>
            </c:ext>
          </c:extLst>
        </c:ser>
        <c:ser>
          <c:idx val="2"/>
          <c:order val="2"/>
          <c:tx>
            <c:strRef>
              <c:f>'CLR not dispatched'!$D$1</c:f>
              <c:strCache>
                <c:ptCount val="1"/>
                <c:pt idx="0">
                  <c:v>MPC (MW)</c:v>
                </c:pt>
              </c:strCache>
            </c:strRef>
          </c:tx>
          <c:spPr>
            <a:ln w="19050" cap="rnd">
              <a:solidFill>
                <a:schemeClr val="accent6"/>
              </a:solidFill>
              <a:prstDash val="sysDot"/>
              <a:round/>
            </a:ln>
            <a:effectLst/>
          </c:spPr>
          <c:marker>
            <c:symbol val="none"/>
          </c:marker>
          <c:xVal>
            <c:numRef>
              <c:f>'CLR not dispatched'!$A$2:$A$92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not dispatched'!$D$2:$D$92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103</c:v>
                </c:pt>
                <c:pt idx="33">
                  <c:v>104</c:v>
                </c:pt>
                <c:pt idx="34">
                  <c:v>103</c:v>
                </c:pt>
                <c:pt idx="35">
                  <c:v>102</c:v>
                </c:pt>
                <c:pt idx="36">
                  <c:v>103</c:v>
                </c:pt>
                <c:pt idx="37">
                  <c:v>104</c:v>
                </c:pt>
                <c:pt idx="38">
                  <c:v>104</c:v>
                </c:pt>
                <c:pt idx="39">
                  <c:v>103</c:v>
                </c:pt>
                <c:pt idx="40">
                  <c:v>103</c:v>
                </c:pt>
                <c:pt idx="41">
                  <c:v>102</c:v>
                </c:pt>
                <c:pt idx="42">
                  <c:v>102</c:v>
                </c:pt>
                <c:pt idx="43">
                  <c:v>102</c:v>
                </c:pt>
                <c:pt idx="44">
                  <c:v>103</c:v>
                </c:pt>
                <c:pt idx="45">
                  <c:v>102</c:v>
                </c:pt>
                <c:pt idx="46">
                  <c:v>102</c:v>
                </c:pt>
                <c:pt idx="47">
                  <c:v>101</c:v>
                </c:pt>
                <c:pt idx="48">
                  <c:v>102</c:v>
                </c:pt>
                <c:pt idx="49">
                  <c:v>101</c:v>
                </c:pt>
                <c:pt idx="50">
                  <c:v>102</c:v>
                </c:pt>
                <c:pt idx="51">
                  <c:v>103</c:v>
                </c:pt>
                <c:pt idx="52">
                  <c:v>103</c:v>
                </c:pt>
                <c:pt idx="53">
                  <c:v>103</c:v>
                </c:pt>
                <c:pt idx="54">
                  <c:v>103</c:v>
                </c:pt>
                <c:pt idx="55">
                  <c:v>104</c:v>
                </c:pt>
                <c:pt idx="56">
                  <c:v>103</c:v>
                </c:pt>
                <c:pt idx="57">
                  <c:v>102</c:v>
                </c:pt>
                <c:pt idx="58">
                  <c:v>103</c:v>
                </c:pt>
                <c:pt idx="59">
                  <c:v>104</c:v>
                </c:pt>
                <c:pt idx="60">
                  <c:v>104</c:v>
                </c:pt>
                <c:pt idx="61">
                  <c:v>105</c:v>
                </c:pt>
                <c:pt idx="62">
                  <c:v>104</c:v>
                </c:pt>
                <c:pt idx="63">
                  <c:v>105</c:v>
                </c:pt>
                <c:pt idx="64">
                  <c:v>105</c:v>
                </c:pt>
                <c:pt idx="65">
                  <c:v>106</c:v>
                </c:pt>
                <c:pt idx="66">
                  <c:v>107</c:v>
                </c:pt>
                <c:pt idx="67">
                  <c:v>108</c:v>
                </c:pt>
                <c:pt idx="68">
                  <c:v>107</c:v>
                </c:pt>
                <c:pt idx="69">
                  <c:v>107</c:v>
                </c:pt>
                <c:pt idx="70">
                  <c:v>108</c:v>
                </c:pt>
                <c:pt idx="71">
                  <c:v>107</c:v>
                </c:pt>
                <c:pt idx="72">
                  <c:v>105</c:v>
                </c:pt>
                <c:pt idx="73">
                  <c:v>104</c:v>
                </c:pt>
                <c:pt idx="74">
                  <c:v>104</c:v>
                </c:pt>
                <c:pt idx="75">
                  <c:v>103</c:v>
                </c:pt>
                <c:pt idx="76">
                  <c:v>104</c:v>
                </c:pt>
                <c:pt idx="77">
                  <c:v>105</c:v>
                </c:pt>
                <c:pt idx="78">
                  <c:v>106</c:v>
                </c:pt>
                <c:pt idx="79">
                  <c:v>107</c:v>
                </c:pt>
                <c:pt idx="80">
                  <c:v>107</c:v>
                </c:pt>
                <c:pt idx="81">
                  <c:v>106</c:v>
                </c:pt>
                <c:pt idx="82">
                  <c:v>107</c:v>
                </c:pt>
                <c:pt idx="83">
                  <c:v>108</c:v>
                </c:pt>
                <c:pt idx="84">
                  <c:v>108</c:v>
                </c:pt>
                <c:pt idx="85">
                  <c:v>107</c:v>
                </c:pt>
                <c:pt idx="86">
                  <c:v>106</c:v>
                </c:pt>
                <c:pt idx="87">
                  <c:v>106</c:v>
                </c:pt>
                <c:pt idx="88">
                  <c:v>105</c:v>
                </c:pt>
                <c:pt idx="89">
                  <c:v>106</c:v>
                </c:pt>
                <c:pt idx="90">
                  <c:v>105</c:v>
                </c:pt>
              </c:numCache>
            </c:numRef>
          </c:yVal>
          <c:smooth val="0"/>
          <c:extLst>
            <c:ext xmlns:c16="http://schemas.microsoft.com/office/drawing/2014/chart" uri="{C3380CC4-5D6E-409C-BE32-E72D297353CC}">
              <c16:uniqueId val="{00000002-239F-4F2B-BB9C-D2CB1713F6F0}"/>
            </c:ext>
          </c:extLst>
        </c:ser>
        <c:ser>
          <c:idx val="3"/>
          <c:order val="3"/>
          <c:tx>
            <c:strRef>
              <c:f>'CLR not dispatched'!$E$1</c:f>
              <c:strCache>
                <c:ptCount val="1"/>
                <c:pt idx="0">
                  <c:v>Base Point (MW)</c:v>
                </c:pt>
              </c:strCache>
            </c:strRef>
          </c:tx>
          <c:spPr>
            <a:ln w="19050" cap="rnd">
              <a:solidFill>
                <a:schemeClr val="accent1"/>
              </a:solidFill>
              <a:round/>
            </a:ln>
            <a:effectLst/>
          </c:spPr>
          <c:marker>
            <c:symbol val="none"/>
          </c:marker>
          <c:xVal>
            <c:numRef>
              <c:f>'CLR not dispatched'!$A$2:$A$92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not dispatched'!$E$2:$E$92</c:f>
              <c:numCache>
                <c:formatCode>General</c:formatCode>
                <c:ptCount val="9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104</c:v>
                </c:pt>
                <c:pt idx="32">
                  <c:v>104</c:v>
                </c:pt>
                <c:pt idx="33">
                  <c:v>104</c:v>
                </c:pt>
                <c:pt idx="34">
                  <c:v>104</c:v>
                </c:pt>
                <c:pt idx="35">
                  <c:v>104</c:v>
                </c:pt>
                <c:pt idx="36">
                  <c:v>104</c:v>
                </c:pt>
                <c:pt idx="37">
                  <c:v>104</c:v>
                </c:pt>
                <c:pt idx="38">
                  <c:v>104</c:v>
                </c:pt>
                <c:pt idx="39">
                  <c:v>104</c:v>
                </c:pt>
                <c:pt idx="40">
                  <c:v>104</c:v>
                </c:pt>
                <c:pt idx="41">
                  <c:v>104</c:v>
                </c:pt>
                <c:pt idx="42">
                  <c:v>104</c:v>
                </c:pt>
                <c:pt idx="43">
                  <c:v>104</c:v>
                </c:pt>
                <c:pt idx="44">
                  <c:v>104</c:v>
                </c:pt>
                <c:pt idx="45">
                  <c:v>104</c:v>
                </c:pt>
                <c:pt idx="46">
                  <c:v>104</c:v>
                </c:pt>
                <c:pt idx="47">
                  <c:v>104</c:v>
                </c:pt>
                <c:pt idx="48">
                  <c:v>104</c:v>
                </c:pt>
                <c:pt idx="49">
                  <c:v>104</c:v>
                </c:pt>
                <c:pt idx="50">
                  <c:v>104</c:v>
                </c:pt>
                <c:pt idx="51">
                  <c:v>104</c:v>
                </c:pt>
                <c:pt idx="52">
                  <c:v>104</c:v>
                </c:pt>
                <c:pt idx="53">
                  <c:v>104</c:v>
                </c:pt>
                <c:pt idx="54">
                  <c:v>104</c:v>
                </c:pt>
                <c:pt idx="55">
                  <c:v>104</c:v>
                </c:pt>
                <c:pt idx="56">
                  <c:v>104</c:v>
                </c:pt>
                <c:pt idx="57">
                  <c:v>104</c:v>
                </c:pt>
                <c:pt idx="58">
                  <c:v>104</c:v>
                </c:pt>
                <c:pt idx="59">
                  <c:v>104</c:v>
                </c:pt>
                <c:pt idx="60">
                  <c:v>104</c:v>
                </c:pt>
                <c:pt idx="61">
                  <c:v>104</c:v>
                </c:pt>
                <c:pt idx="62">
                  <c:v>104</c:v>
                </c:pt>
                <c:pt idx="63">
                  <c:v>104</c:v>
                </c:pt>
                <c:pt idx="64">
                  <c:v>104</c:v>
                </c:pt>
                <c:pt idx="65">
                  <c:v>104</c:v>
                </c:pt>
                <c:pt idx="66">
                  <c:v>104</c:v>
                </c:pt>
                <c:pt idx="67">
                  <c:v>104</c:v>
                </c:pt>
                <c:pt idx="68">
                  <c:v>104</c:v>
                </c:pt>
                <c:pt idx="69">
                  <c:v>104</c:v>
                </c:pt>
                <c:pt idx="70">
                  <c:v>104</c:v>
                </c:pt>
                <c:pt idx="71">
                  <c:v>104</c:v>
                </c:pt>
                <c:pt idx="72">
                  <c:v>104</c:v>
                </c:pt>
                <c:pt idx="73">
                  <c:v>104</c:v>
                </c:pt>
                <c:pt idx="74">
                  <c:v>104</c:v>
                </c:pt>
                <c:pt idx="75">
                  <c:v>104</c:v>
                </c:pt>
                <c:pt idx="76">
                  <c:v>104</c:v>
                </c:pt>
                <c:pt idx="77">
                  <c:v>104</c:v>
                </c:pt>
                <c:pt idx="78">
                  <c:v>104</c:v>
                </c:pt>
                <c:pt idx="79">
                  <c:v>104</c:v>
                </c:pt>
                <c:pt idx="80">
                  <c:v>104</c:v>
                </c:pt>
                <c:pt idx="81">
                  <c:v>104</c:v>
                </c:pt>
                <c:pt idx="82">
                  <c:v>104</c:v>
                </c:pt>
                <c:pt idx="83">
                  <c:v>104</c:v>
                </c:pt>
                <c:pt idx="84">
                  <c:v>104</c:v>
                </c:pt>
                <c:pt idx="85">
                  <c:v>104</c:v>
                </c:pt>
                <c:pt idx="86">
                  <c:v>104</c:v>
                </c:pt>
                <c:pt idx="87">
                  <c:v>104</c:v>
                </c:pt>
                <c:pt idx="88">
                  <c:v>104</c:v>
                </c:pt>
                <c:pt idx="89">
                  <c:v>104</c:v>
                </c:pt>
                <c:pt idx="90">
                  <c:v>104</c:v>
                </c:pt>
              </c:numCache>
            </c:numRef>
          </c:yVal>
          <c:smooth val="0"/>
          <c:extLst>
            <c:ext xmlns:c16="http://schemas.microsoft.com/office/drawing/2014/chart" uri="{C3380CC4-5D6E-409C-BE32-E72D297353CC}">
              <c16:uniqueId val="{00000003-239F-4F2B-BB9C-D2CB1713F6F0}"/>
            </c:ext>
          </c:extLst>
        </c:ser>
        <c:ser>
          <c:idx val="4"/>
          <c:order val="4"/>
          <c:tx>
            <c:strRef>
              <c:f>'CLR not dispatched'!$F$1</c:f>
              <c:strCache>
                <c:ptCount val="1"/>
                <c:pt idx="0">
                  <c:v>Ramped Control Signal (MW)</c:v>
                </c:pt>
              </c:strCache>
            </c:strRef>
          </c:tx>
          <c:spPr>
            <a:ln w="19050" cap="rnd">
              <a:solidFill>
                <a:schemeClr val="accent1"/>
              </a:solidFill>
              <a:prstDash val="sysDot"/>
              <a:round/>
            </a:ln>
            <a:effectLst/>
          </c:spPr>
          <c:marker>
            <c:symbol val="none"/>
          </c:marker>
          <c:xVal>
            <c:numRef>
              <c:f>'CLR not dispatched'!$A$2:$A$92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not dispatched'!$F$2:$F$92</c:f>
              <c:numCache>
                <c:formatCode>General</c:formatCode>
                <c:ptCount val="9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100.16666666666667</c:v>
                </c:pt>
                <c:pt idx="32">
                  <c:v>100.33333333333334</c:v>
                </c:pt>
                <c:pt idx="33">
                  <c:v>100.50000000000001</c:v>
                </c:pt>
                <c:pt idx="34">
                  <c:v>100.66666666666669</c:v>
                </c:pt>
                <c:pt idx="35">
                  <c:v>100.83333333333336</c:v>
                </c:pt>
                <c:pt idx="36">
                  <c:v>101.00000000000003</c:v>
                </c:pt>
                <c:pt idx="37">
                  <c:v>101.1666666666667</c:v>
                </c:pt>
                <c:pt idx="38">
                  <c:v>101.33333333333337</c:v>
                </c:pt>
                <c:pt idx="39">
                  <c:v>101.50000000000004</c:v>
                </c:pt>
                <c:pt idx="40">
                  <c:v>101.66666666666671</c:v>
                </c:pt>
                <c:pt idx="41">
                  <c:v>101.83333333333339</c:v>
                </c:pt>
                <c:pt idx="42">
                  <c:v>102.00000000000006</c:v>
                </c:pt>
                <c:pt idx="43">
                  <c:v>102.16666666666673</c:v>
                </c:pt>
                <c:pt idx="44">
                  <c:v>102.3333333333334</c:v>
                </c:pt>
                <c:pt idx="45">
                  <c:v>102.50000000000007</c:v>
                </c:pt>
                <c:pt idx="46">
                  <c:v>102.66666666666674</c:v>
                </c:pt>
                <c:pt idx="47">
                  <c:v>102.83333333333341</c:v>
                </c:pt>
                <c:pt idx="48">
                  <c:v>103.00000000000009</c:v>
                </c:pt>
                <c:pt idx="49">
                  <c:v>103.16666666666676</c:v>
                </c:pt>
                <c:pt idx="50">
                  <c:v>103.33333333333343</c:v>
                </c:pt>
                <c:pt idx="51">
                  <c:v>103.5000000000001</c:v>
                </c:pt>
                <c:pt idx="52">
                  <c:v>103.66666666666677</c:v>
                </c:pt>
                <c:pt idx="53">
                  <c:v>103.83333333333344</c:v>
                </c:pt>
                <c:pt idx="54">
                  <c:v>104.00000000000011</c:v>
                </c:pt>
                <c:pt idx="55">
                  <c:v>104.00000000000011</c:v>
                </c:pt>
                <c:pt idx="56">
                  <c:v>104.00000000000011</c:v>
                </c:pt>
                <c:pt idx="57">
                  <c:v>104.00000000000011</c:v>
                </c:pt>
                <c:pt idx="58">
                  <c:v>104.00000000000011</c:v>
                </c:pt>
                <c:pt idx="59">
                  <c:v>104.00000000000011</c:v>
                </c:pt>
                <c:pt idx="60">
                  <c:v>104.00000000000011</c:v>
                </c:pt>
                <c:pt idx="61">
                  <c:v>104.00000000000011</c:v>
                </c:pt>
                <c:pt idx="62">
                  <c:v>104.00000000000011</c:v>
                </c:pt>
                <c:pt idx="63">
                  <c:v>104.00000000000011</c:v>
                </c:pt>
                <c:pt idx="64">
                  <c:v>104.00000000000011</c:v>
                </c:pt>
                <c:pt idx="65">
                  <c:v>104.00000000000011</c:v>
                </c:pt>
                <c:pt idx="66">
                  <c:v>104.00000000000011</c:v>
                </c:pt>
                <c:pt idx="67">
                  <c:v>104.00000000000011</c:v>
                </c:pt>
                <c:pt idx="68">
                  <c:v>104.00000000000011</c:v>
                </c:pt>
                <c:pt idx="69">
                  <c:v>104.00000000000011</c:v>
                </c:pt>
                <c:pt idx="70">
                  <c:v>104.00000000000011</c:v>
                </c:pt>
                <c:pt idx="71">
                  <c:v>104.00000000000011</c:v>
                </c:pt>
                <c:pt idx="72">
                  <c:v>104.00000000000011</c:v>
                </c:pt>
                <c:pt idx="73">
                  <c:v>104.00000000000011</c:v>
                </c:pt>
                <c:pt idx="74">
                  <c:v>104.00000000000011</c:v>
                </c:pt>
                <c:pt idx="75">
                  <c:v>104.00000000000011</c:v>
                </c:pt>
                <c:pt idx="76">
                  <c:v>104.00000000000011</c:v>
                </c:pt>
                <c:pt idx="77">
                  <c:v>104.00000000000011</c:v>
                </c:pt>
                <c:pt idx="78">
                  <c:v>104.00000000000011</c:v>
                </c:pt>
                <c:pt idx="79">
                  <c:v>104.00000000000011</c:v>
                </c:pt>
                <c:pt idx="80">
                  <c:v>104.00000000000011</c:v>
                </c:pt>
                <c:pt idx="81">
                  <c:v>104.00000000000011</c:v>
                </c:pt>
                <c:pt idx="82">
                  <c:v>104.00000000000011</c:v>
                </c:pt>
                <c:pt idx="83">
                  <c:v>104.00000000000011</c:v>
                </c:pt>
                <c:pt idx="84">
                  <c:v>104.00000000000011</c:v>
                </c:pt>
                <c:pt idx="85">
                  <c:v>104.00000000000011</c:v>
                </c:pt>
                <c:pt idx="86">
                  <c:v>104.00000000000011</c:v>
                </c:pt>
                <c:pt idx="87">
                  <c:v>104.00000000000011</c:v>
                </c:pt>
                <c:pt idx="88">
                  <c:v>104.00000000000011</c:v>
                </c:pt>
                <c:pt idx="89">
                  <c:v>104.00000000000011</c:v>
                </c:pt>
                <c:pt idx="90">
                  <c:v>104.00000000000011</c:v>
                </c:pt>
              </c:numCache>
            </c:numRef>
          </c:yVal>
          <c:smooth val="0"/>
          <c:extLst>
            <c:ext xmlns:c16="http://schemas.microsoft.com/office/drawing/2014/chart" uri="{C3380CC4-5D6E-409C-BE32-E72D297353CC}">
              <c16:uniqueId val="{00000004-239F-4F2B-BB9C-D2CB1713F6F0}"/>
            </c:ext>
          </c:extLst>
        </c:ser>
        <c:dLbls>
          <c:showLegendKey val="0"/>
          <c:showVal val="0"/>
          <c:showCatName val="0"/>
          <c:showSerName val="0"/>
          <c:showPercent val="0"/>
          <c:showBubbleSize val="0"/>
        </c:dLbls>
        <c:axId val="2105528511"/>
        <c:axId val="2105549311"/>
      </c:scatterChart>
      <c:scatterChart>
        <c:scatterStyle val="lineMarker"/>
        <c:varyColors val="0"/>
        <c:ser>
          <c:idx val="5"/>
          <c:order val="5"/>
          <c:tx>
            <c:strRef>
              <c:f>'CLR not dispatched'!$G$1</c:f>
              <c:strCache>
                <c:ptCount val="1"/>
                <c:pt idx="0">
                  <c:v>5-Minute Price ($/MWh)</c:v>
                </c:pt>
              </c:strCache>
            </c:strRef>
          </c:tx>
          <c:spPr>
            <a:ln w="19050" cap="rnd">
              <a:solidFill>
                <a:schemeClr val="accent3"/>
              </a:solidFill>
              <a:round/>
            </a:ln>
            <a:effectLst/>
          </c:spPr>
          <c:marker>
            <c:symbol val="none"/>
          </c:marker>
          <c:xVal>
            <c:numRef>
              <c:f>'CLR not dispatched'!$A$2:$A$92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not dispatched'!$G$2:$G$92</c:f>
              <c:numCache>
                <c:formatCode>General</c:formatCode>
                <c:ptCount val="91"/>
                <c:pt idx="0">
                  <c:v>80</c:v>
                </c:pt>
                <c:pt idx="1">
                  <c:v>80</c:v>
                </c:pt>
                <c:pt idx="2">
                  <c:v>80</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110</c:v>
                </c:pt>
                <c:pt idx="32">
                  <c:v>110</c:v>
                </c:pt>
                <c:pt idx="33">
                  <c:v>110</c:v>
                </c:pt>
                <c:pt idx="34">
                  <c:v>110</c:v>
                </c:pt>
                <c:pt idx="35">
                  <c:v>110</c:v>
                </c:pt>
                <c:pt idx="36">
                  <c:v>110</c:v>
                </c:pt>
                <c:pt idx="37">
                  <c:v>110</c:v>
                </c:pt>
                <c:pt idx="38">
                  <c:v>110</c:v>
                </c:pt>
                <c:pt idx="39">
                  <c:v>110</c:v>
                </c:pt>
                <c:pt idx="40">
                  <c:v>110</c:v>
                </c:pt>
                <c:pt idx="41">
                  <c:v>110</c:v>
                </c:pt>
                <c:pt idx="42">
                  <c:v>110</c:v>
                </c:pt>
                <c:pt idx="43">
                  <c:v>110</c:v>
                </c:pt>
                <c:pt idx="44">
                  <c:v>110</c:v>
                </c:pt>
                <c:pt idx="45">
                  <c:v>110</c:v>
                </c:pt>
                <c:pt idx="46">
                  <c:v>110</c:v>
                </c:pt>
                <c:pt idx="47">
                  <c:v>110</c:v>
                </c:pt>
                <c:pt idx="48">
                  <c:v>110</c:v>
                </c:pt>
                <c:pt idx="49">
                  <c:v>110</c:v>
                </c:pt>
                <c:pt idx="50">
                  <c:v>110</c:v>
                </c:pt>
                <c:pt idx="51">
                  <c:v>110</c:v>
                </c:pt>
                <c:pt idx="52">
                  <c:v>110</c:v>
                </c:pt>
                <c:pt idx="53">
                  <c:v>110</c:v>
                </c:pt>
                <c:pt idx="54">
                  <c:v>110</c:v>
                </c:pt>
                <c:pt idx="55">
                  <c:v>110</c:v>
                </c:pt>
                <c:pt idx="56">
                  <c:v>110</c:v>
                </c:pt>
                <c:pt idx="57">
                  <c:v>110</c:v>
                </c:pt>
                <c:pt idx="58">
                  <c:v>110</c:v>
                </c:pt>
                <c:pt idx="59">
                  <c:v>110</c:v>
                </c:pt>
                <c:pt idx="60">
                  <c:v>110</c:v>
                </c:pt>
                <c:pt idx="61">
                  <c:v>95</c:v>
                </c:pt>
                <c:pt idx="62">
                  <c:v>95</c:v>
                </c:pt>
                <c:pt idx="63">
                  <c:v>95</c:v>
                </c:pt>
                <c:pt idx="64">
                  <c:v>95</c:v>
                </c:pt>
                <c:pt idx="65">
                  <c:v>95</c:v>
                </c:pt>
                <c:pt idx="66">
                  <c:v>95</c:v>
                </c:pt>
                <c:pt idx="67">
                  <c:v>95</c:v>
                </c:pt>
                <c:pt idx="68">
                  <c:v>95</c:v>
                </c:pt>
                <c:pt idx="69">
                  <c:v>95</c:v>
                </c:pt>
                <c:pt idx="70">
                  <c:v>95</c:v>
                </c:pt>
                <c:pt idx="71">
                  <c:v>95</c:v>
                </c:pt>
                <c:pt idx="72">
                  <c:v>95</c:v>
                </c:pt>
                <c:pt idx="73">
                  <c:v>95</c:v>
                </c:pt>
                <c:pt idx="74">
                  <c:v>95</c:v>
                </c:pt>
                <c:pt idx="75">
                  <c:v>95</c:v>
                </c:pt>
                <c:pt idx="76">
                  <c:v>95</c:v>
                </c:pt>
                <c:pt idx="77">
                  <c:v>95</c:v>
                </c:pt>
                <c:pt idx="78">
                  <c:v>95</c:v>
                </c:pt>
                <c:pt idx="79">
                  <c:v>95</c:v>
                </c:pt>
                <c:pt idx="80">
                  <c:v>95</c:v>
                </c:pt>
                <c:pt idx="81">
                  <c:v>95</c:v>
                </c:pt>
                <c:pt idx="82">
                  <c:v>95</c:v>
                </c:pt>
                <c:pt idx="83">
                  <c:v>95</c:v>
                </c:pt>
                <c:pt idx="84">
                  <c:v>95</c:v>
                </c:pt>
                <c:pt idx="85">
                  <c:v>95</c:v>
                </c:pt>
                <c:pt idx="86">
                  <c:v>95</c:v>
                </c:pt>
                <c:pt idx="87">
                  <c:v>95</c:v>
                </c:pt>
                <c:pt idx="88">
                  <c:v>95</c:v>
                </c:pt>
                <c:pt idx="89">
                  <c:v>95</c:v>
                </c:pt>
                <c:pt idx="90">
                  <c:v>95</c:v>
                </c:pt>
              </c:numCache>
            </c:numRef>
          </c:yVal>
          <c:smooth val="0"/>
          <c:extLst>
            <c:ext xmlns:c16="http://schemas.microsoft.com/office/drawing/2014/chart" uri="{C3380CC4-5D6E-409C-BE32-E72D297353CC}">
              <c16:uniqueId val="{00000005-239F-4F2B-BB9C-D2CB1713F6F0}"/>
            </c:ext>
          </c:extLst>
        </c:ser>
        <c:dLbls>
          <c:showLegendKey val="0"/>
          <c:showVal val="0"/>
          <c:showCatName val="0"/>
          <c:showSerName val="0"/>
          <c:showPercent val="0"/>
          <c:showBubbleSize val="0"/>
        </c:dLbls>
        <c:axId val="325462351"/>
        <c:axId val="325453615"/>
      </c:scatterChart>
      <c:valAx>
        <c:axId val="2105528511"/>
        <c:scaling>
          <c:orientation val="minMax"/>
          <c:max val="1.042E-2"/>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Time</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mm:ss"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49311"/>
        <c:crosses val="autoZero"/>
        <c:crossBetween val="midCat"/>
        <c:majorUnit val="3.4720000000000011E-3"/>
      </c:valAx>
      <c:valAx>
        <c:axId val="2105549311"/>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28511"/>
        <c:crosses val="autoZero"/>
        <c:crossBetween val="midCat"/>
      </c:valAx>
      <c:valAx>
        <c:axId val="325453615"/>
        <c:scaling>
          <c:orientation val="minMax"/>
          <c:max val="180"/>
        </c:scaling>
        <c:delete val="0"/>
        <c:axPos val="r"/>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25462351"/>
        <c:crosses val="max"/>
        <c:crossBetween val="midCat"/>
        <c:majorUnit val="30"/>
      </c:valAx>
      <c:valAx>
        <c:axId val="325462351"/>
        <c:scaling>
          <c:orientation val="minMax"/>
        </c:scaling>
        <c:delete val="1"/>
        <c:axPos val="b"/>
        <c:numFmt formatCode="mm:ss" sourceLinked="1"/>
        <c:majorTickMark val="out"/>
        <c:minorTickMark val="none"/>
        <c:tickLblPos val="nextTo"/>
        <c:crossAx val="325453615"/>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CLR Dispatch Example (Energy Bid at $120/MWh)</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'CLR marginal'!$B$1</c:f>
              <c:strCache>
                <c:ptCount val="1"/>
                <c:pt idx="0">
                  <c:v>Consumption (MW)</c:v>
                </c:pt>
              </c:strCache>
            </c:strRef>
          </c:tx>
          <c:spPr>
            <a:ln w="19050" cap="rnd">
              <a:solidFill>
                <a:schemeClr val="tx2"/>
              </a:solidFill>
              <a:round/>
            </a:ln>
            <a:effectLst/>
          </c:spPr>
          <c:marker>
            <c:symbol val="none"/>
          </c:marker>
          <c:xVal>
            <c:numRef>
              <c:f>'CLR marginal'!$A$2:$A$92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marginal'!$B$2:$B$92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100</c:v>
                </c:pt>
                <c:pt idx="33">
                  <c:v>98</c:v>
                </c:pt>
                <c:pt idx="34">
                  <c:v>99</c:v>
                </c:pt>
                <c:pt idx="35">
                  <c:v>96</c:v>
                </c:pt>
                <c:pt idx="36">
                  <c:v>90</c:v>
                </c:pt>
                <c:pt idx="37">
                  <c:v>88</c:v>
                </c:pt>
                <c:pt idx="38">
                  <c:v>90</c:v>
                </c:pt>
                <c:pt idx="39">
                  <c:v>88</c:v>
                </c:pt>
                <c:pt idx="40">
                  <c:v>85</c:v>
                </c:pt>
                <c:pt idx="41">
                  <c:v>84</c:v>
                </c:pt>
                <c:pt idx="42">
                  <c:v>84</c:v>
                </c:pt>
                <c:pt idx="43">
                  <c:v>82</c:v>
                </c:pt>
                <c:pt idx="44">
                  <c:v>80</c:v>
                </c:pt>
                <c:pt idx="45">
                  <c:v>74</c:v>
                </c:pt>
                <c:pt idx="46">
                  <c:v>72</c:v>
                </c:pt>
                <c:pt idx="47">
                  <c:v>72</c:v>
                </c:pt>
                <c:pt idx="48">
                  <c:v>69</c:v>
                </c:pt>
                <c:pt idx="49">
                  <c:v>66</c:v>
                </c:pt>
                <c:pt idx="50">
                  <c:v>64</c:v>
                </c:pt>
                <c:pt idx="51">
                  <c:v>62</c:v>
                </c:pt>
                <c:pt idx="52">
                  <c:v>62</c:v>
                </c:pt>
                <c:pt idx="53">
                  <c:v>58</c:v>
                </c:pt>
                <c:pt idx="54">
                  <c:v>55</c:v>
                </c:pt>
                <c:pt idx="55">
                  <c:v>52</c:v>
                </c:pt>
                <c:pt idx="56">
                  <c:v>51</c:v>
                </c:pt>
                <c:pt idx="57">
                  <c:v>49</c:v>
                </c:pt>
                <c:pt idx="58">
                  <c:v>51</c:v>
                </c:pt>
                <c:pt idx="59">
                  <c:v>50</c:v>
                </c:pt>
                <c:pt idx="60">
                  <c:v>51</c:v>
                </c:pt>
                <c:pt idx="61">
                  <c:v>49</c:v>
                </c:pt>
                <c:pt idx="62">
                  <c:v>48</c:v>
                </c:pt>
                <c:pt idx="63">
                  <c:v>50</c:v>
                </c:pt>
                <c:pt idx="64">
                  <c:v>51</c:v>
                </c:pt>
                <c:pt idx="65">
                  <c:v>53</c:v>
                </c:pt>
                <c:pt idx="66">
                  <c:v>57</c:v>
                </c:pt>
                <c:pt idx="67">
                  <c:v>61</c:v>
                </c:pt>
                <c:pt idx="68">
                  <c:v>62</c:v>
                </c:pt>
                <c:pt idx="69">
                  <c:v>64</c:v>
                </c:pt>
                <c:pt idx="70">
                  <c:v>68</c:v>
                </c:pt>
                <c:pt idx="71">
                  <c:v>69</c:v>
                </c:pt>
                <c:pt idx="72">
                  <c:v>69</c:v>
                </c:pt>
                <c:pt idx="73">
                  <c:v>72</c:v>
                </c:pt>
                <c:pt idx="74">
                  <c:v>74</c:v>
                </c:pt>
                <c:pt idx="75">
                  <c:v>78</c:v>
                </c:pt>
                <c:pt idx="76">
                  <c:v>79</c:v>
                </c:pt>
                <c:pt idx="77">
                  <c:v>82</c:v>
                </c:pt>
                <c:pt idx="78">
                  <c:v>82</c:v>
                </c:pt>
                <c:pt idx="79">
                  <c:v>86</c:v>
                </c:pt>
                <c:pt idx="80">
                  <c:v>87</c:v>
                </c:pt>
                <c:pt idx="81">
                  <c:v>91</c:v>
                </c:pt>
                <c:pt idx="82">
                  <c:v>93</c:v>
                </c:pt>
                <c:pt idx="83">
                  <c:v>97</c:v>
                </c:pt>
                <c:pt idx="84">
                  <c:v>101</c:v>
                </c:pt>
                <c:pt idx="85">
                  <c:v>103</c:v>
                </c:pt>
                <c:pt idx="86">
                  <c:v>106</c:v>
                </c:pt>
                <c:pt idx="87">
                  <c:v>106</c:v>
                </c:pt>
                <c:pt idx="88">
                  <c:v>105</c:v>
                </c:pt>
                <c:pt idx="89">
                  <c:v>106</c:v>
                </c:pt>
                <c:pt idx="90">
                  <c:v>105</c:v>
                </c:pt>
              </c:numCache>
            </c:numRef>
          </c:yVal>
          <c:smooth val="0"/>
          <c:extLst>
            <c:ext xmlns:c16="http://schemas.microsoft.com/office/drawing/2014/chart" uri="{C3380CC4-5D6E-409C-BE32-E72D297353CC}">
              <c16:uniqueId val="{00000000-3815-494E-9946-12961A86EE37}"/>
            </c:ext>
          </c:extLst>
        </c:ser>
        <c:ser>
          <c:idx val="1"/>
          <c:order val="1"/>
          <c:tx>
            <c:strRef>
              <c:f>'CLR marginal'!$C$1</c:f>
              <c:strCache>
                <c:ptCount val="1"/>
                <c:pt idx="0">
                  <c:v>LPC (MW)</c:v>
                </c:pt>
              </c:strCache>
            </c:strRef>
          </c:tx>
          <c:spPr>
            <a:ln w="19050" cap="rnd">
              <a:solidFill>
                <a:schemeClr val="accent5"/>
              </a:solidFill>
              <a:prstDash val="sysDot"/>
              <a:round/>
            </a:ln>
            <a:effectLst/>
          </c:spPr>
          <c:marker>
            <c:symbol val="none"/>
          </c:marker>
          <c:xVal>
            <c:numRef>
              <c:f>'CLR marginal'!$A$2:$A$92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marginal'!$C$2:$C$92</c:f>
              <c:numCache>
                <c:formatCode>General</c:formatCode>
                <c:ptCount val="91"/>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pt idx="39">
                  <c:v>10</c:v>
                </c:pt>
                <c:pt idx="40">
                  <c:v>10</c:v>
                </c:pt>
                <c:pt idx="41">
                  <c:v>10</c:v>
                </c:pt>
                <c:pt idx="42">
                  <c:v>10</c:v>
                </c:pt>
                <c:pt idx="43">
                  <c:v>10</c:v>
                </c:pt>
                <c:pt idx="44">
                  <c:v>10</c:v>
                </c:pt>
                <c:pt idx="45">
                  <c:v>10</c:v>
                </c:pt>
                <c:pt idx="46">
                  <c:v>10</c:v>
                </c:pt>
                <c:pt idx="47">
                  <c:v>10</c:v>
                </c:pt>
                <c:pt idx="48">
                  <c:v>10</c:v>
                </c:pt>
                <c:pt idx="49">
                  <c:v>10</c:v>
                </c:pt>
                <c:pt idx="50">
                  <c:v>10</c:v>
                </c:pt>
                <c:pt idx="51">
                  <c:v>10</c:v>
                </c:pt>
                <c:pt idx="52">
                  <c:v>10</c:v>
                </c:pt>
                <c:pt idx="53">
                  <c:v>10</c:v>
                </c:pt>
                <c:pt idx="54">
                  <c:v>10</c:v>
                </c:pt>
                <c:pt idx="55">
                  <c:v>10</c:v>
                </c:pt>
                <c:pt idx="56">
                  <c:v>10</c:v>
                </c:pt>
                <c:pt idx="57">
                  <c:v>10</c:v>
                </c:pt>
                <c:pt idx="58">
                  <c:v>10</c:v>
                </c:pt>
                <c:pt idx="59">
                  <c:v>10</c:v>
                </c:pt>
                <c:pt idx="60">
                  <c:v>10</c:v>
                </c:pt>
                <c:pt idx="61">
                  <c:v>10</c:v>
                </c:pt>
                <c:pt idx="62">
                  <c:v>10</c:v>
                </c:pt>
                <c:pt idx="63">
                  <c:v>10</c:v>
                </c:pt>
                <c:pt idx="64">
                  <c:v>10</c:v>
                </c:pt>
                <c:pt idx="65">
                  <c:v>10</c:v>
                </c:pt>
                <c:pt idx="66">
                  <c:v>10</c:v>
                </c:pt>
                <c:pt idx="67">
                  <c:v>10</c:v>
                </c:pt>
                <c:pt idx="68">
                  <c:v>10</c:v>
                </c:pt>
                <c:pt idx="69">
                  <c:v>10</c:v>
                </c:pt>
                <c:pt idx="70">
                  <c:v>10</c:v>
                </c:pt>
                <c:pt idx="71">
                  <c:v>10</c:v>
                </c:pt>
                <c:pt idx="72">
                  <c:v>10</c:v>
                </c:pt>
                <c:pt idx="73">
                  <c:v>10</c:v>
                </c:pt>
                <c:pt idx="74">
                  <c:v>10</c:v>
                </c:pt>
                <c:pt idx="75">
                  <c:v>10</c:v>
                </c:pt>
                <c:pt idx="76">
                  <c:v>10</c:v>
                </c:pt>
                <c:pt idx="77">
                  <c:v>10</c:v>
                </c:pt>
                <c:pt idx="78">
                  <c:v>10</c:v>
                </c:pt>
                <c:pt idx="79">
                  <c:v>10</c:v>
                </c:pt>
                <c:pt idx="80">
                  <c:v>10</c:v>
                </c:pt>
                <c:pt idx="81">
                  <c:v>10</c:v>
                </c:pt>
                <c:pt idx="82">
                  <c:v>10</c:v>
                </c:pt>
                <c:pt idx="83">
                  <c:v>10</c:v>
                </c:pt>
                <c:pt idx="84">
                  <c:v>10</c:v>
                </c:pt>
                <c:pt idx="85">
                  <c:v>10</c:v>
                </c:pt>
                <c:pt idx="86">
                  <c:v>10</c:v>
                </c:pt>
                <c:pt idx="87">
                  <c:v>10</c:v>
                </c:pt>
                <c:pt idx="88">
                  <c:v>10</c:v>
                </c:pt>
                <c:pt idx="89">
                  <c:v>10</c:v>
                </c:pt>
                <c:pt idx="90">
                  <c:v>10</c:v>
                </c:pt>
              </c:numCache>
            </c:numRef>
          </c:yVal>
          <c:smooth val="0"/>
          <c:extLst>
            <c:ext xmlns:c16="http://schemas.microsoft.com/office/drawing/2014/chart" uri="{C3380CC4-5D6E-409C-BE32-E72D297353CC}">
              <c16:uniqueId val="{00000001-3815-494E-9946-12961A86EE37}"/>
            </c:ext>
          </c:extLst>
        </c:ser>
        <c:ser>
          <c:idx val="2"/>
          <c:order val="2"/>
          <c:tx>
            <c:strRef>
              <c:f>'CLR marginal'!$D$1</c:f>
              <c:strCache>
                <c:ptCount val="1"/>
                <c:pt idx="0">
                  <c:v>MPC (MW)</c:v>
                </c:pt>
              </c:strCache>
            </c:strRef>
          </c:tx>
          <c:spPr>
            <a:ln w="19050" cap="rnd">
              <a:solidFill>
                <a:schemeClr val="accent6"/>
              </a:solidFill>
              <a:prstDash val="sysDot"/>
              <a:round/>
            </a:ln>
            <a:effectLst/>
          </c:spPr>
          <c:marker>
            <c:symbol val="none"/>
          </c:marker>
          <c:xVal>
            <c:numRef>
              <c:f>'CLR marginal'!$A$2:$A$92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marginal'!$D$2:$D$92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103</c:v>
                </c:pt>
                <c:pt idx="33">
                  <c:v>104</c:v>
                </c:pt>
                <c:pt idx="34">
                  <c:v>103</c:v>
                </c:pt>
                <c:pt idx="35">
                  <c:v>102</c:v>
                </c:pt>
                <c:pt idx="36">
                  <c:v>103</c:v>
                </c:pt>
                <c:pt idx="37">
                  <c:v>104</c:v>
                </c:pt>
                <c:pt idx="38">
                  <c:v>104</c:v>
                </c:pt>
                <c:pt idx="39">
                  <c:v>103</c:v>
                </c:pt>
                <c:pt idx="40">
                  <c:v>103</c:v>
                </c:pt>
                <c:pt idx="41">
                  <c:v>102</c:v>
                </c:pt>
                <c:pt idx="42">
                  <c:v>102</c:v>
                </c:pt>
                <c:pt idx="43">
                  <c:v>102</c:v>
                </c:pt>
                <c:pt idx="44">
                  <c:v>103</c:v>
                </c:pt>
                <c:pt idx="45">
                  <c:v>102</c:v>
                </c:pt>
                <c:pt idx="46">
                  <c:v>102</c:v>
                </c:pt>
                <c:pt idx="47">
                  <c:v>101</c:v>
                </c:pt>
                <c:pt idx="48">
                  <c:v>102</c:v>
                </c:pt>
                <c:pt idx="49">
                  <c:v>101</c:v>
                </c:pt>
                <c:pt idx="50">
                  <c:v>102</c:v>
                </c:pt>
                <c:pt idx="51">
                  <c:v>103</c:v>
                </c:pt>
                <c:pt idx="52">
                  <c:v>103</c:v>
                </c:pt>
                <c:pt idx="53">
                  <c:v>103</c:v>
                </c:pt>
                <c:pt idx="54">
                  <c:v>103</c:v>
                </c:pt>
                <c:pt idx="55">
                  <c:v>104</c:v>
                </c:pt>
                <c:pt idx="56">
                  <c:v>103</c:v>
                </c:pt>
                <c:pt idx="57">
                  <c:v>102</c:v>
                </c:pt>
                <c:pt idx="58">
                  <c:v>103</c:v>
                </c:pt>
                <c:pt idx="59">
                  <c:v>104</c:v>
                </c:pt>
                <c:pt idx="60">
                  <c:v>104</c:v>
                </c:pt>
                <c:pt idx="61">
                  <c:v>105</c:v>
                </c:pt>
                <c:pt idx="62">
                  <c:v>104</c:v>
                </c:pt>
                <c:pt idx="63">
                  <c:v>105</c:v>
                </c:pt>
                <c:pt idx="64">
                  <c:v>105</c:v>
                </c:pt>
                <c:pt idx="65">
                  <c:v>106</c:v>
                </c:pt>
                <c:pt idx="66">
                  <c:v>107</c:v>
                </c:pt>
                <c:pt idx="67">
                  <c:v>108</c:v>
                </c:pt>
                <c:pt idx="68">
                  <c:v>107</c:v>
                </c:pt>
                <c:pt idx="69">
                  <c:v>107</c:v>
                </c:pt>
                <c:pt idx="70">
                  <c:v>108</c:v>
                </c:pt>
                <c:pt idx="71">
                  <c:v>107</c:v>
                </c:pt>
                <c:pt idx="72">
                  <c:v>105</c:v>
                </c:pt>
                <c:pt idx="73">
                  <c:v>104</c:v>
                </c:pt>
                <c:pt idx="74">
                  <c:v>104</c:v>
                </c:pt>
                <c:pt idx="75">
                  <c:v>103</c:v>
                </c:pt>
                <c:pt idx="76">
                  <c:v>104</c:v>
                </c:pt>
                <c:pt idx="77">
                  <c:v>105</c:v>
                </c:pt>
                <c:pt idx="78">
                  <c:v>106</c:v>
                </c:pt>
                <c:pt idx="79">
                  <c:v>107</c:v>
                </c:pt>
                <c:pt idx="80">
                  <c:v>107</c:v>
                </c:pt>
                <c:pt idx="81">
                  <c:v>106</c:v>
                </c:pt>
                <c:pt idx="82">
                  <c:v>107</c:v>
                </c:pt>
                <c:pt idx="83">
                  <c:v>108</c:v>
                </c:pt>
                <c:pt idx="84">
                  <c:v>108</c:v>
                </c:pt>
                <c:pt idx="85">
                  <c:v>107</c:v>
                </c:pt>
                <c:pt idx="86">
                  <c:v>106</c:v>
                </c:pt>
                <c:pt idx="87">
                  <c:v>106</c:v>
                </c:pt>
                <c:pt idx="88">
                  <c:v>105</c:v>
                </c:pt>
                <c:pt idx="89">
                  <c:v>106</c:v>
                </c:pt>
                <c:pt idx="90">
                  <c:v>105</c:v>
                </c:pt>
              </c:numCache>
            </c:numRef>
          </c:yVal>
          <c:smooth val="0"/>
          <c:extLst>
            <c:ext xmlns:c16="http://schemas.microsoft.com/office/drawing/2014/chart" uri="{C3380CC4-5D6E-409C-BE32-E72D297353CC}">
              <c16:uniqueId val="{00000002-3815-494E-9946-12961A86EE37}"/>
            </c:ext>
          </c:extLst>
        </c:ser>
        <c:ser>
          <c:idx val="3"/>
          <c:order val="3"/>
          <c:tx>
            <c:strRef>
              <c:f>'CLR marginal'!$E$1</c:f>
              <c:strCache>
                <c:ptCount val="1"/>
                <c:pt idx="0">
                  <c:v>Base Point (MW)</c:v>
                </c:pt>
              </c:strCache>
            </c:strRef>
          </c:tx>
          <c:spPr>
            <a:ln w="19050" cap="rnd">
              <a:solidFill>
                <a:schemeClr val="accent1"/>
              </a:solidFill>
              <a:round/>
            </a:ln>
            <a:effectLst/>
          </c:spPr>
          <c:marker>
            <c:symbol val="none"/>
          </c:marker>
          <c:xVal>
            <c:numRef>
              <c:f>'CLR marginal'!$A$2:$A$92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marginal'!$E$2:$E$92</c:f>
              <c:numCache>
                <c:formatCode>General</c:formatCode>
                <c:ptCount val="9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50</c:v>
                </c:pt>
                <c:pt idx="32">
                  <c:v>50</c:v>
                </c:pt>
                <c:pt idx="33">
                  <c:v>50</c:v>
                </c:pt>
                <c:pt idx="34">
                  <c:v>50</c:v>
                </c:pt>
                <c:pt idx="35">
                  <c:v>50</c:v>
                </c:pt>
                <c:pt idx="36">
                  <c:v>50</c:v>
                </c:pt>
                <c:pt idx="37">
                  <c:v>50</c:v>
                </c:pt>
                <c:pt idx="38">
                  <c:v>50</c:v>
                </c:pt>
                <c:pt idx="39">
                  <c:v>50</c:v>
                </c:pt>
                <c:pt idx="40">
                  <c:v>50</c:v>
                </c:pt>
                <c:pt idx="41">
                  <c:v>50</c:v>
                </c:pt>
                <c:pt idx="42">
                  <c:v>50</c:v>
                </c:pt>
                <c:pt idx="43">
                  <c:v>50</c:v>
                </c:pt>
                <c:pt idx="44">
                  <c:v>50</c:v>
                </c:pt>
                <c:pt idx="45">
                  <c:v>50</c:v>
                </c:pt>
                <c:pt idx="46">
                  <c:v>50</c:v>
                </c:pt>
                <c:pt idx="47">
                  <c:v>50</c:v>
                </c:pt>
                <c:pt idx="48">
                  <c:v>50</c:v>
                </c:pt>
                <c:pt idx="49">
                  <c:v>50</c:v>
                </c:pt>
                <c:pt idx="50">
                  <c:v>50</c:v>
                </c:pt>
                <c:pt idx="51">
                  <c:v>50</c:v>
                </c:pt>
                <c:pt idx="52">
                  <c:v>50</c:v>
                </c:pt>
                <c:pt idx="53">
                  <c:v>50</c:v>
                </c:pt>
                <c:pt idx="54">
                  <c:v>50</c:v>
                </c:pt>
                <c:pt idx="55">
                  <c:v>50</c:v>
                </c:pt>
                <c:pt idx="56">
                  <c:v>50</c:v>
                </c:pt>
                <c:pt idx="57">
                  <c:v>50</c:v>
                </c:pt>
                <c:pt idx="58">
                  <c:v>50</c:v>
                </c:pt>
                <c:pt idx="59">
                  <c:v>50</c:v>
                </c:pt>
                <c:pt idx="60">
                  <c:v>50</c:v>
                </c:pt>
                <c:pt idx="61">
                  <c:v>104</c:v>
                </c:pt>
                <c:pt idx="62">
                  <c:v>104</c:v>
                </c:pt>
                <c:pt idx="63">
                  <c:v>104</c:v>
                </c:pt>
                <c:pt idx="64">
                  <c:v>104</c:v>
                </c:pt>
                <c:pt idx="65">
                  <c:v>104</c:v>
                </c:pt>
                <c:pt idx="66">
                  <c:v>104</c:v>
                </c:pt>
                <c:pt idx="67">
                  <c:v>104</c:v>
                </c:pt>
                <c:pt idx="68">
                  <c:v>104</c:v>
                </c:pt>
                <c:pt idx="69">
                  <c:v>104</c:v>
                </c:pt>
                <c:pt idx="70">
                  <c:v>104</c:v>
                </c:pt>
                <c:pt idx="71">
                  <c:v>104</c:v>
                </c:pt>
                <c:pt idx="72">
                  <c:v>104</c:v>
                </c:pt>
                <c:pt idx="73">
                  <c:v>104</c:v>
                </c:pt>
                <c:pt idx="74">
                  <c:v>104</c:v>
                </c:pt>
                <c:pt idx="75">
                  <c:v>104</c:v>
                </c:pt>
                <c:pt idx="76">
                  <c:v>104</c:v>
                </c:pt>
                <c:pt idx="77">
                  <c:v>104</c:v>
                </c:pt>
                <c:pt idx="78">
                  <c:v>104</c:v>
                </c:pt>
                <c:pt idx="79">
                  <c:v>104</c:v>
                </c:pt>
                <c:pt idx="80">
                  <c:v>104</c:v>
                </c:pt>
                <c:pt idx="81">
                  <c:v>104</c:v>
                </c:pt>
                <c:pt idx="82">
                  <c:v>104</c:v>
                </c:pt>
                <c:pt idx="83">
                  <c:v>104</c:v>
                </c:pt>
                <c:pt idx="84">
                  <c:v>104</c:v>
                </c:pt>
                <c:pt idx="85">
                  <c:v>104</c:v>
                </c:pt>
                <c:pt idx="86">
                  <c:v>104</c:v>
                </c:pt>
                <c:pt idx="87">
                  <c:v>104</c:v>
                </c:pt>
                <c:pt idx="88">
                  <c:v>104</c:v>
                </c:pt>
                <c:pt idx="89">
                  <c:v>104</c:v>
                </c:pt>
                <c:pt idx="90">
                  <c:v>104</c:v>
                </c:pt>
              </c:numCache>
            </c:numRef>
          </c:yVal>
          <c:smooth val="0"/>
          <c:extLst>
            <c:ext xmlns:c16="http://schemas.microsoft.com/office/drawing/2014/chart" uri="{C3380CC4-5D6E-409C-BE32-E72D297353CC}">
              <c16:uniqueId val="{00000003-3815-494E-9946-12961A86EE37}"/>
            </c:ext>
          </c:extLst>
        </c:ser>
        <c:ser>
          <c:idx val="4"/>
          <c:order val="4"/>
          <c:tx>
            <c:strRef>
              <c:f>'CLR marginal'!$F$1</c:f>
              <c:strCache>
                <c:ptCount val="1"/>
                <c:pt idx="0">
                  <c:v>Ramped Control Signal (MW)</c:v>
                </c:pt>
              </c:strCache>
            </c:strRef>
          </c:tx>
          <c:spPr>
            <a:ln w="19050" cap="rnd">
              <a:solidFill>
                <a:schemeClr val="accent1"/>
              </a:solidFill>
              <a:prstDash val="sysDot"/>
              <a:round/>
            </a:ln>
            <a:effectLst/>
          </c:spPr>
          <c:marker>
            <c:symbol val="none"/>
          </c:marker>
          <c:xVal>
            <c:numRef>
              <c:f>'CLR marginal'!$A$2:$A$92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marginal'!$F$2:$F$92</c:f>
              <c:numCache>
                <c:formatCode>General</c:formatCode>
                <c:ptCount val="9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97.916666666666671</c:v>
                </c:pt>
                <c:pt idx="32">
                  <c:v>95.833333333333343</c:v>
                </c:pt>
                <c:pt idx="33">
                  <c:v>93.750000000000014</c:v>
                </c:pt>
                <c:pt idx="34">
                  <c:v>91.666666666666686</c:v>
                </c:pt>
                <c:pt idx="35">
                  <c:v>89.583333333333357</c:v>
                </c:pt>
                <c:pt idx="36">
                  <c:v>87.500000000000028</c:v>
                </c:pt>
                <c:pt idx="37">
                  <c:v>85.4166666666667</c:v>
                </c:pt>
                <c:pt idx="38">
                  <c:v>83.333333333333371</c:v>
                </c:pt>
                <c:pt idx="39">
                  <c:v>81.250000000000043</c:v>
                </c:pt>
                <c:pt idx="40">
                  <c:v>79.166666666666714</c:v>
                </c:pt>
                <c:pt idx="41">
                  <c:v>77.083333333333385</c:v>
                </c:pt>
                <c:pt idx="42">
                  <c:v>75.000000000000057</c:v>
                </c:pt>
                <c:pt idx="43">
                  <c:v>72.916666666666728</c:v>
                </c:pt>
                <c:pt idx="44">
                  <c:v>70.8333333333334</c:v>
                </c:pt>
                <c:pt idx="45">
                  <c:v>68.750000000000071</c:v>
                </c:pt>
                <c:pt idx="46">
                  <c:v>66.666666666666742</c:v>
                </c:pt>
                <c:pt idx="47">
                  <c:v>64.583333333333414</c:v>
                </c:pt>
                <c:pt idx="48">
                  <c:v>62.500000000000078</c:v>
                </c:pt>
                <c:pt idx="49">
                  <c:v>60.416666666666742</c:v>
                </c:pt>
                <c:pt idx="50">
                  <c:v>58.333333333333407</c:v>
                </c:pt>
                <c:pt idx="51">
                  <c:v>56.250000000000071</c:v>
                </c:pt>
                <c:pt idx="52">
                  <c:v>54.166666666666735</c:v>
                </c:pt>
                <c:pt idx="53">
                  <c:v>52.0833333333334</c:v>
                </c:pt>
                <c:pt idx="54">
                  <c:v>50.000000000000064</c:v>
                </c:pt>
                <c:pt idx="55">
                  <c:v>50.000000000000064</c:v>
                </c:pt>
                <c:pt idx="56">
                  <c:v>50.000000000000064</c:v>
                </c:pt>
                <c:pt idx="57">
                  <c:v>50.000000000000064</c:v>
                </c:pt>
                <c:pt idx="58">
                  <c:v>50.000000000000064</c:v>
                </c:pt>
                <c:pt idx="59">
                  <c:v>50.000000000000064</c:v>
                </c:pt>
                <c:pt idx="60">
                  <c:v>50.000000000000064</c:v>
                </c:pt>
                <c:pt idx="61">
                  <c:v>52.250000000000064</c:v>
                </c:pt>
                <c:pt idx="62">
                  <c:v>54.500000000000064</c:v>
                </c:pt>
                <c:pt idx="63">
                  <c:v>56.750000000000064</c:v>
                </c:pt>
                <c:pt idx="64">
                  <c:v>59.000000000000064</c:v>
                </c:pt>
                <c:pt idx="65">
                  <c:v>61.250000000000064</c:v>
                </c:pt>
                <c:pt idx="66">
                  <c:v>63.500000000000064</c:v>
                </c:pt>
                <c:pt idx="67">
                  <c:v>65.750000000000057</c:v>
                </c:pt>
                <c:pt idx="68">
                  <c:v>68.000000000000057</c:v>
                </c:pt>
                <c:pt idx="69">
                  <c:v>70.250000000000057</c:v>
                </c:pt>
                <c:pt idx="70">
                  <c:v>72.500000000000057</c:v>
                </c:pt>
                <c:pt idx="71">
                  <c:v>74.750000000000057</c:v>
                </c:pt>
                <c:pt idx="72">
                  <c:v>77.000000000000057</c:v>
                </c:pt>
                <c:pt idx="73">
                  <c:v>79.250000000000057</c:v>
                </c:pt>
                <c:pt idx="74">
                  <c:v>81.500000000000057</c:v>
                </c:pt>
                <c:pt idx="75">
                  <c:v>83.750000000000057</c:v>
                </c:pt>
                <c:pt idx="76">
                  <c:v>86.000000000000057</c:v>
                </c:pt>
                <c:pt idx="77">
                  <c:v>88.250000000000057</c:v>
                </c:pt>
                <c:pt idx="78">
                  <c:v>90.500000000000057</c:v>
                </c:pt>
                <c:pt idx="79">
                  <c:v>92.750000000000057</c:v>
                </c:pt>
                <c:pt idx="80">
                  <c:v>95.000000000000057</c:v>
                </c:pt>
                <c:pt idx="81">
                  <c:v>97.250000000000057</c:v>
                </c:pt>
                <c:pt idx="82">
                  <c:v>99.500000000000057</c:v>
                </c:pt>
                <c:pt idx="83">
                  <c:v>101.75000000000006</c:v>
                </c:pt>
                <c:pt idx="84">
                  <c:v>104.00000000000006</c:v>
                </c:pt>
                <c:pt idx="85">
                  <c:v>104.00000000000006</c:v>
                </c:pt>
                <c:pt idx="86">
                  <c:v>104.00000000000006</c:v>
                </c:pt>
                <c:pt idx="87">
                  <c:v>104.00000000000006</c:v>
                </c:pt>
                <c:pt idx="88">
                  <c:v>104.00000000000006</c:v>
                </c:pt>
                <c:pt idx="89">
                  <c:v>104.00000000000006</c:v>
                </c:pt>
                <c:pt idx="90">
                  <c:v>104.00000000000006</c:v>
                </c:pt>
              </c:numCache>
            </c:numRef>
          </c:yVal>
          <c:smooth val="0"/>
          <c:extLst>
            <c:ext xmlns:c16="http://schemas.microsoft.com/office/drawing/2014/chart" uri="{C3380CC4-5D6E-409C-BE32-E72D297353CC}">
              <c16:uniqueId val="{00000004-3815-494E-9946-12961A86EE37}"/>
            </c:ext>
          </c:extLst>
        </c:ser>
        <c:dLbls>
          <c:showLegendKey val="0"/>
          <c:showVal val="0"/>
          <c:showCatName val="0"/>
          <c:showSerName val="0"/>
          <c:showPercent val="0"/>
          <c:showBubbleSize val="0"/>
        </c:dLbls>
        <c:axId val="2105528511"/>
        <c:axId val="2105549311"/>
      </c:scatterChart>
      <c:scatterChart>
        <c:scatterStyle val="lineMarker"/>
        <c:varyColors val="0"/>
        <c:ser>
          <c:idx val="5"/>
          <c:order val="5"/>
          <c:tx>
            <c:strRef>
              <c:f>'CLR marginal'!$G$1</c:f>
              <c:strCache>
                <c:ptCount val="1"/>
                <c:pt idx="0">
                  <c:v>5-Minute Price ($/MWh)</c:v>
                </c:pt>
              </c:strCache>
            </c:strRef>
          </c:tx>
          <c:spPr>
            <a:ln w="19050" cap="rnd">
              <a:solidFill>
                <a:schemeClr val="accent3"/>
              </a:solidFill>
              <a:round/>
            </a:ln>
            <a:effectLst/>
          </c:spPr>
          <c:marker>
            <c:symbol val="none"/>
          </c:marker>
          <c:xVal>
            <c:numRef>
              <c:f>'CLR marginal'!$A$2:$A$92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marginal'!$G$2:$G$92</c:f>
              <c:numCache>
                <c:formatCode>General</c:formatCode>
                <c:ptCount val="91"/>
                <c:pt idx="0">
                  <c:v>80</c:v>
                </c:pt>
                <c:pt idx="1">
                  <c:v>80</c:v>
                </c:pt>
                <c:pt idx="2">
                  <c:v>80</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120</c:v>
                </c:pt>
                <c:pt idx="32">
                  <c:v>120</c:v>
                </c:pt>
                <c:pt idx="33">
                  <c:v>120</c:v>
                </c:pt>
                <c:pt idx="34">
                  <c:v>120</c:v>
                </c:pt>
                <c:pt idx="35">
                  <c:v>120</c:v>
                </c:pt>
                <c:pt idx="36">
                  <c:v>120</c:v>
                </c:pt>
                <c:pt idx="37">
                  <c:v>120</c:v>
                </c:pt>
                <c:pt idx="38">
                  <c:v>120</c:v>
                </c:pt>
                <c:pt idx="39">
                  <c:v>120</c:v>
                </c:pt>
                <c:pt idx="40">
                  <c:v>120</c:v>
                </c:pt>
                <c:pt idx="41">
                  <c:v>120</c:v>
                </c:pt>
                <c:pt idx="42">
                  <c:v>120</c:v>
                </c:pt>
                <c:pt idx="43">
                  <c:v>120</c:v>
                </c:pt>
                <c:pt idx="44">
                  <c:v>120</c:v>
                </c:pt>
                <c:pt idx="45">
                  <c:v>120</c:v>
                </c:pt>
                <c:pt idx="46">
                  <c:v>120</c:v>
                </c:pt>
                <c:pt idx="47">
                  <c:v>120</c:v>
                </c:pt>
                <c:pt idx="48">
                  <c:v>120</c:v>
                </c:pt>
                <c:pt idx="49">
                  <c:v>120</c:v>
                </c:pt>
                <c:pt idx="50">
                  <c:v>120</c:v>
                </c:pt>
                <c:pt idx="51">
                  <c:v>120</c:v>
                </c:pt>
                <c:pt idx="52">
                  <c:v>120</c:v>
                </c:pt>
                <c:pt idx="53">
                  <c:v>120</c:v>
                </c:pt>
                <c:pt idx="54">
                  <c:v>120</c:v>
                </c:pt>
                <c:pt idx="55">
                  <c:v>120</c:v>
                </c:pt>
                <c:pt idx="56">
                  <c:v>120</c:v>
                </c:pt>
                <c:pt idx="57">
                  <c:v>120</c:v>
                </c:pt>
                <c:pt idx="58">
                  <c:v>120</c:v>
                </c:pt>
                <c:pt idx="59">
                  <c:v>120</c:v>
                </c:pt>
                <c:pt idx="60">
                  <c:v>120</c:v>
                </c:pt>
                <c:pt idx="61">
                  <c:v>110</c:v>
                </c:pt>
                <c:pt idx="62">
                  <c:v>110</c:v>
                </c:pt>
                <c:pt idx="63">
                  <c:v>110</c:v>
                </c:pt>
                <c:pt idx="64">
                  <c:v>110</c:v>
                </c:pt>
                <c:pt idx="65">
                  <c:v>110</c:v>
                </c:pt>
                <c:pt idx="66">
                  <c:v>110</c:v>
                </c:pt>
                <c:pt idx="67">
                  <c:v>110</c:v>
                </c:pt>
                <c:pt idx="68">
                  <c:v>110</c:v>
                </c:pt>
                <c:pt idx="69">
                  <c:v>110</c:v>
                </c:pt>
                <c:pt idx="70">
                  <c:v>110</c:v>
                </c:pt>
                <c:pt idx="71">
                  <c:v>110</c:v>
                </c:pt>
                <c:pt idx="72">
                  <c:v>110</c:v>
                </c:pt>
                <c:pt idx="73">
                  <c:v>110</c:v>
                </c:pt>
                <c:pt idx="74">
                  <c:v>110</c:v>
                </c:pt>
                <c:pt idx="75">
                  <c:v>110</c:v>
                </c:pt>
                <c:pt idx="76">
                  <c:v>110</c:v>
                </c:pt>
                <c:pt idx="77">
                  <c:v>110</c:v>
                </c:pt>
                <c:pt idx="78">
                  <c:v>110</c:v>
                </c:pt>
                <c:pt idx="79">
                  <c:v>110</c:v>
                </c:pt>
                <c:pt idx="80">
                  <c:v>110</c:v>
                </c:pt>
                <c:pt idx="81">
                  <c:v>110</c:v>
                </c:pt>
                <c:pt idx="82">
                  <c:v>110</c:v>
                </c:pt>
                <c:pt idx="83">
                  <c:v>110</c:v>
                </c:pt>
                <c:pt idx="84">
                  <c:v>110</c:v>
                </c:pt>
                <c:pt idx="85">
                  <c:v>110</c:v>
                </c:pt>
                <c:pt idx="86">
                  <c:v>110</c:v>
                </c:pt>
                <c:pt idx="87">
                  <c:v>110</c:v>
                </c:pt>
                <c:pt idx="88">
                  <c:v>110</c:v>
                </c:pt>
                <c:pt idx="89">
                  <c:v>110</c:v>
                </c:pt>
                <c:pt idx="90">
                  <c:v>110</c:v>
                </c:pt>
              </c:numCache>
            </c:numRef>
          </c:yVal>
          <c:smooth val="0"/>
          <c:extLst>
            <c:ext xmlns:c16="http://schemas.microsoft.com/office/drawing/2014/chart" uri="{C3380CC4-5D6E-409C-BE32-E72D297353CC}">
              <c16:uniqueId val="{00000005-3815-494E-9946-12961A86EE37}"/>
            </c:ext>
          </c:extLst>
        </c:ser>
        <c:dLbls>
          <c:showLegendKey val="0"/>
          <c:showVal val="0"/>
          <c:showCatName val="0"/>
          <c:showSerName val="0"/>
          <c:showPercent val="0"/>
          <c:showBubbleSize val="0"/>
        </c:dLbls>
        <c:axId val="325462351"/>
        <c:axId val="325453615"/>
      </c:scatterChart>
      <c:valAx>
        <c:axId val="2105528511"/>
        <c:scaling>
          <c:orientation val="minMax"/>
          <c:max val="1.042E-2"/>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Time</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mm:ss"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49311"/>
        <c:crosses val="autoZero"/>
        <c:crossBetween val="midCat"/>
        <c:majorUnit val="3.4720000000000011E-3"/>
      </c:valAx>
      <c:valAx>
        <c:axId val="2105549311"/>
        <c:scaling>
          <c:orientation val="minMax"/>
          <c:max val="1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28511"/>
        <c:crosses val="autoZero"/>
        <c:crossBetween val="midCat"/>
      </c:valAx>
      <c:valAx>
        <c:axId val="325453615"/>
        <c:scaling>
          <c:orientation val="minMax"/>
          <c:max val="180"/>
        </c:scaling>
        <c:delete val="0"/>
        <c:axPos val="r"/>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25462351"/>
        <c:crosses val="max"/>
        <c:crossBetween val="midCat"/>
        <c:majorUnit val="30"/>
      </c:valAx>
      <c:valAx>
        <c:axId val="325462351"/>
        <c:scaling>
          <c:orientation val="minMax"/>
        </c:scaling>
        <c:delete val="1"/>
        <c:axPos val="b"/>
        <c:numFmt formatCode="mm:ss" sourceLinked="1"/>
        <c:majorTickMark val="out"/>
        <c:minorTickMark val="none"/>
        <c:tickLblPos val="nextTo"/>
        <c:crossAx val="325453615"/>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CLR Dispatch Example (Energy Bid at $120/MWh)</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647249450961487"/>
          <c:y val="0.12434204774359511"/>
          <c:w val="0.74705501098077021"/>
          <c:h val="0.49719615883329588"/>
        </c:manualLayout>
      </c:layout>
      <c:scatterChart>
        <c:scatterStyle val="lineMarker"/>
        <c:varyColors val="0"/>
        <c:ser>
          <c:idx val="0"/>
          <c:order val="0"/>
          <c:tx>
            <c:strRef>
              <c:f>'CLR fully dispatch'!$B$1</c:f>
              <c:strCache>
                <c:ptCount val="1"/>
                <c:pt idx="0">
                  <c:v>Consumption (MW)</c:v>
                </c:pt>
              </c:strCache>
            </c:strRef>
          </c:tx>
          <c:spPr>
            <a:ln w="19050" cap="rnd">
              <a:solidFill>
                <a:schemeClr val="tx2"/>
              </a:solidFill>
              <a:round/>
            </a:ln>
            <a:effectLst/>
          </c:spPr>
          <c:marker>
            <c:symbol val="none"/>
          </c:marker>
          <c:xVal>
            <c:numRef>
              <c:f>'CLR fully dispatch'!$A$2:$A$92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fully dispatch'!$B$2:$B$92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100</c:v>
                </c:pt>
                <c:pt idx="33">
                  <c:v>94</c:v>
                </c:pt>
                <c:pt idx="34">
                  <c:v>98</c:v>
                </c:pt>
                <c:pt idx="35">
                  <c:v>92</c:v>
                </c:pt>
                <c:pt idx="36">
                  <c:v>80</c:v>
                </c:pt>
                <c:pt idx="37">
                  <c:v>76</c:v>
                </c:pt>
                <c:pt idx="38">
                  <c:v>80</c:v>
                </c:pt>
                <c:pt idx="39">
                  <c:v>76</c:v>
                </c:pt>
                <c:pt idx="40">
                  <c:v>70</c:v>
                </c:pt>
                <c:pt idx="41">
                  <c:v>68</c:v>
                </c:pt>
                <c:pt idx="42">
                  <c:v>68</c:v>
                </c:pt>
                <c:pt idx="43">
                  <c:v>64</c:v>
                </c:pt>
                <c:pt idx="44">
                  <c:v>60</c:v>
                </c:pt>
                <c:pt idx="45">
                  <c:v>48</c:v>
                </c:pt>
                <c:pt idx="46">
                  <c:v>44</c:v>
                </c:pt>
                <c:pt idx="47">
                  <c:v>44</c:v>
                </c:pt>
                <c:pt idx="48">
                  <c:v>38</c:v>
                </c:pt>
                <c:pt idx="49">
                  <c:v>32</c:v>
                </c:pt>
                <c:pt idx="50">
                  <c:v>28</c:v>
                </c:pt>
                <c:pt idx="51">
                  <c:v>24</c:v>
                </c:pt>
                <c:pt idx="52">
                  <c:v>24</c:v>
                </c:pt>
                <c:pt idx="53">
                  <c:v>22</c:v>
                </c:pt>
                <c:pt idx="54">
                  <c:v>16</c:v>
                </c:pt>
                <c:pt idx="55">
                  <c:v>8</c:v>
                </c:pt>
                <c:pt idx="56">
                  <c:v>8</c:v>
                </c:pt>
                <c:pt idx="57">
                  <c:v>12</c:v>
                </c:pt>
                <c:pt idx="58">
                  <c:v>11</c:v>
                </c:pt>
                <c:pt idx="59">
                  <c:v>10</c:v>
                </c:pt>
                <c:pt idx="60">
                  <c:v>12</c:v>
                </c:pt>
                <c:pt idx="61">
                  <c:v>10</c:v>
                </c:pt>
                <c:pt idx="62">
                  <c:v>10</c:v>
                </c:pt>
                <c:pt idx="63">
                  <c:v>10</c:v>
                </c:pt>
                <c:pt idx="64">
                  <c:v>10</c:v>
                </c:pt>
                <c:pt idx="65">
                  <c:v>11</c:v>
                </c:pt>
                <c:pt idx="66">
                  <c:v>11</c:v>
                </c:pt>
                <c:pt idx="67">
                  <c:v>12</c:v>
                </c:pt>
                <c:pt idx="68">
                  <c:v>12</c:v>
                </c:pt>
                <c:pt idx="69">
                  <c:v>13</c:v>
                </c:pt>
                <c:pt idx="70">
                  <c:v>14</c:v>
                </c:pt>
                <c:pt idx="71">
                  <c:v>14</c:v>
                </c:pt>
                <c:pt idx="72">
                  <c:v>12</c:v>
                </c:pt>
                <c:pt idx="73">
                  <c:v>9</c:v>
                </c:pt>
                <c:pt idx="74">
                  <c:v>9</c:v>
                </c:pt>
                <c:pt idx="75">
                  <c:v>11</c:v>
                </c:pt>
                <c:pt idx="76">
                  <c:v>10</c:v>
                </c:pt>
                <c:pt idx="77">
                  <c:v>9</c:v>
                </c:pt>
                <c:pt idx="78">
                  <c:v>8</c:v>
                </c:pt>
                <c:pt idx="79">
                  <c:v>9</c:v>
                </c:pt>
                <c:pt idx="80">
                  <c:v>13</c:v>
                </c:pt>
                <c:pt idx="81">
                  <c:v>12</c:v>
                </c:pt>
                <c:pt idx="82">
                  <c:v>9</c:v>
                </c:pt>
                <c:pt idx="83">
                  <c:v>8</c:v>
                </c:pt>
                <c:pt idx="84">
                  <c:v>11</c:v>
                </c:pt>
                <c:pt idx="85">
                  <c:v>10</c:v>
                </c:pt>
                <c:pt idx="86">
                  <c:v>10</c:v>
                </c:pt>
                <c:pt idx="87">
                  <c:v>12</c:v>
                </c:pt>
                <c:pt idx="88">
                  <c:v>11</c:v>
                </c:pt>
                <c:pt idx="89">
                  <c:v>9</c:v>
                </c:pt>
                <c:pt idx="90">
                  <c:v>10</c:v>
                </c:pt>
              </c:numCache>
            </c:numRef>
          </c:yVal>
          <c:smooth val="0"/>
          <c:extLst>
            <c:ext xmlns:c16="http://schemas.microsoft.com/office/drawing/2014/chart" uri="{C3380CC4-5D6E-409C-BE32-E72D297353CC}">
              <c16:uniqueId val="{00000000-C375-43E5-BCFC-3DBD26297A00}"/>
            </c:ext>
          </c:extLst>
        </c:ser>
        <c:ser>
          <c:idx val="1"/>
          <c:order val="1"/>
          <c:tx>
            <c:strRef>
              <c:f>'CLR fully dispatch'!$C$1</c:f>
              <c:strCache>
                <c:ptCount val="1"/>
                <c:pt idx="0">
                  <c:v>LPC (MW)</c:v>
                </c:pt>
              </c:strCache>
            </c:strRef>
          </c:tx>
          <c:spPr>
            <a:ln w="19050" cap="rnd">
              <a:solidFill>
                <a:schemeClr val="accent5"/>
              </a:solidFill>
              <a:prstDash val="sysDot"/>
              <a:round/>
            </a:ln>
            <a:effectLst/>
          </c:spPr>
          <c:marker>
            <c:symbol val="none"/>
          </c:marker>
          <c:xVal>
            <c:numRef>
              <c:f>'CLR fully dispatch'!$A$2:$A$92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fully dispatch'!$C$2:$C$92</c:f>
              <c:numCache>
                <c:formatCode>General</c:formatCode>
                <c:ptCount val="91"/>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pt idx="39">
                  <c:v>10</c:v>
                </c:pt>
                <c:pt idx="40">
                  <c:v>10</c:v>
                </c:pt>
                <c:pt idx="41">
                  <c:v>10</c:v>
                </c:pt>
                <c:pt idx="42">
                  <c:v>10</c:v>
                </c:pt>
                <c:pt idx="43">
                  <c:v>10</c:v>
                </c:pt>
                <c:pt idx="44">
                  <c:v>10</c:v>
                </c:pt>
                <c:pt idx="45">
                  <c:v>10</c:v>
                </c:pt>
                <c:pt idx="46">
                  <c:v>10</c:v>
                </c:pt>
                <c:pt idx="47">
                  <c:v>10</c:v>
                </c:pt>
                <c:pt idx="48">
                  <c:v>10</c:v>
                </c:pt>
                <c:pt idx="49">
                  <c:v>10</c:v>
                </c:pt>
                <c:pt idx="50">
                  <c:v>10</c:v>
                </c:pt>
                <c:pt idx="51">
                  <c:v>10</c:v>
                </c:pt>
                <c:pt idx="52">
                  <c:v>10</c:v>
                </c:pt>
                <c:pt idx="53">
                  <c:v>10</c:v>
                </c:pt>
                <c:pt idx="54">
                  <c:v>10</c:v>
                </c:pt>
                <c:pt idx="55">
                  <c:v>10</c:v>
                </c:pt>
                <c:pt idx="56">
                  <c:v>10</c:v>
                </c:pt>
                <c:pt idx="57">
                  <c:v>10</c:v>
                </c:pt>
                <c:pt idx="58">
                  <c:v>10</c:v>
                </c:pt>
                <c:pt idx="59">
                  <c:v>10</c:v>
                </c:pt>
                <c:pt idx="60">
                  <c:v>10</c:v>
                </c:pt>
                <c:pt idx="61">
                  <c:v>10</c:v>
                </c:pt>
                <c:pt idx="62">
                  <c:v>10</c:v>
                </c:pt>
                <c:pt idx="63">
                  <c:v>10</c:v>
                </c:pt>
                <c:pt idx="64">
                  <c:v>10</c:v>
                </c:pt>
                <c:pt idx="65">
                  <c:v>10</c:v>
                </c:pt>
                <c:pt idx="66">
                  <c:v>10</c:v>
                </c:pt>
                <c:pt idx="67">
                  <c:v>10</c:v>
                </c:pt>
                <c:pt idx="68">
                  <c:v>10</c:v>
                </c:pt>
                <c:pt idx="69">
                  <c:v>10</c:v>
                </c:pt>
                <c:pt idx="70">
                  <c:v>10</c:v>
                </c:pt>
                <c:pt idx="71">
                  <c:v>10</c:v>
                </c:pt>
                <c:pt idx="72">
                  <c:v>10</c:v>
                </c:pt>
                <c:pt idx="73">
                  <c:v>10</c:v>
                </c:pt>
                <c:pt idx="74">
                  <c:v>10</c:v>
                </c:pt>
                <c:pt idx="75">
                  <c:v>10</c:v>
                </c:pt>
                <c:pt idx="76">
                  <c:v>10</c:v>
                </c:pt>
                <c:pt idx="77">
                  <c:v>10</c:v>
                </c:pt>
                <c:pt idx="78">
                  <c:v>10</c:v>
                </c:pt>
                <c:pt idx="79">
                  <c:v>10</c:v>
                </c:pt>
                <c:pt idx="80">
                  <c:v>10</c:v>
                </c:pt>
                <c:pt idx="81">
                  <c:v>10</c:v>
                </c:pt>
                <c:pt idx="82">
                  <c:v>10</c:v>
                </c:pt>
                <c:pt idx="83">
                  <c:v>10</c:v>
                </c:pt>
                <c:pt idx="84">
                  <c:v>10</c:v>
                </c:pt>
                <c:pt idx="85">
                  <c:v>10</c:v>
                </c:pt>
                <c:pt idx="86">
                  <c:v>10</c:v>
                </c:pt>
                <c:pt idx="87">
                  <c:v>10</c:v>
                </c:pt>
                <c:pt idx="88">
                  <c:v>10</c:v>
                </c:pt>
                <c:pt idx="89">
                  <c:v>10</c:v>
                </c:pt>
                <c:pt idx="90">
                  <c:v>10</c:v>
                </c:pt>
              </c:numCache>
            </c:numRef>
          </c:yVal>
          <c:smooth val="0"/>
          <c:extLst>
            <c:ext xmlns:c16="http://schemas.microsoft.com/office/drawing/2014/chart" uri="{C3380CC4-5D6E-409C-BE32-E72D297353CC}">
              <c16:uniqueId val="{00000001-C375-43E5-BCFC-3DBD26297A00}"/>
            </c:ext>
          </c:extLst>
        </c:ser>
        <c:ser>
          <c:idx val="2"/>
          <c:order val="2"/>
          <c:tx>
            <c:strRef>
              <c:f>'CLR fully dispatch'!$D$1</c:f>
              <c:strCache>
                <c:ptCount val="1"/>
                <c:pt idx="0">
                  <c:v>MPC (MW)</c:v>
                </c:pt>
              </c:strCache>
            </c:strRef>
          </c:tx>
          <c:spPr>
            <a:ln w="19050" cap="rnd">
              <a:solidFill>
                <a:schemeClr val="accent6"/>
              </a:solidFill>
              <a:prstDash val="sysDot"/>
              <a:round/>
            </a:ln>
            <a:effectLst/>
          </c:spPr>
          <c:marker>
            <c:symbol val="none"/>
          </c:marker>
          <c:xVal>
            <c:numRef>
              <c:f>'CLR fully dispatch'!$A$2:$A$92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fully dispatch'!$D$2:$D$92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103</c:v>
                </c:pt>
                <c:pt idx="33">
                  <c:v>104</c:v>
                </c:pt>
                <c:pt idx="34">
                  <c:v>103</c:v>
                </c:pt>
                <c:pt idx="35">
                  <c:v>102</c:v>
                </c:pt>
                <c:pt idx="36">
                  <c:v>103</c:v>
                </c:pt>
                <c:pt idx="37">
                  <c:v>104</c:v>
                </c:pt>
                <c:pt idx="38">
                  <c:v>104</c:v>
                </c:pt>
                <c:pt idx="39">
                  <c:v>103</c:v>
                </c:pt>
                <c:pt idx="40">
                  <c:v>103</c:v>
                </c:pt>
                <c:pt idx="41">
                  <c:v>102</c:v>
                </c:pt>
                <c:pt idx="42">
                  <c:v>102</c:v>
                </c:pt>
                <c:pt idx="43">
                  <c:v>102</c:v>
                </c:pt>
                <c:pt idx="44">
                  <c:v>103</c:v>
                </c:pt>
                <c:pt idx="45">
                  <c:v>102</c:v>
                </c:pt>
                <c:pt idx="46">
                  <c:v>102</c:v>
                </c:pt>
                <c:pt idx="47">
                  <c:v>101</c:v>
                </c:pt>
                <c:pt idx="48">
                  <c:v>102</c:v>
                </c:pt>
                <c:pt idx="49">
                  <c:v>101</c:v>
                </c:pt>
                <c:pt idx="50">
                  <c:v>102</c:v>
                </c:pt>
                <c:pt idx="51">
                  <c:v>103</c:v>
                </c:pt>
                <c:pt idx="52">
                  <c:v>103</c:v>
                </c:pt>
                <c:pt idx="53">
                  <c:v>103</c:v>
                </c:pt>
                <c:pt idx="54">
                  <c:v>103</c:v>
                </c:pt>
                <c:pt idx="55">
                  <c:v>104</c:v>
                </c:pt>
                <c:pt idx="56">
                  <c:v>103</c:v>
                </c:pt>
                <c:pt idx="57">
                  <c:v>102</c:v>
                </c:pt>
                <c:pt idx="58">
                  <c:v>103</c:v>
                </c:pt>
                <c:pt idx="59">
                  <c:v>104</c:v>
                </c:pt>
                <c:pt idx="60">
                  <c:v>104</c:v>
                </c:pt>
                <c:pt idx="61">
                  <c:v>105</c:v>
                </c:pt>
                <c:pt idx="62">
                  <c:v>104</c:v>
                </c:pt>
                <c:pt idx="63">
                  <c:v>105</c:v>
                </c:pt>
                <c:pt idx="64">
                  <c:v>105</c:v>
                </c:pt>
                <c:pt idx="65">
                  <c:v>106</c:v>
                </c:pt>
                <c:pt idx="66">
                  <c:v>107</c:v>
                </c:pt>
                <c:pt idx="67">
                  <c:v>108</c:v>
                </c:pt>
                <c:pt idx="68">
                  <c:v>107</c:v>
                </c:pt>
                <c:pt idx="69">
                  <c:v>107</c:v>
                </c:pt>
                <c:pt idx="70">
                  <c:v>108</c:v>
                </c:pt>
                <c:pt idx="71">
                  <c:v>107</c:v>
                </c:pt>
                <c:pt idx="72">
                  <c:v>105</c:v>
                </c:pt>
                <c:pt idx="73">
                  <c:v>104</c:v>
                </c:pt>
                <c:pt idx="74">
                  <c:v>104</c:v>
                </c:pt>
                <c:pt idx="75">
                  <c:v>103</c:v>
                </c:pt>
                <c:pt idx="76">
                  <c:v>104</c:v>
                </c:pt>
                <c:pt idx="77">
                  <c:v>105</c:v>
                </c:pt>
                <c:pt idx="78">
                  <c:v>106</c:v>
                </c:pt>
                <c:pt idx="79">
                  <c:v>107</c:v>
                </c:pt>
                <c:pt idx="80">
                  <c:v>107</c:v>
                </c:pt>
                <c:pt idx="81">
                  <c:v>106</c:v>
                </c:pt>
                <c:pt idx="82">
                  <c:v>107</c:v>
                </c:pt>
                <c:pt idx="83">
                  <c:v>108</c:v>
                </c:pt>
                <c:pt idx="84">
                  <c:v>108</c:v>
                </c:pt>
                <c:pt idx="85">
                  <c:v>107</c:v>
                </c:pt>
                <c:pt idx="86">
                  <c:v>106</c:v>
                </c:pt>
                <c:pt idx="87">
                  <c:v>106</c:v>
                </c:pt>
                <c:pt idx="88">
                  <c:v>105</c:v>
                </c:pt>
                <c:pt idx="89">
                  <c:v>106</c:v>
                </c:pt>
                <c:pt idx="90">
                  <c:v>105</c:v>
                </c:pt>
              </c:numCache>
            </c:numRef>
          </c:yVal>
          <c:smooth val="0"/>
          <c:extLst>
            <c:ext xmlns:c16="http://schemas.microsoft.com/office/drawing/2014/chart" uri="{C3380CC4-5D6E-409C-BE32-E72D297353CC}">
              <c16:uniqueId val="{00000002-C375-43E5-BCFC-3DBD26297A00}"/>
            </c:ext>
          </c:extLst>
        </c:ser>
        <c:ser>
          <c:idx val="3"/>
          <c:order val="3"/>
          <c:tx>
            <c:strRef>
              <c:f>'CLR fully dispatch'!$E$1</c:f>
              <c:strCache>
                <c:ptCount val="1"/>
                <c:pt idx="0">
                  <c:v>Base Point (MW)</c:v>
                </c:pt>
              </c:strCache>
            </c:strRef>
          </c:tx>
          <c:spPr>
            <a:ln w="19050" cap="rnd">
              <a:solidFill>
                <a:schemeClr val="accent1"/>
              </a:solidFill>
              <a:round/>
            </a:ln>
            <a:effectLst/>
          </c:spPr>
          <c:marker>
            <c:symbol val="none"/>
          </c:marker>
          <c:xVal>
            <c:numRef>
              <c:f>'CLR fully dispatch'!$A$2:$A$92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fully dispatch'!$E$2:$E$92</c:f>
              <c:numCache>
                <c:formatCode>General</c:formatCode>
                <c:ptCount val="9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10</c:v>
                </c:pt>
                <c:pt idx="32">
                  <c:v>10</c:v>
                </c:pt>
                <c:pt idx="33">
                  <c:v>10</c:v>
                </c:pt>
                <c:pt idx="34">
                  <c:v>10</c:v>
                </c:pt>
                <c:pt idx="35">
                  <c:v>10</c:v>
                </c:pt>
                <c:pt idx="36">
                  <c:v>10</c:v>
                </c:pt>
                <c:pt idx="37">
                  <c:v>10</c:v>
                </c:pt>
                <c:pt idx="38">
                  <c:v>10</c:v>
                </c:pt>
                <c:pt idx="39">
                  <c:v>10</c:v>
                </c:pt>
                <c:pt idx="40">
                  <c:v>10</c:v>
                </c:pt>
                <c:pt idx="41">
                  <c:v>10</c:v>
                </c:pt>
                <c:pt idx="42">
                  <c:v>10</c:v>
                </c:pt>
                <c:pt idx="43">
                  <c:v>10</c:v>
                </c:pt>
                <c:pt idx="44">
                  <c:v>10</c:v>
                </c:pt>
                <c:pt idx="45">
                  <c:v>10</c:v>
                </c:pt>
                <c:pt idx="46">
                  <c:v>10</c:v>
                </c:pt>
                <c:pt idx="47">
                  <c:v>10</c:v>
                </c:pt>
                <c:pt idx="48">
                  <c:v>10</c:v>
                </c:pt>
                <c:pt idx="49">
                  <c:v>10</c:v>
                </c:pt>
                <c:pt idx="50">
                  <c:v>10</c:v>
                </c:pt>
                <c:pt idx="51">
                  <c:v>10</c:v>
                </c:pt>
                <c:pt idx="52">
                  <c:v>10</c:v>
                </c:pt>
                <c:pt idx="53">
                  <c:v>10</c:v>
                </c:pt>
                <c:pt idx="54">
                  <c:v>10</c:v>
                </c:pt>
                <c:pt idx="55">
                  <c:v>10</c:v>
                </c:pt>
                <c:pt idx="56">
                  <c:v>10</c:v>
                </c:pt>
                <c:pt idx="57">
                  <c:v>10</c:v>
                </c:pt>
                <c:pt idx="58">
                  <c:v>10</c:v>
                </c:pt>
                <c:pt idx="59">
                  <c:v>10</c:v>
                </c:pt>
                <c:pt idx="60">
                  <c:v>10</c:v>
                </c:pt>
                <c:pt idx="61">
                  <c:v>10</c:v>
                </c:pt>
                <c:pt idx="62">
                  <c:v>10</c:v>
                </c:pt>
                <c:pt idx="63">
                  <c:v>10</c:v>
                </c:pt>
                <c:pt idx="64">
                  <c:v>10</c:v>
                </c:pt>
                <c:pt idx="65">
                  <c:v>10</c:v>
                </c:pt>
                <c:pt idx="66">
                  <c:v>10</c:v>
                </c:pt>
                <c:pt idx="67">
                  <c:v>10</c:v>
                </c:pt>
                <c:pt idx="68">
                  <c:v>10</c:v>
                </c:pt>
                <c:pt idx="69">
                  <c:v>10</c:v>
                </c:pt>
                <c:pt idx="70">
                  <c:v>10</c:v>
                </c:pt>
                <c:pt idx="71">
                  <c:v>10</c:v>
                </c:pt>
                <c:pt idx="72">
                  <c:v>10</c:v>
                </c:pt>
                <c:pt idx="73">
                  <c:v>10</c:v>
                </c:pt>
                <c:pt idx="74">
                  <c:v>10</c:v>
                </c:pt>
                <c:pt idx="75">
                  <c:v>10</c:v>
                </c:pt>
                <c:pt idx="76">
                  <c:v>10</c:v>
                </c:pt>
                <c:pt idx="77">
                  <c:v>10</c:v>
                </c:pt>
                <c:pt idx="78">
                  <c:v>10</c:v>
                </c:pt>
                <c:pt idx="79">
                  <c:v>10</c:v>
                </c:pt>
                <c:pt idx="80">
                  <c:v>10</c:v>
                </c:pt>
                <c:pt idx="81">
                  <c:v>10</c:v>
                </c:pt>
                <c:pt idx="82">
                  <c:v>10</c:v>
                </c:pt>
                <c:pt idx="83">
                  <c:v>10</c:v>
                </c:pt>
                <c:pt idx="84">
                  <c:v>10</c:v>
                </c:pt>
                <c:pt idx="85">
                  <c:v>10</c:v>
                </c:pt>
                <c:pt idx="86">
                  <c:v>10</c:v>
                </c:pt>
                <c:pt idx="87">
                  <c:v>10</c:v>
                </c:pt>
                <c:pt idx="88">
                  <c:v>10</c:v>
                </c:pt>
                <c:pt idx="89">
                  <c:v>10</c:v>
                </c:pt>
                <c:pt idx="90">
                  <c:v>10</c:v>
                </c:pt>
              </c:numCache>
            </c:numRef>
          </c:yVal>
          <c:smooth val="0"/>
          <c:extLst>
            <c:ext xmlns:c16="http://schemas.microsoft.com/office/drawing/2014/chart" uri="{C3380CC4-5D6E-409C-BE32-E72D297353CC}">
              <c16:uniqueId val="{00000003-C375-43E5-BCFC-3DBD26297A00}"/>
            </c:ext>
          </c:extLst>
        </c:ser>
        <c:ser>
          <c:idx val="4"/>
          <c:order val="4"/>
          <c:tx>
            <c:strRef>
              <c:f>'CLR fully dispatch'!$F$1</c:f>
              <c:strCache>
                <c:ptCount val="1"/>
                <c:pt idx="0">
                  <c:v>Ramped Control Signal (MW)</c:v>
                </c:pt>
              </c:strCache>
            </c:strRef>
          </c:tx>
          <c:spPr>
            <a:ln w="19050" cap="rnd">
              <a:solidFill>
                <a:schemeClr val="accent1"/>
              </a:solidFill>
              <a:prstDash val="sysDot"/>
              <a:round/>
            </a:ln>
            <a:effectLst/>
          </c:spPr>
          <c:marker>
            <c:symbol val="none"/>
          </c:marker>
          <c:xVal>
            <c:numRef>
              <c:f>'CLR fully dispatch'!$A$2:$A$92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fully dispatch'!$F$2:$F$92</c:f>
              <c:numCache>
                <c:formatCode>General</c:formatCode>
                <c:ptCount val="91"/>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96.25</c:v>
                </c:pt>
                <c:pt idx="32">
                  <c:v>92.5</c:v>
                </c:pt>
                <c:pt idx="33">
                  <c:v>88.75</c:v>
                </c:pt>
                <c:pt idx="34">
                  <c:v>85</c:v>
                </c:pt>
                <c:pt idx="35">
                  <c:v>81.25</c:v>
                </c:pt>
                <c:pt idx="36">
                  <c:v>77.5</c:v>
                </c:pt>
                <c:pt idx="37">
                  <c:v>73.75</c:v>
                </c:pt>
                <c:pt idx="38">
                  <c:v>70</c:v>
                </c:pt>
                <c:pt idx="39">
                  <c:v>66.25</c:v>
                </c:pt>
                <c:pt idx="40">
                  <c:v>62.5</c:v>
                </c:pt>
                <c:pt idx="41">
                  <c:v>58.75</c:v>
                </c:pt>
                <c:pt idx="42">
                  <c:v>55</c:v>
                </c:pt>
                <c:pt idx="43">
                  <c:v>51.25</c:v>
                </c:pt>
                <c:pt idx="44">
                  <c:v>47.5</c:v>
                </c:pt>
                <c:pt idx="45">
                  <c:v>43.75</c:v>
                </c:pt>
                <c:pt idx="46">
                  <c:v>40</c:v>
                </c:pt>
                <c:pt idx="47">
                  <c:v>36.25</c:v>
                </c:pt>
                <c:pt idx="48">
                  <c:v>32.5</c:v>
                </c:pt>
                <c:pt idx="49">
                  <c:v>28.75</c:v>
                </c:pt>
                <c:pt idx="50">
                  <c:v>25</c:v>
                </c:pt>
                <c:pt idx="51">
                  <c:v>21.25</c:v>
                </c:pt>
                <c:pt idx="52">
                  <c:v>17.5</c:v>
                </c:pt>
                <c:pt idx="53">
                  <c:v>13.75</c:v>
                </c:pt>
                <c:pt idx="54">
                  <c:v>10</c:v>
                </c:pt>
                <c:pt idx="55">
                  <c:v>10</c:v>
                </c:pt>
                <c:pt idx="56">
                  <c:v>10</c:v>
                </c:pt>
                <c:pt idx="57">
                  <c:v>10</c:v>
                </c:pt>
                <c:pt idx="58">
                  <c:v>10</c:v>
                </c:pt>
                <c:pt idx="59">
                  <c:v>10</c:v>
                </c:pt>
                <c:pt idx="60">
                  <c:v>10</c:v>
                </c:pt>
                <c:pt idx="61">
                  <c:v>10</c:v>
                </c:pt>
                <c:pt idx="62">
                  <c:v>10</c:v>
                </c:pt>
                <c:pt idx="63">
                  <c:v>10</c:v>
                </c:pt>
                <c:pt idx="64">
                  <c:v>10</c:v>
                </c:pt>
                <c:pt idx="65">
                  <c:v>10</c:v>
                </c:pt>
                <c:pt idx="66">
                  <c:v>10</c:v>
                </c:pt>
                <c:pt idx="67">
                  <c:v>10</c:v>
                </c:pt>
                <c:pt idx="68">
                  <c:v>10</c:v>
                </c:pt>
                <c:pt idx="69">
                  <c:v>10</c:v>
                </c:pt>
                <c:pt idx="70">
                  <c:v>10</c:v>
                </c:pt>
                <c:pt idx="71">
                  <c:v>10</c:v>
                </c:pt>
                <c:pt idx="72">
                  <c:v>10</c:v>
                </c:pt>
                <c:pt idx="73">
                  <c:v>10</c:v>
                </c:pt>
                <c:pt idx="74">
                  <c:v>10</c:v>
                </c:pt>
                <c:pt idx="75">
                  <c:v>10</c:v>
                </c:pt>
                <c:pt idx="76">
                  <c:v>10</c:v>
                </c:pt>
                <c:pt idx="77">
                  <c:v>10</c:v>
                </c:pt>
                <c:pt idx="78">
                  <c:v>10</c:v>
                </c:pt>
                <c:pt idx="79">
                  <c:v>10</c:v>
                </c:pt>
                <c:pt idx="80">
                  <c:v>10</c:v>
                </c:pt>
                <c:pt idx="81">
                  <c:v>10</c:v>
                </c:pt>
                <c:pt idx="82">
                  <c:v>10</c:v>
                </c:pt>
                <c:pt idx="83">
                  <c:v>10</c:v>
                </c:pt>
                <c:pt idx="84">
                  <c:v>10</c:v>
                </c:pt>
                <c:pt idx="85">
                  <c:v>10</c:v>
                </c:pt>
                <c:pt idx="86">
                  <c:v>10</c:v>
                </c:pt>
                <c:pt idx="87">
                  <c:v>10</c:v>
                </c:pt>
                <c:pt idx="88">
                  <c:v>10</c:v>
                </c:pt>
                <c:pt idx="89">
                  <c:v>10</c:v>
                </c:pt>
                <c:pt idx="90">
                  <c:v>10</c:v>
                </c:pt>
              </c:numCache>
            </c:numRef>
          </c:yVal>
          <c:smooth val="0"/>
          <c:extLst>
            <c:ext xmlns:c16="http://schemas.microsoft.com/office/drawing/2014/chart" uri="{C3380CC4-5D6E-409C-BE32-E72D297353CC}">
              <c16:uniqueId val="{00000004-C375-43E5-BCFC-3DBD26297A00}"/>
            </c:ext>
          </c:extLst>
        </c:ser>
        <c:dLbls>
          <c:showLegendKey val="0"/>
          <c:showVal val="0"/>
          <c:showCatName val="0"/>
          <c:showSerName val="0"/>
          <c:showPercent val="0"/>
          <c:showBubbleSize val="0"/>
        </c:dLbls>
        <c:axId val="2105528511"/>
        <c:axId val="2105549311"/>
      </c:scatterChart>
      <c:scatterChart>
        <c:scatterStyle val="lineMarker"/>
        <c:varyColors val="0"/>
        <c:ser>
          <c:idx val="5"/>
          <c:order val="5"/>
          <c:tx>
            <c:strRef>
              <c:f>'CLR fully dispatch'!$G$1</c:f>
              <c:strCache>
                <c:ptCount val="1"/>
                <c:pt idx="0">
                  <c:v>5-Minute Price ($/MWh)</c:v>
                </c:pt>
              </c:strCache>
            </c:strRef>
          </c:tx>
          <c:spPr>
            <a:ln w="19050" cap="rnd">
              <a:solidFill>
                <a:schemeClr val="accent3"/>
              </a:solidFill>
              <a:round/>
            </a:ln>
            <a:effectLst/>
          </c:spPr>
          <c:marker>
            <c:symbol val="none"/>
          </c:marker>
          <c:xVal>
            <c:numRef>
              <c:f>'CLR fully dispatch'!$A$2:$A$92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'CLR fully dispatch'!$G$2:$G$92</c:f>
              <c:numCache>
                <c:formatCode>General</c:formatCode>
                <c:ptCount val="91"/>
                <c:pt idx="0">
                  <c:v>80</c:v>
                </c:pt>
                <c:pt idx="1">
                  <c:v>80</c:v>
                </c:pt>
                <c:pt idx="2">
                  <c:v>80</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170</c:v>
                </c:pt>
                <c:pt idx="32">
                  <c:v>170</c:v>
                </c:pt>
                <c:pt idx="33">
                  <c:v>170</c:v>
                </c:pt>
                <c:pt idx="34">
                  <c:v>170</c:v>
                </c:pt>
                <c:pt idx="35">
                  <c:v>170</c:v>
                </c:pt>
                <c:pt idx="36">
                  <c:v>170</c:v>
                </c:pt>
                <c:pt idx="37">
                  <c:v>170</c:v>
                </c:pt>
                <c:pt idx="38">
                  <c:v>170</c:v>
                </c:pt>
                <c:pt idx="39">
                  <c:v>170</c:v>
                </c:pt>
                <c:pt idx="40">
                  <c:v>170</c:v>
                </c:pt>
                <c:pt idx="41">
                  <c:v>170</c:v>
                </c:pt>
                <c:pt idx="42">
                  <c:v>170</c:v>
                </c:pt>
                <c:pt idx="43">
                  <c:v>170</c:v>
                </c:pt>
                <c:pt idx="44">
                  <c:v>170</c:v>
                </c:pt>
                <c:pt idx="45">
                  <c:v>170</c:v>
                </c:pt>
                <c:pt idx="46">
                  <c:v>170</c:v>
                </c:pt>
                <c:pt idx="47">
                  <c:v>170</c:v>
                </c:pt>
                <c:pt idx="48">
                  <c:v>170</c:v>
                </c:pt>
                <c:pt idx="49">
                  <c:v>170</c:v>
                </c:pt>
                <c:pt idx="50">
                  <c:v>170</c:v>
                </c:pt>
                <c:pt idx="51">
                  <c:v>170</c:v>
                </c:pt>
                <c:pt idx="52">
                  <c:v>170</c:v>
                </c:pt>
                <c:pt idx="53">
                  <c:v>170</c:v>
                </c:pt>
                <c:pt idx="54">
                  <c:v>170</c:v>
                </c:pt>
                <c:pt idx="55">
                  <c:v>170</c:v>
                </c:pt>
                <c:pt idx="56">
                  <c:v>170</c:v>
                </c:pt>
                <c:pt idx="57">
                  <c:v>170</c:v>
                </c:pt>
                <c:pt idx="58">
                  <c:v>170</c:v>
                </c:pt>
                <c:pt idx="59">
                  <c:v>170</c:v>
                </c:pt>
                <c:pt idx="60">
                  <c:v>170</c:v>
                </c:pt>
                <c:pt idx="61">
                  <c:v>130</c:v>
                </c:pt>
                <c:pt idx="62">
                  <c:v>130</c:v>
                </c:pt>
                <c:pt idx="63">
                  <c:v>130</c:v>
                </c:pt>
                <c:pt idx="64">
                  <c:v>130</c:v>
                </c:pt>
                <c:pt idx="65">
                  <c:v>130</c:v>
                </c:pt>
                <c:pt idx="66">
                  <c:v>130</c:v>
                </c:pt>
                <c:pt idx="67">
                  <c:v>130</c:v>
                </c:pt>
                <c:pt idx="68">
                  <c:v>130</c:v>
                </c:pt>
                <c:pt idx="69">
                  <c:v>130</c:v>
                </c:pt>
                <c:pt idx="70">
                  <c:v>130</c:v>
                </c:pt>
                <c:pt idx="71">
                  <c:v>130</c:v>
                </c:pt>
                <c:pt idx="72">
                  <c:v>130</c:v>
                </c:pt>
                <c:pt idx="73">
                  <c:v>130</c:v>
                </c:pt>
                <c:pt idx="74">
                  <c:v>130</c:v>
                </c:pt>
                <c:pt idx="75">
                  <c:v>130</c:v>
                </c:pt>
                <c:pt idx="76">
                  <c:v>130</c:v>
                </c:pt>
                <c:pt idx="77">
                  <c:v>130</c:v>
                </c:pt>
                <c:pt idx="78">
                  <c:v>130</c:v>
                </c:pt>
                <c:pt idx="79">
                  <c:v>130</c:v>
                </c:pt>
                <c:pt idx="80">
                  <c:v>130</c:v>
                </c:pt>
                <c:pt idx="81">
                  <c:v>130</c:v>
                </c:pt>
                <c:pt idx="82">
                  <c:v>130</c:v>
                </c:pt>
                <c:pt idx="83">
                  <c:v>130</c:v>
                </c:pt>
                <c:pt idx="84">
                  <c:v>130</c:v>
                </c:pt>
                <c:pt idx="85">
                  <c:v>130</c:v>
                </c:pt>
                <c:pt idx="86">
                  <c:v>130</c:v>
                </c:pt>
                <c:pt idx="87">
                  <c:v>130</c:v>
                </c:pt>
                <c:pt idx="88">
                  <c:v>130</c:v>
                </c:pt>
                <c:pt idx="89">
                  <c:v>130</c:v>
                </c:pt>
                <c:pt idx="90">
                  <c:v>130</c:v>
                </c:pt>
              </c:numCache>
            </c:numRef>
          </c:yVal>
          <c:smooth val="0"/>
          <c:extLst>
            <c:ext xmlns:c16="http://schemas.microsoft.com/office/drawing/2014/chart" uri="{C3380CC4-5D6E-409C-BE32-E72D297353CC}">
              <c16:uniqueId val="{00000005-C375-43E5-BCFC-3DBD26297A00}"/>
            </c:ext>
          </c:extLst>
        </c:ser>
        <c:dLbls>
          <c:showLegendKey val="0"/>
          <c:showVal val="0"/>
          <c:showCatName val="0"/>
          <c:showSerName val="0"/>
          <c:showPercent val="0"/>
          <c:showBubbleSize val="0"/>
        </c:dLbls>
        <c:axId val="325462351"/>
        <c:axId val="325453615"/>
      </c:scatterChart>
      <c:valAx>
        <c:axId val="2105528511"/>
        <c:scaling>
          <c:orientation val="minMax"/>
          <c:max val="1.042E-2"/>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Time</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mm:ss"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49311"/>
        <c:crosses val="autoZero"/>
        <c:crossBetween val="midCat"/>
        <c:majorUnit val="3.4720000000000011E-3"/>
      </c:valAx>
      <c:valAx>
        <c:axId val="2105549311"/>
        <c:scaling>
          <c:orientation val="minMax"/>
          <c:max val="1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28511"/>
        <c:crosses val="autoZero"/>
        <c:crossBetween val="midCat"/>
      </c:valAx>
      <c:valAx>
        <c:axId val="325453615"/>
        <c:scaling>
          <c:orientation val="minMax"/>
          <c:max val="180"/>
        </c:scaling>
        <c:delete val="0"/>
        <c:axPos val="r"/>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25462351"/>
        <c:crosses val="max"/>
        <c:crossBetween val="midCat"/>
        <c:majorUnit val="30"/>
      </c:valAx>
      <c:valAx>
        <c:axId val="325462351"/>
        <c:scaling>
          <c:orientation val="minMax"/>
        </c:scaling>
        <c:delete val="1"/>
        <c:axPos val="b"/>
        <c:numFmt formatCode="mm:ss" sourceLinked="1"/>
        <c:majorTickMark val="out"/>
        <c:minorTickMark val="none"/>
        <c:tickLblPos val="nextTo"/>
        <c:crossAx val="325453615"/>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Alternative</a:t>
            </a:r>
            <a:r>
              <a:rPr lang="en-US" baseline="0"/>
              <a:t> Load Resource </a:t>
            </a:r>
            <a:r>
              <a:rPr lang="en-US"/>
              <a:t>Example (not a CLR)</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647249450961487"/>
          <c:y val="0.13820359165637291"/>
          <c:w val="0.74705501098077021"/>
          <c:h val="0.55073136063778616"/>
        </c:manualLayout>
      </c:layout>
      <c:scatterChart>
        <c:scatterStyle val="lineMarker"/>
        <c:varyColors val="0"/>
        <c:ser>
          <c:idx val="0"/>
          <c:order val="0"/>
          <c:tx>
            <c:strRef>
              <c:f>'LR not in SCED'!$B$1</c:f>
              <c:strCache>
                <c:ptCount val="1"/>
                <c:pt idx="0">
                  <c:v>Consumption (MW)</c:v>
                </c:pt>
              </c:strCache>
            </c:strRef>
          </c:tx>
          <c:spPr>
            <a:ln w="19050" cap="rnd">
              <a:solidFill>
                <a:schemeClr val="tx2"/>
              </a:solidFill>
              <a:round/>
            </a:ln>
            <a:effectLst/>
          </c:spPr>
          <c:marker>
            <c:symbol val="none"/>
          </c:marker>
          <c:xVal>
            <c:numRef>
              <c:f>'LR not in SCED'!$A$2:$A$92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'LR not in SCED'!$B$2:$B$92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100</c:v>
                </c:pt>
                <c:pt idx="33">
                  <c:v>94</c:v>
                </c:pt>
                <c:pt idx="34">
                  <c:v>98</c:v>
                </c:pt>
                <c:pt idx="35">
                  <c:v>92</c:v>
                </c:pt>
                <c:pt idx="36">
                  <c:v>80</c:v>
                </c:pt>
                <c:pt idx="37">
                  <c:v>76</c:v>
                </c:pt>
                <c:pt idx="38">
                  <c:v>80</c:v>
                </c:pt>
                <c:pt idx="39">
                  <c:v>76</c:v>
                </c:pt>
                <c:pt idx="40">
                  <c:v>70</c:v>
                </c:pt>
                <c:pt idx="41">
                  <c:v>68</c:v>
                </c:pt>
                <c:pt idx="42">
                  <c:v>68</c:v>
                </c:pt>
                <c:pt idx="43">
                  <c:v>64</c:v>
                </c:pt>
                <c:pt idx="44">
                  <c:v>60</c:v>
                </c:pt>
                <c:pt idx="45">
                  <c:v>48</c:v>
                </c:pt>
                <c:pt idx="46">
                  <c:v>44</c:v>
                </c:pt>
                <c:pt idx="47">
                  <c:v>44</c:v>
                </c:pt>
                <c:pt idx="48">
                  <c:v>38</c:v>
                </c:pt>
                <c:pt idx="49">
                  <c:v>32</c:v>
                </c:pt>
                <c:pt idx="50">
                  <c:v>28</c:v>
                </c:pt>
                <c:pt idx="51">
                  <c:v>24</c:v>
                </c:pt>
                <c:pt idx="52">
                  <c:v>24</c:v>
                </c:pt>
                <c:pt idx="53">
                  <c:v>22</c:v>
                </c:pt>
                <c:pt idx="54">
                  <c:v>16</c:v>
                </c:pt>
                <c:pt idx="55">
                  <c:v>8</c:v>
                </c:pt>
                <c:pt idx="56">
                  <c:v>8</c:v>
                </c:pt>
                <c:pt idx="57">
                  <c:v>12</c:v>
                </c:pt>
                <c:pt idx="58">
                  <c:v>11</c:v>
                </c:pt>
                <c:pt idx="59">
                  <c:v>10</c:v>
                </c:pt>
                <c:pt idx="60">
                  <c:v>12</c:v>
                </c:pt>
                <c:pt idx="61">
                  <c:v>10</c:v>
                </c:pt>
                <c:pt idx="62">
                  <c:v>10</c:v>
                </c:pt>
                <c:pt idx="63">
                  <c:v>10</c:v>
                </c:pt>
                <c:pt idx="64">
                  <c:v>10</c:v>
                </c:pt>
                <c:pt idx="65">
                  <c:v>11</c:v>
                </c:pt>
                <c:pt idx="66">
                  <c:v>11</c:v>
                </c:pt>
                <c:pt idx="67">
                  <c:v>18</c:v>
                </c:pt>
                <c:pt idx="68">
                  <c:v>22</c:v>
                </c:pt>
                <c:pt idx="69">
                  <c:v>23</c:v>
                </c:pt>
                <c:pt idx="70">
                  <c:v>26</c:v>
                </c:pt>
                <c:pt idx="71">
                  <c:v>30</c:v>
                </c:pt>
                <c:pt idx="72">
                  <c:v>38</c:v>
                </c:pt>
                <c:pt idx="73">
                  <c:v>39</c:v>
                </c:pt>
                <c:pt idx="74">
                  <c:v>42</c:v>
                </c:pt>
                <c:pt idx="75">
                  <c:v>46</c:v>
                </c:pt>
                <c:pt idx="76">
                  <c:v>52</c:v>
                </c:pt>
                <c:pt idx="77">
                  <c:v>57</c:v>
                </c:pt>
                <c:pt idx="78">
                  <c:v>61</c:v>
                </c:pt>
                <c:pt idx="79">
                  <c:v>66</c:v>
                </c:pt>
                <c:pt idx="80">
                  <c:v>69</c:v>
                </c:pt>
                <c:pt idx="81">
                  <c:v>70</c:v>
                </c:pt>
                <c:pt idx="82">
                  <c:v>73</c:v>
                </c:pt>
                <c:pt idx="83">
                  <c:v>82</c:v>
                </c:pt>
                <c:pt idx="84">
                  <c:v>86</c:v>
                </c:pt>
                <c:pt idx="85">
                  <c:v>88</c:v>
                </c:pt>
                <c:pt idx="86">
                  <c:v>92</c:v>
                </c:pt>
                <c:pt idx="87">
                  <c:v>95</c:v>
                </c:pt>
                <c:pt idx="88">
                  <c:v>96</c:v>
                </c:pt>
                <c:pt idx="89">
                  <c:v>99</c:v>
                </c:pt>
                <c:pt idx="90">
                  <c:v>104</c:v>
                </c:pt>
              </c:numCache>
            </c:numRef>
          </c:yVal>
          <c:smooth val="0"/>
          <c:extLst>
            <c:ext xmlns:c16="http://schemas.microsoft.com/office/drawing/2014/chart" uri="{C3380CC4-5D6E-409C-BE32-E72D297353CC}">
              <c16:uniqueId val="{00000000-6DFE-4D43-BE17-97B333405EA2}"/>
            </c:ext>
          </c:extLst>
        </c:ser>
        <c:ser>
          <c:idx val="1"/>
          <c:order val="1"/>
          <c:tx>
            <c:strRef>
              <c:f>'LR not in SCED'!$C$1</c:f>
              <c:strCache>
                <c:ptCount val="1"/>
                <c:pt idx="0">
                  <c:v>LPC (MW)</c:v>
                </c:pt>
              </c:strCache>
            </c:strRef>
          </c:tx>
          <c:spPr>
            <a:ln w="19050" cap="rnd">
              <a:solidFill>
                <a:schemeClr val="accent5"/>
              </a:solidFill>
              <a:prstDash val="sysDot"/>
              <a:round/>
            </a:ln>
            <a:effectLst/>
          </c:spPr>
          <c:marker>
            <c:symbol val="none"/>
          </c:marker>
          <c:xVal>
            <c:numRef>
              <c:f>'LR not in SCED'!$A$2:$A$92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'LR not in SCED'!$C$2:$C$92</c:f>
              <c:numCache>
                <c:formatCode>General</c:formatCode>
                <c:ptCount val="91"/>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pt idx="39">
                  <c:v>10</c:v>
                </c:pt>
                <c:pt idx="40">
                  <c:v>10</c:v>
                </c:pt>
                <c:pt idx="41">
                  <c:v>10</c:v>
                </c:pt>
                <c:pt idx="42">
                  <c:v>10</c:v>
                </c:pt>
                <c:pt idx="43">
                  <c:v>10</c:v>
                </c:pt>
                <c:pt idx="44">
                  <c:v>10</c:v>
                </c:pt>
                <c:pt idx="45">
                  <c:v>10</c:v>
                </c:pt>
                <c:pt idx="46">
                  <c:v>10</c:v>
                </c:pt>
                <c:pt idx="47">
                  <c:v>10</c:v>
                </c:pt>
                <c:pt idx="48">
                  <c:v>10</c:v>
                </c:pt>
                <c:pt idx="49">
                  <c:v>10</c:v>
                </c:pt>
                <c:pt idx="50">
                  <c:v>10</c:v>
                </c:pt>
                <c:pt idx="51">
                  <c:v>10</c:v>
                </c:pt>
                <c:pt idx="52">
                  <c:v>10</c:v>
                </c:pt>
                <c:pt idx="53">
                  <c:v>10</c:v>
                </c:pt>
                <c:pt idx="54">
                  <c:v>10</c:v>
                </c:pt>
                <c:pt idx="55">
                  <c:v>10</c:v>
                </c:pt>
                <c:pt idx="56">
                  <c:v>10</c:v>
                </c:pt>
                <c:pt idx="57">
                  <c:v>10</c:v>
                </c:pt>
                <c:pt idx="58">
                  <c:v>10</c:v>
                </c:pt>
                <c:pt idx="59">
                  <c:v>10</c:v>
                </c:pt>
                <c:pt idx="60">
                  <c:v>10</c:v>
                </c:pt>
                <c:pt idx="61">
                  <c:v>10</c:v>
                </c:pt>
                <c:pt idx="62">
                  <c:v>10</c:v>
                </c:pt>
                <c:pt idx="63">
                  <c:v>10</c:v>
                </c:pt>
                <c:pt idx="64">
                  <c:v>10</c:v>
                </c:pt>
                <c:pt idx="65">
                  <c:v>10</c:v>
                </c:pt>
                <c:pt idx="66">
                  <c:v>10</c:v>
                </c:pt>
                <c:pt idx="67">
                  <c:v>10</c:v>
                </c:pt>
                <c:pt idx="68">
                  <c:v>10</c:v>
                </c:pt>
                <c:pt idx="69">
                  <c:v>10</c:v>
                </c:pt>
                <c:pt idx="70">
                  <c:v>10</c:v>
                </c:pt>
                <c:pt idx="71">
                  <c:v>10</c:v>
                </c:pt>
                <c:pt idx="72">
                  <c:v>10</c:v>
                </c:pt>
                <c:pt idx="73">
                  <c:v>10</c:v>
                </c:pt>
                <c:pt idx="74">
                  <c:v>10</c:v>
                </c:pt>
                <c:pt idx="75">
                  <c:v>10</c:v>
                </c:pt>
                <c:pt idx="76">
                  <c:v>10</c:v>
                </c:pt>
                <c:pt idx="77">
                  <c:v>10</c:v>
                </c:pt>
                <c:pt idx="78">
                  <c:v>10</c:v>
                </c:pt>
                <c:pt idx="79">
                  <c:v>10</c:v>
                </c:pt>
                <c:pt idx="80">
                  <c:v>10</c:v>
                </c:pt>
                <c:pt idx="81">
                  <c:v>10</c:v>
                </c:pt>
                <c:pt idx="82">
                  <c:v>10</c:v>
                </c:pt>
                <c:pt idx="83">
                  <c:v>10</c:v>
                </c:pt>
                <c:pt idx="84">
                  <c:v>10</c:v>
                </c:pt>
                <c:pt idx="85">
                  <c:v>10</c:v>
                </c:pt>
                <c:pt idx="86">
                  <c:v>10</c:v>
                </c:pt>
                <c:pt idx="87">
                  <c:v>10</c:v>
                </c:pt>
                <c:pt idx="88">
                  <c:v>10</c:v>
                </c:pt>
                <c:pt idx="89">
                  <c:v>10</c:v>
                </c:pt>
                <c:pt idx="90">
                  <c:v>10</c:v>
                </c:pt>
              </c:numCache>
            </c:numRef>
          </c:yVal>
          <c:smooth val="0"/>
          <c:extLst>
            <c:ext xmlns:c16="http://schemas.microsoft.com/office/drawing/2014/chart" uri="{C3380CC4-5D6E-409C-BE32-E72D297353CC}">
              <c16:uniqueId val="{00000001-6DFE-4D43-BE17-97B333405EA2}"/>
            </c:ext>
          </c:extLst>
        </c:ser>
        <c:ser>
          <c:idx val="2"/>
          <c:order val="2"/>
          <c:tx>
            <c:strRef>
              <c:f>'LR not in SCED'!$D$1</c:f>
              <c:strCache>
                <c:ptCount val="1"/>
                <c:pt idx="0">
                  <c:v>MPC (MW)</c:v>
                </c:pt>
              </c:strCache>
            </c:strRef>
          </c:tx>
          <c:spPr>
            <a:ln w="19050" cap="rnd">
              <a:solidFill>
                <a:schemeClr val="accent6"/>
              </a:solidFill>
              <a:prstDash val="sysDot"/>
              <a:round/>
            </a:ln>
            <a:effectLst/>
          </c:spPr>
          <c:marker>
            <c:symbol val="none"/>
          </c:marker>
          <c:xVal>
            <c:numRef>
              <c:f>'LR not in SCED'!$A$2:$A$92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'LR not in SCED'!$D$2:$D$92</c:f>
              <c:numCache>
                <c:formatCode>General</c:formatCode>
                <c:ptCount val="91"/>
                <c:pt idx="0">
                  <c:v>100</c:v>
                </c:pt>
                <c:pt idx="1">
                  <c:v>100</c:v>
                </c:pt>
                <c:pt idx="2">
                  <c:v>99</c:v>
                </c:pt>
                <c:pt idx="3">
                  <c:v>99</c:v>
                </c:pt>
                <c:pt idx="4">
                  <c:v>100</c:v>
                </c:pt>
                <c:pt idx="5">
                  <c:v>101</c:v>
                </c:pt>
                <c:pt idx="6">
                  <c:v>102</c:v>
                </c:pt>
                <c:pt idx="7">
                  <c:v>103</c:v>
                </c:pt>
                <c:pt idx="8">
                  <c:v>102</c:v>
                </c:pt>
                <c:pt idx="9">
                  <c:v>101</c:v>
                </c:pt>
                <c:pt idx="10">
                  <c:v>100</c:v>
                </c:pt>
                <c:pt idx="11">
                  <c:v>100</c:v>
                </c:pt>
                <c:pt idx="12">
                  <c:v>101</c:v>
                </c:pt>
                <c:pt idx="13">
                  <c:v>101</c:v>
                </c:pt>
                <c:pt idx="14">
                  <c:v>100</c:v>
                </c:pt>
                <c:pt idx="15">
                  <c:v>101</c:v>
                </c:pt>
                <c:pt idx="16">
                  <c:v>101</c:v>
                </c:pt>
                <c:pt idx="17">
                  <c:v>102</c:v>
                </c:pt>
                <c:pt idx="18">
                  <c:v>101</c:v>
                </c:pt>
                <c:pt idx="19">
                  <c:v>100</c:v>
                </c:pt>
                <c:pt idx="20">
                  <c:v>99</c:v>
                </c:pt>
                <c:pt idx="21">
                  <c:v>100</c:v>
                </c:pt>
                <c:pt idx="22">
                  <c:v>100</c:v>
                </c:pt>
                <c:pt idx="23">
                  <c:v>101</c:v>
                </c:pt>
                <c:pt idx="24">
                  <c:v>102</c:v>
                </c:pt>
                <c:pt idx="25">
                  <c:v>103</c:v>
                </c:pt>
                <c:pt idx="26">
                  <c:v>102</c:v>
                </c:pt>
                <c:pt idx="27">
                  <c:v>102</c:v>
                </c:pt>
                <c:pt idx="28">
                  <c:v>103</c:v>
                </c:pt>
                <c:pt idx="29">
                  <c:v>103</c:v>
                </c:pt>
                <c:pt idx="30">
                  <c:v>104</c:v>
                </c:pt>
                <c:pt idx="31">
                  <c:v>103</c:v>
                </c:pt>
                <c:pt idx="32">
                  <c:v>103</c:v>
                </c:pt>
                <c:pt idx="33">
                  <c:v>104</c:v>
                </c:pt>
                <c:pt idx="34">
                  <c:v>103</c:v>
                </c:pt>
                <c:pt idx="35">
                  <c:v>102</c:v>
                </c:pt>
                <c:pt idx="36">
                  <c:v>103</c:v>
                </c:pt>
                <c:pt idx="37">
                  <c:v>104</c:v>
                </c:pt>
                <c:pt idx="38">
                  <c:v>104</c:v>
                </c:pt>
                <c:pt idx="39">
                  <c:v>103</c:v>
                </c:pt>
                <c:pt idx="40">
                  <c:v>103</c:v>
                </c:pt>
                <c:pt idx="41">
                  <c:v>102</c:v>
                </c:pt>
                <c:pt idx="42">
                  <c:v>102</c:v>
                </c:pt>
                <c:pt idx="43">
                  <c:v>102</c:v>
                </c:pt>
                <c:pt idx="44">
                  <c:v>103</c:v>
                </c:pt>
                <c:pt idx="45">
                  <c:v>102</c:v>
                </c:pt>
                <c:pt idx="46">
                  <c:v>102</c:v>
                </c:pt>
                <c:pt idx="47">
                  <c:v>101</c:v>
                </c:pt>
                <c:pt idx="48">
                  <c:v>102</c:v>
                </c:pt>
                <c:pt idx="49">
                  <c:v>101</c:v>
                </c:pt>
                <c:pt idx="50">
                  <c:v>102</c:v>
                </c:pt>
                <c:pt idx="51">
                  <c:v>103</c:v>
                </c:pt>
                <c:pt idx="52">
                  <c:v>103</c:v>
                </c:pt>
                <c:pt idx="53">
                  <c:v>103</c:v>
                </c:pt>
                <c:pt idx="54">
                  <c:v>103</c:v>
                </c:pt>
                <c:pt idx="55">
                  <c:v>104</c:v>
                </c:pt>
                <c:pt idx="56">
                  <c:v>103</c:v>
                </c:pt>
                <c:pt idx="57">
                  <c:v>102</c:v>
                </c:pt>
                <c:pt idx="58">
                  <c:v>103</c:v>
                </c:pt>
                <c:pt idx="59">
                  <c:v>104</c:v>
                </c:pt>
                <c:pt idx="60">
                  <c:v>104</c:v>
                </c:pt>
                <c:pt idx="61">
                  <c:v>105</c:v>
                </c:pt>
                <c:pt idx="62">
                  <c:v>104</c:v>
                </c:pt>
                <c:pt idx="63">
                  <c:v>105</c:v>
                </c:pt>
                <c:pt idx="64">
                  <c:v>105</c:v>
                </c:pt>
                <c:pt idx="65">
                  <c:v>106</c:v>
                </c:pt>
                <c:pt idx="66">
                  <c:v>107</c:v>
                </c:pt>
                <c:pt idx="67">
                  <c:v>108</c:v>
                </c:pt>
                <c:pt idx="68">
                  <c:v>107</c:v>
                </c:pt>
                <c:pt idx="69">
                  <c:v>107</c:v>
                </c:pt>
                <c:pt idx="70">
                  <c:v>108</c:v>
                </c:pt>
                <c:pt idx="71">
                  <c:v>107</c:v>
                </c:pt>
                <c:pt idx="72">
                  <c:v>105</c:v>
                </c:pt>
                <c:pt idx="73">
                  <c:v>104</c:v>
                </c:pt>
                <c:pt idx="74">
                  <c:v>104</c:v>
                </c:pt>
                <c:pt idx="75">
                  <c:v>103</c:v>
                </c:pt>
                <c:pt idx="76">
                  <c:v>104</c:v>
                </c:pt>
                <c:pt idx="77">
                  <c:v>105</c:v>
                </c:pt>
                <c:pt idx="78">
                  <c:v>106</c:v>
                </c:pt>
                <c:pt idx="79">
                  <c:v>107</c:v>
                </c:pt>
                <c:pt idx="80">
                  <c:v>107</c:v>
                </c:pt>
                <c:pt idx="81">
                  <c:v>106</c:v>
                </c:pt>
                <c:pt idx="82">
                  <c:v>107</c:v>
                </c:pt>
                <c:pt idx="83">
                  <c:v>108</c:v>
                </c:pt>
                <c:pt idx="84">
                  <c:v>108</c:v>
                </c:pt>
                <c:pt idx="85">
                  <c:v>107</c:v>
                </c:pt>
                <c:pt idx="86">
                  <c:v>106</c:v>
                </c:pt>
                <c:pt idx="87">
                  <c:v>106</c:v>
                </c:pt>
                <c:pt idx="88">
                  <c:v>105</c:v>
                </c:pt>
                <c:pt idx="89">
                  <c:v>106</c:v>
                </c:pt>
                <c:pt idx="90">
                  <c:v>105</c:v>
                </c:pt>
              </c:numCache>
            </c:numRef>
          </c:yVal>
          <c:smooth val="0"/>
          <c:extLst>
            <c:ext xmlns:c16="http://schemas.microsoft.com/office/drawing/2014/chart" uri="{C3380CC4-5D6E-409C-BE32-E72D297353CC}">
              <c16:uniqueId val="{00000002-6DFE-4D43-BE17-97B333405EA2}"/>
            </c:ext>
          </c:extLst>
        </c:ser>
        <c:dLbls>
          <c:showLegendKey val="0"/>
          <c:showVal val="0"/>
          <c:showCatName val="0"/>
          <c:showSerName val="0"/>
          <c:showPercent val="0"/>
          <c:showBubbleSize val="0"/>
        </c:dLbls>
        <c:axId val="2105528511"/>
        <c:axId val="2105549311"/>
      </c:scatterChart>
      <c:scatterChart>
        <c:scatterStyle val="lineMarker"/>
        <c:varyColors val="0"/>
        <c:ser>
          <c:idx val="3"/>
          <c:order val="3"/>
          <c:tx>
            <c:strRef>
              <c:f>'LR not in SCED'!$E$1</c:f>
              <c:strCache>
                <c:ptCount val="1"/>
                <c:pt idx="0">
                  <c:v>5-Minute Price ($/MWh)</c:v>
                </c:pt>
              </c:strCache>
            </c:strRef>
          </c:tx>
          <c:spPr>
            <a:ln w="19050" cap="rnd">
              <a:solidFill>
                <a:schemeClr val="accent3"/>
              </a:solidFill>
              <a:round/>
            </a:ln>
            <a:effectLst/>
          </c:spPr>
          <c:marker>
            <c:symbol val="none"/>
          </c:marker>
          <c:xVal>
            <c:numRef>
              <c:f>'LR not in SCED'!$A$2:$A$92</c:f>
              <c:numCache>
                <c:formatCode>mm:ss</c:formatCode>
                <c:ptCount val="91"/>
                <c:pt idx="0">
                  <c:v>0</c:v>
                </c:pt>
                <c:pt idx="1">
                  <c:v>1.1574074074074073E-4</c:v>
                </c:pt>
                <c:pt idx="2">
                  <c:v>2.31481481481481E-4</c:v>
                </c:pt>
                <c:pt idx="3">
                  <c:v>3.4722222222222202E-4</c:v>
                </c:pt>
                <c:pt idx="4">
                  <c:v>4.6296296296296298E-4</c:v>
                </c:pt>
                <c:pt idx="5">
                  <c:v>5.78703703703704E-4</c:v>
                </c:pt>
                <c:pt idx="6">
                  <c:v>6.9444444444444404E-4</c:v>
                </c:pt>
                <c:pt idx="7">
                  <c:v>8.1018518518518505E-4</c:v>
                </c:pt>
                <c:pt idx="8">
                  <c:v>9.2592592592592596E-4</c:v>
                </c:pt>
                <c:pt idx="9">
                  <c:v>1.0416666666666699E-3</c:v>
                </c:pt>
                <c:pt idx="10">
                  <c:v>1.1574074074074099E-3</c:v>
                </c:pt>
                <c:pt idx="11">
                  <c:v>1.27314814814815E-3</c:v>
                </c:pt>
                <c:pt idx="12">
                  <c:v>1.38888888888889E-3</c:v>
                </c:pt>
                <c:pt idx="13">
                  <c:v>1.5046296296296301E-3</c:v>
                </c:pt>
                <c:pt idx="14">
                  <c:v>1.6203703703703701E-3</c:v>
                </c:pt>
                <c:pt idx="15">
                  <c:v>1.7361111111111099E-3</c:v>
                </c:pt>
                <c:pt idx="16">
                  <c:v>1.85185185185185E-3</c:v>
                </c:pt>
                <c:pt idx="17">
                  <c:v>1.9675925925925898E-3</c:v>
                </c:pt>
                <c:pt idx="18">
                  <c:v>2.0833333333333298E-3</c:v>
                </c:pt>
                <c:pt idx="19">
                  <c:v>2.1990740740740699E-3</c:v>
                </c:pt>
                <c:pt idx="20">
                  <c:v>2.3148148148148099E-3</c:v>
                </c:pt>
                <c:pt idx="21">
                  <c:v>2.4305555555555599E-3</c:v>
                </c:pt>
                <c:pt idx="22">
                  <c:v>2.5462962962963E-3</c:v>
                </c:pt>
                <c:pt idx="23">
                  <c:v>2.66203703703704E-3</c:v>
                </c:pt>
                <c:pt idx="24">
                  <c:v>2.7777777777777801E-3</c:v>
                </c:pt>
                <c:pt idx="25">
                  <c:v>2.8935185185185201E-3</c:v>
                </c:pt>
                <c:pt idx="26">
                  <c:v>3.0092592592592601E-3</c:v>
                </c:pt>
                <c:pt idx="27">
                  <c:v>3.1250000000000002E-3</c:v>
                </c:pt>
                <c:pt idx="28">
                  <c:v>3.2407407407407402E-3</c:v>
                </c:pt>
                <c:pt idx="29">
                  <c:v>3.3564814814814798E-3</c:v>
                </c:pt>
                <c:pt idx="30">
                  <c:v>3.4722222222222199E-3</c:v>
                </c:pt>
                <c:pt idx="31">
                  <c:v>3.5879629629629599E-3</c:v>
                </c:pt>
                <c:pt idx="32">
                  <c:v>3.7037037037036999E-3</c:v>
                </c:pt>
                <c:pt idx="33">
                  <c:v>3.81944444444444E-3</c:v>
                </c:pt>
                <c:pt idx="34">
                  <c:v>3.9351851851851796E-3</c:v>
                </c:pt>
                <c:pt idx="35">
                  <c:v>4.05092592592593E-3</c:v>
                </c:pt>
                <c:pt idx="36">
                  <c:v>4.1666666666666701E-3</c:v>
                </c:pt>
                <c:pt idx="37">
                  <c:v>4.2824074074074101E-3</c:v>
                </c:pt>
                <c:pt idx="38">
                  <c:v>4.3981481481481502E-3</c:v>
                </c:pt>
                <c:pt idx="39">
                  <c:v>4.5138888888888902E-3</c:v>
                </c:pt>
                <c:pt idx="40">
                  <c:v>4.6296296296296302E-3</c:v>
                </c:pt>
                <c:pt idx="41">
                  <c:v>4.7453703703703703E-3</c:v>
                </c:pt>
                <c:pt idx="42">
                  <c:v>4.8611111111111103E-3</c:v>
                </c:pt>
                <c:pt idx="43">
                  <c:v>4.9768518518518504E-3</c:v>
                </c:pt>
                <c:pt idx="44">
                  <c:v>5.0925925925925904E-3</c:v>
                </c:pt>
                <c:pt idx="45">
                  <c:v>5.2083333333333296E-3</c:v>
                </c:pt>
                <c:pt idx="46">
                  <c:v>5.3240740740740696E-3</c:v>
                </c:pt>
                <c:pt idx="47">
                  <c:v>5.4398148148148097E-3</c:v>
                </c:pt>
                <c:pt idx="48">
                  <c:v>5.5555555555555497E-3</c:v>
                </c:pt>
                <c:pt idx="49">
                  <c:v>5.6712962962963001E-3</c:v>
                </c:pt>
                <c:pt idx="50">
                  <c:v>5.7870370370370402E-3</c:v>
                </c:pt>
                <c:pt idx="51">
                  <c:v>5.9027777777777802E-3</c:v>
                </c:pt>
                <c:pt idx="52">
                  <c:v>6.0185185185185203E-3</c:v>
                </c:pt>
                <c:pt idx="53">
                  <c:v>6.1342592592592603E-3</c:v>
                </c:pt>
                <c:pt idx="54">
                  <c:v>6.2500000000000003E-3</c:v>
                </c:pt>
                <c:pt idx="55">
                  <c:v>6.3657407407407404E-3</c:v>
                </c:pt>
                <c:pt idx="56">
                  <c:v>6.4814814814814804E-3</c:v>
                </c:pt>
                <c:pt idx="57">
                  <c:v>6.5972222222222196E-3</c:v>
                </c:pt>
                <c:pt idx="58">
                  <c:v>6.7129629629629596E-3</c:v>
                </c:pt>
                <c:pt idx="59">
                  <c:v>6.8287037037036997E-3</c:v>
                </c:pt>
                <c:pt idx="60">
                  <c:v>6.9444444444444397E-3</c:v>
                </c:pt>
                <c:pt idx="61">
                  <c:v>7.0601851851851798E-3</c:v>
                </c:pt>
                <c:pt idx="62">
                  <c:v>7.1759259259259302E-3</c:v>
                </c:pt>
                <c:pt idx="63">
                  <c:v>7.2916666666666703E-3</c:v>
                </c:pt>
                <c:pt idx="64">
                  <c:v>7.4074074074074103E-3</c:v>
                </c:pt>
                <c:pt idx="65">
                  <c:v>7.5231481481481503E-3</c:v>
                </c:pt>
                <c:pt idx="66">
                  <c:v>7.6388888888888904E-3</c:v>
                </c:pt>
                <c:pt idx="67">
                  <c:v>7.7546296296296304E-3</c:v>
                </c:pt>
                <c:pt idx="68">
                  <c:v>7.8703703703703696E-3</c:v>
                </c:pt>
                <c:pt idx="69">
                  <c:v>7.9861111111111105E-3</c:v>
                </c:pt>
                <c:pt idx="70">
                  <c:v>8.1018518518518497E-3</c:v>
                </c:pt>
                <c:pt idx="71">
                  <c:v>8.2175925925925906E-3</c:v>
                </c:pt>
                <c:pt idx="72">
                  <c:v>8.3333333333333297E-3</c:v>
                </c:pt>
                <c:pt idx="73">
                  <c:v>8.4490740740740707E-3</c:v>
                </c:pt>
                <c:pt idx="74">
                  <c:v>8.5648148148148098E-3</c:v>
                </c:pt>
                <c:pt idx="75">
                  <c:v>8.6805555555555507E-3</c:v>
                </c:pt>
                <c:pt idx="76">
                  <c:v>8.7962962962963003E-3</c:v>
                </c:pt>
                <c:pt idx="77">
                  <c:v>8.9120370370370395E-3</c:v>
                </c:pt>
                <c:pt idx="78">
                  <c:v>9.0277777777777804E-3</c:v>
                </c:pt>
                <c:pt idx="79">
                  <c:v>9.1435185185185196E-3</c:v>
                </c:pt>
                <c:pt idx="80">
                  <c:v>9.2592592592592605E-3</c:v>
                </c:pt>
                <c:pt idx="81">
                  <c:v>9.3749999999999997E-3</c:v>
                </c:pt>
                <c:pt idx="82">
                  <c:v>9.4907407407407406E-3</c:v>
                </c:pt>
                <c:pt idx="83">
                  <c:v>9.6064814814814797E-3</c:v>
                </c:pt>
                <c:pt idx="84">
                  <c:v>9.7222222222222206E-3</c:v>
                </c:pt>
                <c:pt idx="85">
                  <c:v>9.8379629629629598E-3</c:v>
                </c:pt>
                <c:pt idx="86">
                  <c:v>9.9537037037037007E-3</c:v>
                </c:pt>
                <c:pt idx="87">
                  <c:v>1.00694444444444E-2</c:v>
                </c:pt>
                <c:pt idx="88">
                  <c:v>1.01851851851852E-2</c:v>
                </c:pt>
                <c:pt idx="89">
                  <c:v>1.0300925925925899E-2</c:v>
                </c:pt>
                <c:pt idx="90">
                  <c:v>1.0416666666666701E-2</c:v>
                </c:pt>
              </c:numCache>
            </c:numRef>
          </c:xVal>
          <c:yVal>
            <c:numRef>
              <c:f>'LR not in SCED'!$E$2:$E$92</c:f>
              <c:numCache>
                <c:formatCode>General</c:formatCode>
                <c:ptCount val="91"/>
                <c:pt idx="0">
                  <c:v>80</c:v>
                </c:pt>
                <c:pt idx="1">
                  <c:v>80</c:v>
                </c:pt>
                <c:pt idx="2">
                  <c:v>80</c:v>
                </c:pt>
                <c:pt idx="3">
                  <c:v>80</c:v>
                </c:pt>
                <c:pt idx="4">
                  <c:v>80</c:v>
                </c:pt>
                <c:pt idx="5">
                  <c:v>80</c:v>
                </c:pt>
                <c:pt idx="6">
                  <c:v>80</c:v>
                </c:pt>
                <c:pt idx="7">
                  <c:v>80</c:v>
                </c:pt>
                <c:pt idx="8">
                  <c:v>80</c:v>
                </c:pt>
                <c:pt idx="9">
                  <c:v>80</c:v>
                </c:pt>
                <c:pt idx="10">
                  <c:v>80</c:v>
                </c:pt>
                <c:pt idx="11">
                  <c:v>80</c:v>
                </c:pt>
                <c:pt idx="12">
                  <c:v>80</c:v>
                </c:pt>
                <c:pt idx="13">
                  <c:v>80</c:v>
                </c:pt>
                <c:pt idx="14">
                  <c:v>80</c:v>
                </c:pt>
                <c:pt idx="15">
                  <c:v>80</c:v>
                </c:pt>
                <c:pt idx="16">
                  <c:v>80</c:v>
                </c:pt>
                <c:pt idx="17">
                  <c:v>80</c:v>
                </c:pt>
                <c:pt idx="18">
                  <c:v>80</c:v>
                </c:pt>
                <c:pt idx="19">
                  <c:v>80</c:v>
                </c:pt>
                <c:pt idx="20">
                  <c:v>80</c:v>
                </c:pt>
                <c:pt idx="21">
                  <c:v>80</c:v>
                </c:pt>
                <c:pt idx="22">
                  <c:v>80</c:v>
                </c:pt>
                <c:pt idx="23">
                  <c:v>80</c:v>
                </c:pt>
                <c:pt idx="24">
                  <c:v>80</c:v>
                </c:pt>
                <c:pt idx="25">
                  <c:v>80</c:v>
                </c:pt>
                <c:pt idx="26">
                  <c:v>80</c:v>
                </c:pt>
                <c:pt idx="27">
                  <c:v>80</c:v>
                </c:pt>
                <c:pt idx="28">
                  <c:v>80</c:v>
                </c:pt>
                <c:pt idx="29">
                  <c:v>80</c:v>
                </c:pt>
                <c:pt idx="30">
                  <c:v>80</c:v>
                </c:pt>
                <c:pt idx="31">
                  <c:v>170</c:v>
                </c:pt>
                <c:pt idx="32">
                  <c:v>170</c:v>
                </c:pt>
                <c:pt idx="33">
                  <c:v>170</c:v>
                </c:pt>
                <c:pt idx="34">
                  <c:v>170</c:v>
                </c:pt>
                <c:pt idx="35">
                  <c:v>170</c:v>
                </c:pt>
                <c:pt idx="36">
                  <c:v>170</c:v>
                </c:pt>
                <c:pt idx="37">
                  <c:v>170</c:v>
                </c:pt>
                <c:pt idx="38">
                  <c:v>170</c:v>
                </c:pt>
                <c:pt idx="39">
                  <c:v>170</c:v>
                </c:pt>
                <c:pt idx="40">
                  <c:v>170</c:v>
                </c:pt>
                <c:pt idx="41">
                  <c:v>170</c:v>
                </c:pt>
                <c:pt idx="42">
                  <c:v>170</c:v>
                </c:pt>
                <c:pt idx="43">
                  <c:v>170</c:v>
                </c:pt>
                <c:pt idx="44">
                  <c:v>170</c:v>
                </c:pt>
                <c:pt idx="45">
                  <c:v>170</c:v>
                </c:pt>
                <c:pt idx="46">
                  <c:v>170</c:v>
                </c:pt>
                <c:pt idx="47">
                  <c:v>170</c:v>
                </c:pt>
                <c:pt idx="48">
                  <c:v>170</c:v>
                </c:pt>
                <c:pt idx="49">
                  <c:v>170</c:v>
                </c:pt>
                <c:pt idx="50">
                  <c:v>170</c:v>
                </c:pt>
                <c:pt idx="51">
                  <c:v>170</c:v>
                </c:pt>
                <c:pt idx="52">
                  <c:v>170</c:v>
                </c:pt>
                <c:pt idx="53">
                  <c:v>170</c:v>
                </c:pt>
                <c:pt idx="54">
                  <c:v>170</c:v>
                </c:pt>
                <c:pt idx="55">
                  <c:v>170</c:v>
                </c:pt>
                <c:pt idx="56">
                  <c:v>170</c:v>
                </c:pt>
                <c:pt idx="57">
                  <c:v>170</c:v>
                </c:pt>
                <c:pt idx="58">
                  <c:v>170</c:v>
                </c:pt>
                <c:pt idx="59">
                  <c:v>170</c:v>
                </c:pt>
                <c:pt idx="60">
                  <c:v>170</c:v>
                </c:pt>
                <c:pt idx="61">
                  <c:v>90</c:v>
                </c:pt>
                <c:pt idx="62">
                  <c:v>90</c:v>
                </c:pt>
                <c:pt idx="63">
                  <c:v>90</c:v>
                </c:pt>
                <c:pt idx="64">
                  <c:v>90</c:v>
                </c:pt>
                <c:pt idx="65">
                  <c:v>90</c:v>
                </c:pt>
                <c:pt idx="66">
                  <c:v>90</c:v>
                </c:pt>
                <c:pt idx="67">
                  <c:v>90</c:v>
                </c:pt>
                <c:pt idx="68">
                  <c:v>90</c:v>
                </c:pt>
                <c:pt idx="69">
                  <c:v>90</c:v>
                </c:pt>
                <c:pt idx="70">
                  <c:v>90</c:v>
                </c:pt>
                <c:pt idx="71">
                  <c:v>90</c:v>
                </c:pt>
                <c:pt idx="72">
                  <c:v>90</c:v>
                </c:pt>
                <c:pt idx="73">
                  <c:v>90</c:v>
                </c:pt>
                <c:pt idx="74">
                  <c:v>90</c:v>
                </c:pt>
                <c:pt idx="75">
                  <c:v>90</c:v>
                </c:pt>
                <c:pt idx="76">
                  <c:v>90</c:v>
                </c:pt>
                <c:pt idx="77">
                  <c:v>90</c:v>
                </c:pt>
                <c:pt idx="78">
                  <c:v>90</c:v>
                </c:pt>
                <c:pt idx="79">
                  <c:v>90</c:v>
                </c:pt>
                <c:pt idx="80">
                  <c:v>90</c:v>
                </c:pt>
                <c:pt idx="81">
                  <c:v>90</c:v>
                </c:pt>
                <c:pt idx="82">
                  <c:v>90</c:v>
                </c:pt>
                <c:pt idx="83">
                  <c:v>90</c:v>
                </c:pt>
                <c:pt idx="84">
                  <c:v>90</c:v>
                </c:pt>
                <c:pt idx="85">
                  <c:v>90</c:v>
                </c:pt>
                <c:pt idx="86">
                  <c:v>90</c:v>
                </c:pt>
                <c:pt idx="87">
                  <c:v>90</c:v>
                </c:pt>
                <c:pt idx="88">
                  <c:v>90</c:v>
                </c:pt>
                <c:pt idx="89">
                  <c:v>90</c:v>
                </c:pt>
                <c:pt idx="90">
                  <c:v>90</c:v>
                </c:pt>
              </c:numCache>
            </c:numRef>
          </c:yVal>
          <c:smooth val="0"/>
          <c:extLst>
            <c:ext xmlns:c16="http://schemas.microsoft.com/office/drawing/2014/chart" uri="{C3380CC4-5D6E-409C-BE32-E72D297353CC}">
              <c16:uniqueId val="{00000003-6DFE-4D43-BE17-97B333405EA2}"/>
            </c:ext>
          </c:extLst>
        </c:ser>
        <c:dLbls>
          <c:showLegendKey val="0"/>
          <c:showVal val="0"/>
          <c:showCatName val="0"/>
          <c:showSerName val="0"/>
          <c:showPercent val="0"/>
          <c:showBubbleSize val="0"/>
        </c:dLbls>
        <c:axId val="325483151"/>
        <c:axId val="325474415"/>
      </c:scatterChart>
      <c:valAx>
        <c:axId val="2105528511"/>
        <c:scaling>
          <c:orientation val="minMax"/>
          <c:max val="1.042E-2"/>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Time</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mm:ss"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49311"/>
        <c:crosses val="autoZero"/>
        <c:crossBetween val="midCat"/>
        <c:majorUnit val="3.4720000000000011E-3"/>
      </c:valAx>
      <c:valAx>
        <c:axId val="2105549311"/>
        <c:scaling>
          <c:orientation val="minMax"/>
          <c:max val="12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5528511"/>
        <c:crosses val="autoZero"/>
        <c:crossBetween val="midCat"/>
      </c:valAx>
      <c:valAx>
        <c:axId val="325474415"/>
        <c:scaling>
          <c:orientation val="minMax"/>
        </c:scaling>
        <c:delete val="0"/>
        <c:axPos val="r"/>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$/MWh</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25483151"/>
        <c:crosses val="max"/>
        <c:crossBetween val="midCat"/>
        <c:majorUnit val="30"/>
      </c:valAx>
      <c:valAx>
        <c:axId val="325483151"/>
        <c:scaling>
          <c:orientation val="minMax"/>
        </c:scaling>
        <c:delete val="1"/>
        <c:axPos val="b"/>
        <c:numFmt formatCode="mm:ss" sourceLinked="1"/>
        <c:majorTickMark val="out"/>
        <c:minorTickMark val="none"/>
        <c:tickLblPos val="nextTo"/>
        <c:crossAx val="325474415"/>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10/24/2022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10/24/2022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2800" b="0" i="0" dirty="0">
                <a:solidFill>
                  <a:srgbClr val="212529"/>
                </a:solidFill>
                <a:effectLst/>
                <a:latin typeface="Montserrat" panose="00000500000000000000" pitchFamily="2" charset="0"/>
              </a:rPr>
              <a:t>Report:</a:t>
            </a:r>
          </a:p>
          <a:p>
            <a:pPr marL="0" marR="0" lvl="0" indent="0" algn="l" defTabSz="914400" rtl="0" eaLnBrk="1" fontAlgn="auto" latinLnBrk="0" hangingPunct="1">
              <a:lnSpc>
                <a:spcPct val="115000"/>
              </a:lnSpc>
              <a:spcBef>
                <a:spcPts val="0"/>
              </a:spcBef>
              <a:spcAft>
                <a:spcPts val="0"/>
              </a:spcAft>
              <a:buClrTx/>
              <a:buSzTx/>
              <a:buFontTx/>
              <a:buNone/>
              <a:tabLst/>
              <a:defRPr/>
            </a:pPr>
            <a:r>
              <a:rPr lang="en-US" sz="2800" b="0" i="0" dirty="0">
                <a:solidFill>
                  <a:srgbClr val="212529"/>
                </a:solidFill>
                <a:effectLst/>
                <a:latin typeface="Montserrat" panose="00000500000000000000" pitchFamily="2" charset="0"/>
              </a:rPr>
              <a:t>CLREDP Acceptable Performance Criteria and PRC Variables</a:t>
            </a:r>
          </a:p>
          <a:p>
            <a:pPr marL="0" marR="0">
              <a:lnSpc>
                <a:spcPct val="115000"/>
              </a:lnSpc>
              <a:spcBef>
                <a:spcPts val="0"/>
              </a:spcBef>
              <a:spcAft>
                <a:spcPts val="0"/>
              </a:spcAft>
            </a:pPr>
            <a:r>
              <a:rPr lang="en-US"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https://mis.ercot.com/secure/data-products/services?id=NP8-114-M</a:t>
            </a:r>
          </a:p>
          <a:p>
            <a:pPr marL="0" marR="0">
              <a:lnSpc>
                <a:spcPct val="115000"/>
              </a:lnSpc>
              <a:spcBef>
                <a:spcPts val="0"/>
              </a:spcBef>
              <a:spcAft>
                <a:spcPts val="0"/>
              </a:spcAft>
            </a:pPr>
            <a:endParaRPr lang="en-US"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CLREDP | 8.1.1.4.1(9) | X(%)=</a:t>
            </a:r>
            <a:r>
              <a:rPr lang="en-US" sz="18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25 | Y(MW) = 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CLREDP with Ancillary Service Responsibility | 8.1.1.4.1(9) | X(%) = </a:t>
            </a:r>
            <a:r>
              <a:rPr lang="en-US" sz="18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15 | Y(MW) = 2</a:t>
            </a:r>
            <a:endParaRPr lang="en-US" b="1" dirty="0"/>
          </a:p>
        </p:txBody>
      </p:sp>
      <p:sp>
        <p:nvSpPr>
          <p:cNvPr id="4" name="Slide Number Placeholder 3"/>
          <p:cNvSpPr>
            <a:spLocks noGrp="1"/>
          </p:cNvSpPr>
          <p:nvPr>
            <p:ph type="sldNum" sz="quarter" idx="5"/>
          </p:nvPr>
        </p:nvSpPr>
        <p:spPr/>
        <p:txBody>
          <a:bodyPr/>
          <a:lstStyle/>
          <a:p>
            <a:fld id="{A772613F-3576-4EE9-945C-25503B987A39}" type="slidenum">
              <a:rPr lang="en-US" smtClean="0"/>
              <a:t>15</a:t>
            </a:fld>
            <a:endParaRPr lang="en-US"/>
          </a:p>
        </p:txBody>
      </p:sp>
    </p:spTree>
    <p:extLst>
      <p:ext uri="{BB962C8B-B14F-4D97-AF65-F5344CB8AC3E}">
        <p14:creationId xmlns:p14="http://schemas.microsoft.com/office/powerpoint/2010/main" val="3315667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sz="3200" dirty="0"/>
              <a:t>High Level Discussion on Participating in SCED </a:t>
            </a:r>
          </a:p>
          <a:p>
            <a:r>
              <a:rPr lang="en-US" sz="2800" dirty="0"/>
              <a:t>From a Load Resource Perspective</a:t>
            </a:r>
          </a:p>
        </p:txBody>
      </p:sp>
      <p:sp>
        <p:nvSpPr>
          <p:cNvPr id="3" name="Text Placeholder 2"/>
          <p:cNvSpPr>
            <a:spLocks noGrp="1"/>
          </p:cNvSpPr>
          <p:nvPr>
            <p:ph type="body" sz="quarter" idx="3"/>
          </p:nvPr>
        </p:nvSpPr>
        <p:spPr/>
        <p:txBody>
          <a:bodyPr/>
          <a:lstStyle/>
          <a:p>
            <a:r>
              <a:rPr lang="en-US" dirty="0"/>
              <a:t>LFLTF</a:t>
            </a:r>
          </a:p>
          <a:p>
            <a:r>
              <a:rPr lang="en-US" dirty="0"/>
              <a:t>October 24, 2022</a:t>
            </a:r>
          </a:p>
        </p:txBody>
      </p:sp>
      <p:sp>
        <p:nvSpPr>
          <p:cNvPr id="4" name="Text Placeholder 3"/>
          <p:cNvSpPr>
            <a:spLocks noGrp="1"/>
          </p:cNvSpPr>
          <p:nvPr>
            <p:ph type="body" sz="quarter" idx="10"/>
          </p:nvPr>
        </p:nvSpPr>
        <p:spPr>
          <a:xfrm>
            <a:off x="3550883" y="3630168"/>
            <a:ext cx="4465283" cy="923544"/>
          </a:xfrm>
        </p:spPr>
        <p:txBody>
          <a:bodyPr/>
          <a:lstStyle/>
          <a:p>
            <a:r>
              <a:rPr lang="en-US"/>
              <a:t>ERCOT Staff</a:t>
            </a:r>
            <a:endParaRPr lang="en-US" dirty="0"/>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4D005-0ED6-451B-853D-1E33F9CA1BBC}"/>
              </a:ext>
            </a:extLst>
          </p:cNvPr>
          <p:cNvSpPr>
            <a:spLocks noGrp="1"/>
          </p:cNvSpPr>
          <p:nvPr>
            <p:ph type="title"/>
          </p:nvPr>
        </p:nvSpPr>
        <p:spPr/>
        <p:txBody>
          <a:bodyPr/>
          <a:lstStyle/>
          <a:p>
            <a:r>
              <a:rPr lang="en-US" sz="2000" dirty="0"/>
              <a:t>Inputs from Controllable Load Resources (CLRs) used for SCED</a:t>
            </a:r>
          </a:p>
        </p:txBody>
      </p:sp>
      <p:sp>
        <p:nvSpPr>
          <p:cNvPr id="3" name="Content Placeholder 2">
            <a:extLst>
              <a:ext uri="{FF2B5EF4-FFF2-40B4-BE49-F238E27FC236}">
                <a16:creationId xmlns:a16="http://schemas.microsoft.com/office/drawing/2014/main" id="{50876C16-4367-4487-AF7E-3A2E35E03C8E}"/>
              </a:ext>
            </a:extLst>
          </p:cNvPr>
          <p:cNvSpPr>
            <a:spLocks noGrp="1"/>
          </p:cNvSpPr>
          <p:nvPr>
            <p:ph idx="1"/>
          </p:nvPr>
        </p:nvSpPr>
        <p:spPr/>
        <p:txBody>
          <a:bodyPr/>
          <a:lstStyle/>
          <a:p>
            <a:r>
              <a:rPr lang="en-US" sz="1600" dirty="0"/>
              <a:t>SCED establishes Base Points (BPs) using telemetered data from Resources and their Offer/Bid curves. The figures below illustrate how the Resource Limit Calculator (RLC) determines the Resource limits for Load Resources.</a:t>
            </a:r>
          </a:p>
        </p:txBody>
      </p:sp>
      <p:sp>
        <p:nvSpPr>
          <p:cNvPr id="4" name="Slide Number Placeholder 3">
            <a:extLst>
              <a:ext uri="{FF2B5EF4-FFF2-40B4-BE49-F238E27FC236}">
                <a16:creationId xmlns:a16="http://schemas.microsoft.com/office/drawing/2014/main" id="{6EB7640D-21A0-4336-8CB9-3F7D49424F20}"/>
              </a:ext>
            </a:extLst>
          </p:cNvPr>
          <p:cNvSpPr>
            <a:spLocks noGrp="1"/>
          </p:cNvSpPr>
          <p:nvPr>
            <p:ph type="sldNum" sz="quarter" idx="4"/>
          </p:nvPr>
        </p:nvSpPr>
        <p:spPr/>
        <p:txBody>
          <a:bodyPr/>
          <a:lstStyle/>
          <a:p>
            <a:fld id="{1D93BD3E-1E9A-4970-A6F7-E7AC52762E0C}" type="slidenum">
              <a:rPr lang="en-US" smtClean="0"/>
              <a:pPr/>
              <a:t>10</a:t>
            </a:fld>
            <a:endParaRPr lang="en-US" dirty="0"/>
          </a:p>
        </p:txBody>
      </p:sp>
      <p:grpSp>
        <p:nvGrpSpPr>
          <p:cNvPr id="80" name="Group 79">
            <a:extLst>
              <a:ext uri="{FF2B5EF4-FFF2-40B4-BE49-F238E27FC236}">
                <a16:creationId xmlns:a16="http://schemas.microsoft.com/office/drawing/2014/main" id="{80D2D5A4-E5CA-4113-A1DA-4C14ECF8A5A0}"/>
              </a:ext>
            </a:extLst>
          </p:cNvPr>
          <p:cNvGrpSpPr/>
          <p:nvPr/>
        </p:nvGrpSpPr>
        <p:grpSpPr>
          <a:xfrm>
            <a:off x="660638" y="2045473"/>
            <a:ext cx="4532457" cy="4116388"/>
            <a:chOff x="1320797" y="1135117"/>
            <a:chExt cx="4532457" cy="4116388"/>
          </a:xfrm>
        </p:grpSpPr>
        <p:sp>
          <p:nvSpPr>
            <p:cNvPr id="32" name="TextBox 31">
              <a:extLst>
                <a:ext uri="{FF2B5EF4-FFF2-40B4-BE49-F238E27FC236}">
                  <a16:creationId xmlns:a16="http://schemas.microsoft.com/office/drawing/2014/main" id="{5439B469-1605-4CEC-BFAE-1DAA5E326FFD}"/>
                </a:ext>
              </a:extLst>
            </p:cNvPr>
            <p:cNvSpPr txBox="1"/>
            <p:nvPr/>
          </p:nvSpPr>
          <p:spPr>
            <a:xfrm>
              <a:off x="1320798" y="2002908"/>
              <a:ext cx="2068286" cy="442170"/>
            </a:xfrm>
            <a:prstGeom prst="rect">
              <a:avLst/>
            </a:prstGeom>
            <a:solidFill>
              <a:schemeClr val="accent1">
                <a:lumMod val="20000"/>
                <a:lumOff val="80000"/>
              </a:schemeClr>
            </a:solidFill>
            <a:ln w="19050">
              <a:solidFill>
                <a:schemeClr val="accent1"/>
              </a:solidFill>
            </a:ln>
          </p:spPr>
          <p:txBody>
            <a:bodyPr wrap="square" rtlCol="0">
              <a:noAutofit/>
            </a:bodyPr>
            <a:lstStyle/>
            <a:p>
              <a:endParaRPr lang="en-US" dirty="0"/>
            </a:p>
          </p:txBody>
        </p:sp>
        <p:sp>
          <p:nvSpPr>
            <p:cNvPr id="36" name="TextBox 35">
              <a:extLst>
                <a:ext uri="{FF2B5EF4-FFF2-40B4-BE49-F238E27FC236}">
                  <a16:creationId xmlns:a16="http://schemas.microsoft.com/office/drawing/2014/main" id="{23295EC7-8829-4C85-8718-6EF0076256D8}"/>
                </a:ext>
              </a:extLst>
            </p:cNvPr>
            <p:cNvSpPr txBox="1"/>
            <p:nvPr/>
          </p:nvSpPr>
          <p:spPr>
            <a:xfrm>
              <a:off x="1320798" y="3570153"/>
              <a:ext cx="2068286" cy="442170"/>
            </a:xfrm>
            <a:prstGeom prst="rect">
              <a:avLst/>
            </a:prstGeom>
            <a:solidFill>
              <a:schemeClr val="accent1">
                <a:lumMod val="20000"/>
                <a:lumOff val="80000"/>
              </a:schemeClr>
            </a:solidFill>
            <a:ln w="19050">
              <a:solidFill>
                <a:schemeClr val="accent1"/>
              </a:solidFill>
            </a:ln>
          </p:spPr>
          <p:txBody>
            <a:bodyPr wrap="square" rtlCol="0">
              <a:noAutofit/>
            </a:bodyPr>
            <a:lstStyle/>
            <a:p>
              <a:endParaRPr lang="en-US" dirty="0"/>
            </a:p>
          </p:txBody>
        </p:sp>
        <p:sp>
          <p:nvSpPr>
            <p:cNvPr id="5" name="TextBox 4">
              <a:extLst>
                <a:ext uri="{FF2B5EF4-FFF2-40B4-BE49-F238E27FC236}">
                  <a16:creationId xmlns:a16="http://schemas.microsoft.com/office/drawing/2014/main" id="{F71E5EF0-FF09-4BFC-A6A2-CD813A8D0E4C}"/>
                </a:ext>
              </a:extLst>
            </p:cNvPr>
            <p:cNvSpPr txBox="1"/>
            <p:nvPr/>
          </p:nvSpPr>
          <p:spPr>
            <a:xfrm>
              <a:off x="1320800" y="1458685"/>
              <a:ext cx="2068286" cy="544286"/>
            </a:xfrm>
            <a:prstGeom prst="rect">
              <a:avLst/>
            </a:prstGeom>
            <a:pattFill prst="dkUpDiag">
              <a:fgClr>
                <a:schemeClr val="accent1">
                  <a:lumMod val="20000"/>
                  <a:lumOff val="80000"/>
                </a:schemeClr>
              </a:fgClr>
              <a:bgClr>
                <a:schemeClr val="bg1"/>
              </a:bgClr>
            </a:pattFill>
            <a:ln w="19050">
              <a:solidFill>
                <a:schemeClr val="accent1"/>
              </a:solidFill>
            </a:ln>
          </p:spPr>
          <p:txBody>
            <a:bodyPr wrap="square" rtlCol="0">
              <a:noAutofit/>
            </a:bodyPr>
            <a:lstStyle/>
            <a:p>
              <a:endParaRPr lang="en-US" dirty="0"/>
            </a:p>
          </p:txBody>
        </p:sp>
        <p:sp>
          <p:nvSpPr>
            <p:cNvPr id="7" name="TextBox 6">
              <a:extLst>
                <a:ext uri="{FF2B5EF4-FFF2-40B4-BE49-F238E27FC236}">
                  <a16:creationId xmlns:a16="http://schemas.microsoft.com/office/drawing/2014/main" id="{5478DF12-E60C-41CE-A252-C2C545FA76DD}"/>
                </a:ext>
              </a:extLst>
            </p:cNvPr>
            <p:cNvSpPr txBox="1"/>
            <p:nvPr/>
          </p:nvSpPr>
          <p:spPr>
            <a:xfrm>
              <a:off x="1320797" y="2445078"/>
              <a:ext cx="2068286" cy="1133408"/>
            </a:xfrm>
            <a:prstGeom prst="rect">
              <a:avLst/>
            </a:prstGeom>
            <a:solidFill>
              <a:schemeClr val="accent1">
                <a:lumMod val="20000"/>
                <a:lumOff val="80000"/>
              </a:schemeClr>
            </a:solidFill>
            <a:ln w="19050">
              <a:solidFill>
                <a:schemeClr val="accent1"/>
              </a:solidFill>
            </a:ln>
          </p:spPr>
          <p:txBody>
            <a:bodyPr wrap="square" rtlCol="0">
              <a:noAutofit/>
            </a:bodyPr>
            <a:lstStyle/>
            <a:p>
              <a:endParaRPr lang="en-US" dirty="0"/>
            </a:p>
          </p:txBody>
        </p:sp>
        <p:sp>
          <p:nvSpPr>
            <p:cNvPr id="12" name="TextBox 11">
              <a:extLst>
                <a:ext uri="{FF2B5EF4-FFF2-40B4-BE49-F238E27FC236}">
                  <a16:creationId xmlns:a16="http://schemas.microsoft.com/office/drawing/2014/main" id="{E6D24D24-B8C1-4CBF-867C-7F9D9139D58A}"/>
                </a:ext>
              </a:extLst>
            </p:cNvPr>
            <p:cNvSpPr txBox="1"/>
            <p:nvPr/>
          </p:nvSpPr>
          <p:spPr>
            <a:xfrm>
              <a:off x="1320800" y="4556610"/>
              <a:ext cx="2068286" cy="544286"/>
            </a:xfrm>
            <a:prstGeom prst="rect">
              <a:avLst/>
            </a:prstGeom>
            <a:pattFill prst="pct20">
              <a:fgClr>
                <a:schemeClr val="tx1">
                  <a:lumMod val="75000"/>
                  <a:lumOff val="25000"/>
                </a:schemeClr>
              </a:fgClr>
              <a:bgClr>
                <a:schemeClr val="bg1"/>
              </a:bgClr>
            </a:pattFill>
            <a:ln w="19050">
              <a:solidFill>
                <a:schemeClr val="tx1">
                  <a:lumMod val="50000"/>
                  <a:lumOff val="50000"/>
                </a:schemeClr>
              </a:solidFill>
            </a:ln>
          </p:spPr>
          <p:txBody>
            <a:bodyPr wrap="square" rtlCol="0">
              <a:noAutofit/>
            </a:bodyPr>
            <a:lstStyle/>
            <a:p>
              <a:endParaRPr lang="en-US" dirty="0"/>
            </a:p>
          </p:txBody>
        </p:sp>
        <p:sp>
          <p:nvSpPr>
            <p:cNvPr id="14" name="TextBox 13">
              <a:extLst>
                <a:ext uri="{FF2B5EF4-FFF2-40B4-BE49-F238E27FC236}">
                  <a16:creationId xmlns:a16="http://schemas.microsoft.com/office/drawing/2014/main" id="{234933C3-74AC-4A42-983B-BE78F7DE5543}"/>
                </a:ext>
              </a:extLst>
            </p:cNvPr>
            <p:cNvSpPr txBox="1"/>
            <p:nvPr/>
          </p:nvSpPr>
          <p:spPr>
            <a:xfrm>
              <a:off x="3389086" y="1289407"/>
              <a:ext cx="2081019" cy="492443"/>
            </a:xfrm>
            <a:prstGeom prst="rect">
              <a:avLst/>
            </a:prstGeom>
            <a:noFill/>
          </p:spPr>
          <p:txBody>
            <a:bodyPr wrap="none" rtlCol="0">
              <a:spAutoFit/>
            </a:bodyPr>
            <a:lstStyle/>
            <a:p>
              <a:pPr marL="174625" indent="-174625"/>
              <a:r>
                <a:rPr lang="en-US" sz="1600" dirty="0">
                  <a:solidFill>
                    <a:schemeClr val="tx2"/>
                  </a:solidFill>
                </a:rPr>
                <a:t>- Telemetered MPC</a:t>
              </a:r>
              <a:br>
                <a:rPr lang="en-US" sz="1600" dirty="0">
                  <a:solidFill>
                    <a:schemeClr val="tx2"/>
                  </a:solidFill>
                </a:rPr>
              </a:br>
              <a:r>
                <a:rPr lang="en-US" sz="1000" i="1" dirty="0" err="1">
                  <a:solidFill>
                    <a:schemeClr val="tx2"/>
                  </a:solidFill>
                </a:rPr>
                <a:t>MPC</a:t>
              </a:r>
              <a:r>
                <a:rPr lang="en-US" sz="1000" i="1" dirty="0">
                  <a:solidFill>
                    <a:schemeClr val="tx2"/>
                  </a:solidFill>
                </a:rPr>
                <a:t> = </a:t>
              </a:r>
              <a:r>
                <a:rPr lang="en-US" sz="900" i="1" dirty="0">
                  <a:solidFill>
                    <a:schemeClr val="tx2"/>
                  </a:solidFill>
                </a:rPr>
                <a:t>Max Power Consumption</a:t>
              </a:r>
              <a:endParaRPr lang="en-US" sz="1600" i="1" dirty="0">
                <a:solidFill>
                  <a:schemeClr val="tx2"/>
                </a:solidFill>
              </a:endParaRPr>
            </a:p>
          </p:txBody>
        </p:sp>
        <p:sp>
          <p:nvSpPr>
            <p:cNvPr id="16" name="TextBox 15">
              <a:extLst>
                <a:ext uri="{FF2B5EF4-FFF2-40B4-BE49-F238E27FC236}">
                  <a16:creationId xmlns:a16="http://schemas.microsoft.com/office/drawing/2014/main" id="{CB247DB0-A5F1-4D8D-B848-2609CDC7960F}"/>
                </a:ext>
              </a:extLst>
            </p:cNvPr>
            <p:cNvSpPr txBox="1"/>
            <p:nvPr/>
          </p:nvSpPr>
          <p:spPr>
            <a:xfrm>
              <a:off x="3389085" y="4387333"/>
              <a:ext cx="2173993" cy="492443"/>
            </a:xfrm>
            <a:prstGeom prst="rect">
              <a:avLst/>
            </a:prstGeom>
            <a:noFill/>
          </p:spPr>
          <p:txBody>
            <a:bodyPr wrap="none" rtlCol="0">
              <a:spAutoFit/>
            </a:bodyPr>
            <a:lstStyle/>
            <a:p>
              <a:pPr marL="174625" indent="-174625"/>
              <a:r>
                <a:rPr lang="en-US" sz="1600" dirty="0">
                  <a:solidFill>
                    <a:schemeClr val="tx2"/>
                  </a:solidFill>
                </a:rPr>
                <a:t>- Telemetered LPC</a:t>
              </a:r>
              <a:br>
                <a:rPr lang="en-US" sz="1600" dirty="0">
                  <a:solidFill>
                    <a:schemeClr val="tx2"/>
                  </a:solidFill>
                </a:rPr>
              </a:br>
              <a:r>
                <a:rPr lang="en-US" sz="1000" i="1" dirty="0" err="1">
                  <a:solidFill>
                    <a:schemeClr val="tx2"/>
                  </a:solidFill>
                </a:rPr>
                <a:t>LPC</a:t>
              </a:r>
              <a:r>
                <a:rPr lang="en-US" sz="1000" i="1" dirty="0">
                  <a:solidFill>
                    <a:schemeClr val="tx2"/>
                  </a:solidFill>
                </a:rPr>
                <a:t> = Low Power Consumption</a:t>
              </a:r>
              <a:endParaRPr lang="en-US" sz="1000" dirty="0">
                <a:solidFill>
                  <a:schemeClr val="tx2"/>
                </a:solidFill>
              </a:endParaRPr>
            </a:p>
          </p:txBody>
        </p:sp>
        <p:sp>
          <p:nvSpPr>
            <p:cNvPr id="10" name="TextBox 9">
              <a:extLst>
                <a:ext uri="{FF2B5EF4-FFF2-40B4-BE49-F238E27FC236}">
                  <a16:creationId xmlns:a16="http://schemas.microsoft.com/office/drawing/2014/main" id="{1AB69F6C-5175-4B47-8730-CC5B98B38B6A}"/>
                </a:ext>
              </a:extLst>
            </p:cNvPr>
            <p:cNvSpPr txBox="1"/>
            <p:nvPr/>
          </p:nvSpPr>
          <p:spPr>
            <a:xfrm>
              <a:off x="1320800" y="4012324"/>
              <a:ext cx="2068286" cy="544286"/>
            </a:xfrm>
            <a:prstGeom prst="rect">
              <a:avLst/>
            </a:prstGeom>
            <a:pattFill prst="dkUpDiag">
              <a:fgClr>
                <a:schemeClr val="accent1">
                  <a:lumMod val="20000"/>
                  <a:lumOff val="80000"/>
                </a:schemeClr>
              </a:fgClr>
              <a:bgClr>
                <a:schemeClr val="bg1"/>
              </a:bgClr>
            </a:pattFill>
            <a:ln w="19050">
              <a:solidFill>
                <a:schemeClr val="accent1"/>
              </a:solidFill>
            </a:ln>
          </p:spPr>
          <p:txBody>
            <a:bodyPr wrap="square" rtlCol="0">
              <a:noAutofit/>
            </a:bodyPr>
            <a:lstStyle/>
            <a:p>
              <a:endParaRPr lang="en-US" dirty="0"/>
            </a:p>
          </p:txBody>
        </p:sp>
        <p:sp>
          <p:nvSpPr>
            <p:cNvPr id="17" name="TextBox 16">
              <a:extLst>
                <a:ext uri="{FF2B5EF4-FFF2-40B4-BE49-F238E27FC236}">
                  <a16:creationId xmlns:a16="http://schemas.microsoft.com/office/drawing/2014/main" id="{B9D1DD94-189F-4289-82FF-A0C251EDFA59}"/>
                </a:ext>
              </a:extLst>
            </p:cNvPr>
            <p:cNvSpPr txBox="1"/>
            <p:nvPr/>
          </p:nvSpPr>
          <p:spPr>
            <a:xfrm>
              <a:off x="3389085" y="1813377"/>
              <a:ext cx="2390398" cy="492443"/>
            </a:xfrm>
            <a:prstGeom prst="rect">
              <a:avLst/>
            </a:prstGeom>
            <a:noFill/>
          </p:spPr>
          <p:txBody>
            <a:bodyPr wrap="none" rtlCol="0">
              <a:spAutoFit/>
            </a:bodyPr>
            <a:lstStyle/>
            <a:p>
              <a:pPr marL="174625" indent="-174625"/>
              <a:r>
                <a:rPr lang="en-US" sz="1600" dirty="0">
                  <a:solidFill>
                    <a:schemeClr val="tx2"/>
                  </a:solidFill>
                </a:rPr>
                <a:t>- HASL</a:t>
              </a:r>
              <a:br>
                <a:rPr lang="en-US" sz="1600" dirty="0">
                  <a:solidFill>
                    <a:schemeClr val="tx2"/>
                  </a:solidFill>
                </a:rPr>
              </a:br>
              <a:r>
                <a:rPr lang="en-US" sz="1000" i="1" dirty="0" err="1">
                  <a:solidFill>
                    <a:schemeClr val="tx2"/>
                  </a:solidFill>
                </a:rPr>
                <a:t>HASL</a:t>
              </a:r>
              <a:r>
                <a:rPr lang="en-US" sz="1000" i="1" dirty="0">
                  <a:solidFill>
                    <a:schemeClr val="tx2"/>
                  </a:solidFill>
                </a:rPr>
                <a:t> = High Ancillary Service Limit</a:t>
              </a:r>
            </a:p>
          </p:txBody>
        </p:sp>
        <p:cxnSp>
          <p:nvCxnSpPr>
            <p:cNvPr id="19" name="Straight Arrow Connector 18">
              <a:extLst>
                <a:ext uri="{FF2B5EF4-FFF2-40B4-BE49-F238E27FC236}">
                  <a16:creationId xmlns:a16="http://schemas.microsoft.com/office/drawing/2014/main" id="{7632D747-E155-41BB-9AE4-810AFB82694B}"/>
                </a:ext>
              </a:extLst>
            </p:cNvPr>
            <p:cNvCxnSpPr>
              <a:cxnSpLocks/>
            </p:cNvCxnSpPr>
            <p:nvPr/>
          </p:nvCxnSpPr>
          <p:spPr>
            <a:xfrm flipV="1">
              <a:off x="1320800" y="1135117"/>
              <a:ext cx="0" cy="396577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01A970AA-FC3F-41C3-B672-032DBA70743B}"/>
                </a:ext>
              </a:extLst>
            </p:cNvPr>
            <p:cNvSpPr txBox="1"/>
            <p:nvPr/>
          </p:nvSpPr>
          <p:spPr>
            <a:xfrm>
              <a:off x="3389085" y="4912951"/>
              <a:ext cx="848309" cy="338554"/>
            </a:xfrm>
            <a:prstGeom prst="rect">
              <a:avLst/>
            </a:prstGeom>
            <a:noFill/>
          </p:spPr>
          <p:txBody>
            <a:bodyPr wrap="none" rtlCol="0">
              <a:spAutoFit/>
            </a:bodyPr>
            <a:lstStyle/>
            <a:p>
              <a:r>
                <a:rPr lang="en-US" sz="1600" dirty="0">
                  <a:solidFill>
                    <a:schemeClr val="tx2"/>
                  </a:solidFill>
                </a:rPr>
                <a:t>- 0 MW</a:t>
              </a:r>
            </a:p>
          </p:txBody>
        </p:sp>
        <p:sp>
          <p:nvSpPr>
            <p:cNvPr id="27" name="TextBox 26">
              <a:extLst>
                <a:ext uri="{FF2B5EF4-FFF2-40B4-BE49-F238E27FC236}">
                  <a16:creationId xmlns:a16="http://schemas.microsoft.com/office/drawing/2014/main" id="{ABB39FB6-2BDA-4DBA-A72F-830717B4DE0B}"/>
                </a:ext>
              </a:extLst>
            </p:cNvPr>
            <p:cNvSpPr txBox="1"/>
            <p:nvPr/>
          </p:nvSpPr>
          <p:spPr>
            <a:xfrm>
              <a:off x="3372034" y="3828672"/>
              <a:ext cx="2339102" cy="492443"/>
            </a:xfrm>
            <a:prstGeom prst="rect">
              <a:avLst/>
            </a:prstGeom>
            <a:noFill/>
          </p:spPr>
          <p:txBody>
            <a:bodyPr wrap="none" rtlCol="0">
              <a:spAutoFit/>
            </a:bodyPr>
            <a:lstStyle/>
            <a:p>
              <a:pPr marL="174625" indent="-174625"/>
              <a:r>
                <a:rPr lang="en-US" sz="1600" dirty="0">
                  <a:solidFill>
                    <a:schemeClr val="tx2"/>
                  </a:solidFill>
                </a:rPr>
                <a:t>- LASL</a:t>
              </a:r>
              <a:br>
                <a:rPr lang="en-US" sz="1600" dirty="0">
                  <a:solidFill>
                    <a:schemeClr val="tx2"/>
                  </a:solidFill>
                </a:rPr>
              </a:br>
              <a:r>
                <a:rPr lang="en-US" sz="1000" i="1" dirty="0" err="1">
                  <a:solidFill>
                    <a:schemeClr val="tx2"/>
                  </a:solidFill>
                </a:rPr>
                <a:t>LASL</a:t>
              </a:r>
              <a:r>
                <a:rPr lang="en-US" sz="1000" i="1" dirty="0">
                  <a:solidFill>
                    <a:schemeClr val="tx2"/>
                  </a:solidFill>
                </a:rPr>
                <a:t> = Low Ancillary Service Limit</a:t>
              </a:r>
            </a:p>
          </p:txBody>
        </p:sp>
        <p:cxnSp>
          <p:nvCxnSpPr>
            <p:cNvPr id="29" name="Straight Connector 28">
              <a:extLst>
                <a:ext uri="{FF2B5EF4-FFF2-40B4-BE49-F238E27FC236}">
                  <a16:creationId xmlns:a16="http://schemas.microsoft.com/office/drawing/2014/main" id="{D4F48595-7BC0-4791-9193-8045D79652DB}"/>
                </a:ext>
              </a:extLst>
            </p:cNvPr>
            <p:cNvCxnSpPr>
              <a:cxnSpLocks/>
              <a:stCxn id="7" idx="1"/>
              <a:endCxn id="7" idx="3"/>
            </p:cNvCxnSpPr>
            <p:nvPr/>
          </p:nvCxnSpPr>
          <p:spPr>
            <a:xfrm>
              <a:off x="1320797" y="3011782"/>
              <a:ext cx="20682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8D1B3D02-282E-4ABD-9A0D-4E57E9A40175}"/>
                </a:ext>
              </a:extLst>
            </p:cNvPr>
            <p:cNvSpPr txBox="1"/>
            <p:nvPr/>
          </p:nvSpPr>
          <p:spPr>
            <a:xfrm>
              <a:off x="3389085" y="2247215"/>
              <a:ext cx="1864613" cy="492443"/>
            </a:xfrm>
            <a:prstGeom prst="rect">
              <a:avLst/>
            </a:prstGeom>
            <a:noFill/>
          </p:spPr>
          <p:txBody>
            <a:bodyPr wrap="none" rtlCol="0">
              <a:spAutoFit/>
            </a:bodyPr>
            <a:lstStyle/>
            <a:p>
              <a:pPr marL="174625" indent="-174625"/>
              <a:r>
                <a:rPr lang="en-US" sz="1600" dirty="0">
                  <a:solidFill>
                    <a:schemeClr val="tx2"/>
                  </a:solidFill>
                </a:rPr>
                <a:t>- HDL</a:t>
              </a:r>
              <a:br>
                <a:rPr lang="en-US" sz="1600" dirty="0">
                  <a:solidFill>
                    <a:schemeClr val="tx2"/>
                  </a:solidFill>
                </a:rPr>
              </a:br>
              <a:r>
                <a:rPr lang="en-US" sz="1000" i="1" dirty="0" err="1">
                  <a:solidFill>
                    <a:schemeClr val="tx2"/>
                  </a:solidFill>
                </a:rPr>
                <a:t>HDL</a:t>
              </a:r>
              <a:r>
                <a:rPr lang="en-US" sz="1000" i="1" dirty="0">
                  <a:solidFill>
                    <a:schemeClr val="tx2"/>
                  </a:solidFill>
                </a:rPr>
                <a:t> = High Dispatch Limit</a:t>
              </a:r>
            </a:p>
          </p:txBody>
        </p:sp>
        <p:sp>
          <p:nvSpPr>
            <p:cNvPr id="38" name="TextBox 37">
              <a:extLst>
                <a:ext uri="{FF2B5EF4-FFF2-40B4-BE49-F238E27FC236}">
                  <a16:creationId xmlns:a16="http://schemas.microsoft.com/office/drawing/2014/main" id="{9288AC54-C1BE-461C-B98B-292DC2D82C9C}"/>
                </a:ext>
              </a:extLst>
            </p:cNvPr>
            <p:cNvSpPr txBox="1"/>
            <p:nvPr/>
          </p:nvSpPr>
          <p:spPr>
            <a:xfrm>
              <a:off x="3407756" y="3400876"/>
              <a:ext cx="1813317" cy="492443"/>
            </a:xfrm>
            <a:prstGeom prst="rect">
              <a:avLst/>
            </a:prstGeom>
            <a:noFill/>
          </p:spPr>
          <p:txBody>
            <a:bodyPr wrap="none" rtlCol="0">
              <a:spAutoFit/>
            </a:bodyPr>
            <a:lstStyle/>
            <a:p>
              <a:pPr marL="174625" indent="-174625"/>
              <a:r>
                <a:rPr lang="en-US" sz="1600" dirty="0">
                  <a:solidFill>
                    <a:schemeClr val="tx2"/>
                  </a:solidFill>
                </a:rPr>
                <a:t>- LDL</a:t>
              </a:r>
              <a:br>
                <a:rPr lang="en-US" sz="1600" dirty="0">
                  <a:solidFill>
                    <a:schemeClr val="tx2"/>
                  </a:solidFill>
                </a:rPr>
              </a:br>
              <a:r>
                <a:rPr lang="en-US" sz="1000" i="1" dirty="0" err="1">
                  <a:solidFill>
                    <a:schemeClr val="tx2"/>
                  </a:solidFill>
                </a:rPr>
                <a:t>LDL</a:t>
              </a:r>
              <a:r>
                <a:rPr lang="en-US" sz="1000" i="1" dirty="0">
                  <a:solidFill>
                    <a:schemeClr val="tx2"/>
                  </a:solidFill>
                </a:rPr>
                <a:t> = Low Dispatch Limit</a:t>
              </a:r>
            </a:p>
          </p:txBody>
        </p:sp>
        <p:cxnSp>
          <p:nvCxnSpPr>
            <p:cNvPr id="42" name="Straight Arrow Connector 41">
              <a:extLst>
                <a:ext uri="{FF2B5EF4-FFF2-40B4-BE49-F238E27FC236}">
                  <a16:creationId xmlns:a16="http://schemas.microsoft.com/office/drawing/2014/main" id="{5F37E25E-0143-4EF9-85E8-AD1C8AA59C0C}"/>
                </a:ext>
              </a:extLst>
            </p:cNvPr>
            <p:cNvCxnSpPr>
              <a:cxnSpLocks/>
              <a:stCxn id="7" idx="1"/>
            </p:cNvCxnSpPr>
            <p:nvPr/>
          </p:nvCxnSpPr>
          <p:spPr>
            <a:xfrm flipV="1">
              <a:off x="1320797" y="2456078"/>
              <a:ext cx="2051237" cy="555704"/>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887F99A-B540-414E-95C6-6D2BA0D558EB}"/>
                </a:ext>
              </a:extLst>
            </p:cNvPr>
            <p:cNvCxnSpPr>
              <a:cxnSpLocks/>
              <a:stCxn id="7" idx="1"/>
            </p:cNvCxnSpPr>
            <p:nvPr/>
          </p:nvCxnSpPr>
          <p:spPr>
            <a:xfrm>
              <a:off x="1320797" y="3011782"/>
              <a:ext cx="2068286" cy="566704"/>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2777C26-B06A-4E3C-807B-2D50AFD211A0}"/>
                </a:ext>
              </a:extLst>
            </p:cNvPr>
            <p:cNvSpPr txBox="1"/>
            <p:nvPr/>
          </p:nvSpPr>
          <p:spPr>
            <a:xfrm>
              <a:off x="1878136" y="1520171"/>
              <a:ext cx="1019831" cy="415498"/>
            </a:xfrm>
            <a:prstGeom prst="rect">
              <a:avLst/>
            </a:prstGeom>
            <a:noFill/>
          </p:spPr>
          <p:txBody>
            <a:bodyPr wrap="none" rtlCol="0">
              <a:spAutoFit/>
            </a:bodyPr>
            <a:lstStyle/>
            <a:p>
              <a:pPr algn="ctr"/>
              <a:r>
                <a:rPr lang="en-US" sz="1050" dirty="0">
                  <a:solidFill>
                    <a:schemeClr val="tx2"/>
                  </a:solidFill>
                </a:rPr>
                <a:t>Reg Down </a:t>
              </a:r>
            </a:p>
            <a:p>
              <a:pPr algn="ctr"/>
              <a:r>
                <a:rPr lang="en-US" sz="1050" dirty="0">
                  <a:solidFill>
                    <a:schemeClr val="tx2"/>
                  </a:solidFill>
                </a:rPr>
                <a:t>Responsibility</a:t>
              </a:r>
            </a:p>
          </p:txBody>
        </p:sp>
        <p:sp>
          <p:nvSpPr>
            <p:cNvPr id="48" name="TextBox 47">
              <a:extLst>
                <a:ext uri="{FF2B5EF4-FFF2-40B4-BE49-F238E27FC236}">
                  <a16:creationId xmlns:a16="http://schemas.microsoft.com/office/drawing/2014/main" id="{770EFCFA-D296-4103-A655-774A2D5859CD}"/>
                </a:ext>
              </a:extLst>
            </p:cNvPr>
            <p:cNvSpPr txBox="1"/>
            <p:nvPr/>
          </p:nvSpPr>
          <p:spPr>
            <a:xfrm>
              <a:off x="1567956" y="4089349"/>
              <a:ext cx="1640193" cy="415498"/>
            </a:xfrm>
            <a:prstGeom prst="rect">
              <a:avLst/>
            </a:prstGeom>
            <a:noFill/>
          </p:spPr>
          <p:txBody>
            <a:bodyPr wrap="none" rtlCol="0">
              <a:spAutoFit/>
            </a:bodyPr>
            <a:lstStyle/>
            <a:p>
              <a:pPr algn="ctr"/>
              <a:r>
                <a:rPr lang="en-US" sz="1050" dirty="0">
                  <a:solidFill>
                    <a:schemeClr val="tx2"/>
                  </a:solidFill>
                </a:rPr>
                <a:t>Reg Up, RRS, Non-Spin</a:t>
              </a:r>
            </a:p>
            <a:p>
              <a:pPr algn="ctr"/>
              <a:r>
                <a:rPr lang="en-US" sz="1050" dirty="0">
                  <a:solidFill>
                    <a:schemeClr val="tx2"/>
                  </a:solidFill>
                </a:rPr>
                <a:t> Responsibility</a:t>
              </a:r>
            </a:p>
          </p:txBody>
        </p:sp>
        <p:sp>
          <p:nvSpPr>
            <p:cNvPr id="49" name="TextBox 48">
              <a:extLst>
                <a:ext uri="{FF2B5EF4-FFF2-40B4-BE49-F238E27FC236}">
                  <a16:creationId xmlns:a16="http://schemas.microsoft.com/office/drawing/2014/main" id="{BAA15722-477E-435B-A2BB-64CDD0033EA3}"/>
                </a:ext>
              </a:extLst>
            </p:cNvPr>
            <p:cNvSpPr txBox="1"/>
            <p:nvPr/>
          </p:nvSpPr>
          <p:spPr>
            <a:xfrm>
              <a:off x="3372034" y="2813919"/>
              <a:ext cx="2481220" cy="492443"/>
            </a:xfrm>
            <a:prstGeom prst="rect">
              <a:avLst/>
            </a:prstGeom>
            <a:noFill/>
          </p:spPr>
          <p:txBody>
            <a:bodyPr wrap="square" rtlCol="0">
              <a:spAutoFit/>
            </a:bodyPr>
            <a:lstStyle/>
            <a:p>
              <a:pPr marL="173038" indent="-173038">
                <a:buFontTx/>
                <a:buChar char="-"/>
              </a:pPr>
              <a:r>
                <a:rPr lang="en-US" sz="1600" dirty="0">
                  <a:solidFill>
                    <a:schemeClr val="tx2"/>
                  </a:solidFill>
                </a:rPr>
                <a:t>Current Consumption</a:t>
              </a:r>
              <a:br>
                <a:rPr lang="en-US" sz="1600" dirty="0">
                  <a:solidFill>
                    <a:schemeClr val="tx2"/>
                  </a:solidFill>
                </a:rPr>
              </a:br>
              <a:r>
                <a:rPr lang="en-US" sz="1000" i="1" dirty="0">
                  <a:solidFill>
                    <a:schemeClr val="tx2"/>
                  </a:solidFill>
                </a:rPr>
                <a:t>NPC = Net Power Consumption</a:t>
              </a:r>
            </a:p>
          </p:txBody>
        </p:sp>
        <p:sp>
          <p:nvSpPr>
            <p:cNvPr id="61" name="Arc 60">
              <a:extLst>
                <a:ext uri="{FF2B5EF4-FFF2-40B4-BE49-F238E27FC236}">
                  <a16:creationId xmlns:a16="http://schemas.microsoft.com/office/drawing/2014/main" id="{C421F9D3-818A-4CD8-BDCE-7562B50FD0FD}"/>
                </a:ext>
              </a:extLst>
            </p:cNvPr>
            <p:cNvSpPr/>
            <p:nvPr/>
          </p:nvSpPr>
          <p:spPr>
            <a:xfrm>
              <a:off x="2188370" y="3025866"/>
              <a:ext cx="173820" cy="235539"/>
            </a:xfrm>
            <a:prstGeom prst="arc">
              <a:avLst>
                <a:gd name="adj1" fmla="val 16200000"/>
                <a:gd name="adj2" fmla="val 5642043"/>
              </a:avLst>
            </a:prstGeom>
            <a:ln w="1270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TextBox 68">
              <a:extLst>
                <a:ext uri="{FF2B5EF4-FFF2-40B4-BE49-F238E27FC236}">
                  <a16:creationId xmlns:a16="http://schemas.microsoft.com/office/drawing/2014/main" id="{DD435273-6B37-4066-BEFB-B62F74EF2604}"/>
                </a:ext>
              </a:extLst>
            </p:cNvPr>
            <p:cNvSpPr txBox="1"/>
            <p:nvPr/>
          </p:nvSpPr>
          <p:spPr>
            <a:xfrm>
              <a:off x="2330645" y="3000556"/>
              <a:ext cx="839461" cy="338554"/>
            </a:xfrm>
            <a:prstGeom prst="rect">
              <a:avLst/>
            </a:prstGeom>
            <a:noFill/>
          </p:spPr>
          <p:txBody>
            <a:bodyPr wrap="none" rtlCol="0">
              <a:spAutoFit/>
            </a:bodyPr>
            <a:lstStyle/>
            <a:p>
              <a:r>
                <a:rPr lang="en-US" sz="800" dirty="0">
                  <a:solidFill>
                    <a:schemeClr val="tx2"/>
                  </a:solidFill>
                </a:rPr>
                <a:t>Telemetered </a:t>
              </a:r>
            </a:p>
            <a:p>
              <a:pPr algn="ctr"/>
              <a:r>
                <a:rPr lang="en-US" sz="800" dirty="0">
                  <a:solidFill>
                    <a:schemeClr val="tx2"/>
                  </a:solidFill>
                </a:rPr>
                <a:t>Ramp Rate</a:t>
              </a:r>
            </a:p>
          </p:txBody>
        </p:sp>
      </p:grpSp>
      <p:grpSp>
        <p:nvGrpSpPr>
          <p:cNvPr id="104" name="Group 103">
            <a:extLst>
              <a:ext uri="{FF2B5EF4-FFF2-40B4-BE49-F238E27FC236}">
                <a16:creationId xmlns:a16="http://schemas.microsoft.com/office/drawing/2014/main" id="{E14AD437-2635-4857-83FB-86D12A562C2D}"/>
              </a:ext>
            </a:extLst>
          </p:cNvPr>
          <p:cNvGrpSpPr/>
          <p:nvPr/>
        </p:nvGrpSpPr>
        <p:grpSpPr>
          <a:xfrm>
            <a:off x="5211644" y="2173115"/>
            <a:ext cx="3878305" cy="2618675"/>
            <a:chOff x="5813989" y="2198593"/>
            <a:chExt cx="3878305" cy="2618675"/>
          </a:xfrm>
        </p:grpSpPr>
        <p:cxnSp>
          <p:nvCxnSpPr>
            <p:cNvPr id="81" name="Straight Arrow Connector 80">
              <a:extLst>
                <a:ext uri="{FF2B5EF4-FFF2-40B4-BE49-F238E27FC236}">
                  <a16:creationId xmlns:a16="http://schemas.microsoft.com/office/drawing/2014/main" id="{B01DA1B6-E463-4531-AB78-E95504AAD84F}"/>
                </a:ext>
              </a:extLst>
            </p:cNvPr>
            <p:cNvCxnSpPr>
              <a:cxnSpLocks/>
            </p:cNvCxnSpPr>
            <p:nvPr/>
          </p:nvCxnSpPr>
          <p:spPr>
            <a:xfrm flipV="1">
              <a:off x="6250405" y="2481401"/>
              <a:ext cx="0" cy="19629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CE10EA2-1AC1-4153-A793-8FBBC0068AA6}"/>
                </a:ext>
              </a:extLst>
            </p:cNvPr>
            <p:cNvCxnSpPr>
              <a:cxnSpLocks/>
            </p:cNvCxnSpPr>
            <p:nvPr/>
          </p:nvCxnSpPr>
          <p:spPr>
            <a:xfrm flipV="1">
              <a:off x="6231732" y="4413221"/>
              <a:ext cx="2550140" cy="207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Freeform: Shape 90">
              <a:extLst>
                <a:ext uri="{FF2B5EF4-FFF2-40B4-BE49-F238E27FC236}">
                  <a16:creationId xmlns:a16="http://schemas.microsoft.com/office/drawing/2014/main" id="{024C79A2-5E54-41E4-833A-6DEFE418ABF2}"/>
                </a:ext>
              </a:extLst>
            </p:cNvPr>
            <p:cNvSpPr/>
            <p:nvPr/>
          </p:nvSpPr>
          <p:spPr>
            <a:xfrm>
              <a:off x="6287503" y="2831760"/>
              <a:ext cx="2133600" cy="899160"/>
            </a:xfrm>
            <a:custGeom>
              <a:avLst/>
              <a:gdLst>
                <a:gd name="connsiteX0" fmla="*/ 0 w 2499360"/>
                <a:gd name="connsiteY0" fmla="*/ 100003 h 823903"/>
                <a:gd name="connsiteX1" fmla="*/ 1661160 w 2499360"/>
                <a:gd name="connsiteY1" fmla="*/ 61903 h 823903"/>
                <a:gd name="connsiteX2" fmla="*/ 2499360 w 2499360"/>
                <a:gd name="connsiteY2" fmla="*/ 823903 h 823903"/>
                <a:gd name="connsiteX0" fmla="*/ 0 w 2506980"/>
                <a:gd name="connsiteY0" fmla="*/ 50353 h 865693"/>
                <a:gd name="connsiteX1" fmla="*/ 1668780 w 2506980"/>
                <a:gd name="connsiteY1" fmla="*/ 103693 h 865693"/>
                <a:gd name="connsiteX2" fmla="*/ 2506980 w 2506980"/>
                <a:gd name="connsiteY2" fmla="*/ 865693 h 865693"/>
                <a:gd name="connsiteX0" fmla="*/ 0 w 2506980"/>
                <a:gd name="connsiteY0" fmla="*/ 9747 h 825087"/>
                <a:gd name="connsiteX1" fmla="*/ 1668780 w 2506980"/>
                <a:gd name="connsiteY1" fmla="*/ 63087 h 825087"/>
                <a:gd name="connsiteX2" fmla="*/ 2506980 w 2506980"/>
                <a:gd name="connsiteY2" fmla="*/ 825087 h 825087"/>
                <a:gd name="connsiteX0" fmla="*/ 0 w 2506980"/>
                <a:gd name="connsiteY0" fmla="*/ 0 h 815340"/>
                <a:gd name="connsiteX1" fmla="*/ 1668780 w 2506980"/>
                <a:gd name="connsiteY1" fmla="*/ 190500 h 815340"/>
                <a:gd name="connsiteX2" fmla="*/ 2506980 w 2506980"/>
                <a:gd name="connsiteY2" fmla="*/ 815340 h 815340"/>
                <a:gd name="connsiteX0" fmla="*/ 0 w 2293620"/>
                <a:gd name="connsiteY0" fmla="*/ 0 h 838200"/>
                <a:gd name="connsiteX1" fmla="*/ 1668780 w 2293620"/>
                <a:gd name="connsiteY1" fmla="*/ 190500 h 838200"/>
                <a:gd name="connsiteX2" fmla="*/ 2293620 w 2293620"/>
                <a:gd name="connsiteY2" fmla="*/ 838200 h 838200"/>
                <a:gd name="connsiteX0" fmla="*/ 0 w 2293620"/>
                <a:gd name="connsiteY0" fmla="*/ 0 h 838200"/>
                <a:gd name="connsiteX1" fmla="*/ 1249680 w 2293620"/>
                <a:gd name="connsiteY1" fmla="*/ 152400 h 838200"/>
                <a:gd name="connsiteX2" fmla="*/ 2293620 w 2293620"/>
                <a:gd name="connsiteY2" fmla="*/ 838200 h 838200"/>
                <a:gd name="connsiteX0" fmla="*/ 0 w 2293620"/>
                <a:gd name="connsiteY0" fmla="*/ 0 h 838200"/>
                <a:gd name="connsiteX1" fmla="*/ 1554480 w 2293620"/>
                <a:gd name="connsiteY1" fmla="*/ 152400 h 838200"/>
                <a:gd name="connsiteX2" fmla="*/ 2293620 w 2293620"/>
                <a:gd name="connsiteY2" fmla="*/ 838200 h 838200"/>
                <a:gd name="connsiteX0" fmla="*/ 0 w 2133600"/>
                <a:gd name="connsiteY0" fmla="*/ 0 h 899160"/>
                <a:gd name="connsiteX1" fmla="*/ 1554480 w 2133600"/>
                <a:gd name="connsiteY1" fmla="*/ 152400 h 899160"/>
                <a:gd name="connsiteX2" fmla="*/ 2133600 w 2133600"/>
                <a:gd name="connsiteY2" fmla="*/ 899160 h 899160"/>
              </a:gdLst>
              <a:ahLst/>
              <a:cxnLst>
                <a:cxn ang="0">
                  <a:pos x="connsiteX0" y="connsiteY0"/>
                </a:cxn>
                <a:cxn ang="0">
                  <a:pos x="connsiteX1" y="connsiteY1"/>
                </a:cxn>
                <a:cxn ang="0">
                  <a:pos x="connsiteX2" y="connsiteY2"/>
                </a:cxn>
              </a:cxnLst>
              <a:rect l="l" t="t" r="r" b="b"/>
              <a:pathLst>
                <a:path w="2133600" h="899160">
                  <a:moveTo>
                    <a:pt x="0" y="0"/>
                  </a:moveTo>
                  <a:cubicBezTo>
                    <a:pt x="637540" y="27305"/>
                    <a:pt x="1137920" y="31750"/>
                    <a:pt x="1554480" y="152400"/>
                  </a:cubicBezTo>
                  <a:cubicBezTo>
                    <a:pt x="1971040" y="273050"/>
                    <a:pt x="1995170" y="753110"/>
                    <a:pt x="2133600" y="899160"/>
                  </a:cubicBezTo>
                </a:path>
              </a:pathLst>
            </a:cu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TextBox 91">
              <a:extLst>
                <a:ext uri="{FF2B5EF4-FFF2-40B4-BE49-F238E27FC236}">
                  <a16:creationId xmlns:a16="http://schemas.microsoft.com/office/drawing/2014/main" id="{1F439A36-4995-41B3-BFF4-CC020DA4EAB7}"/>
                </a:ext>
              </a:extLst>
            </p:cNvPr>
            <p:cNvSpPr txBox="1"/>
            <p:nvPr/>
          </p:nvSpPr>
          <p:spPr>
            <a:xfrm>
              <a:off x="5996397" y="4478714"/>
              <a:ext cx="582211" cy="338554"/>
            </a:xfrm>
            <a:prstGeom prst="rect">
              <a:avLst/>
            </a:prstGeom>
            <a:noFill/>
          </p:spPr>
          <p:txBody>
            <a:bodyPr wrap="none" rtlCol="0">
              <a:spAutoFit/>
            </a:bodyPr>
            <a:lstStyle/>
            <a:p>
              <a:r>
                <a:rPr lang="en-US" sz="1600" dirty="0">
                  <a:solidFill>
                    <a:schemeClr val="tx2"/>
                  </a:solidFill>
                </a:rPr>
                <a:t>LPC</a:t>
              </a:r>
            </a:p>
          </p:txBody>
        </p:sp>
        <p:sp>
          <p:nvSpPr>
            <p:cNvPr id="93" name="TextBox 92">
              <a:extLst>
                <a:ext uri="{FF2B5EF4-FFF2-40B4-BE49-F238E27FC236}">
                  <a16:creationId xmlns:a16="http://schemas.microsoft.com/office/drawing/2014/main" id="{381BF19C-DB0D-4F5E-B19E-D0DD31B13193}"/>
                </a:ext>
              </a:extLst>
            </p:cNvPr>
            <p:cNvSpPr txBox="1"/>
            <p:nvPr/>
          </p:nvSpPr>
          <p:spPr>
            <a:xfrm>
              <a:off x="8158315" y="4448177"/>
              <a:ext cx="639919" cy="338554"/>
            </a:xfrm>
            <a:prstGeom prst="rect">
              <a:avLst/>
            </a:prstGeom>
            <a:noFill/>
          </p:spPr>
          <p:txBody>
            <a:bodyPr wrap="none" rtlCol="0">
              <a:spAutoFit/>
            </a:bodyPr>
            <a:lstStyle/>
            <a:p>
              <a:r>
                <a:rPr lang="en-US" sz="1600" dirty="0">
                  <a:solidFill>
                    <a:schemeClr val="tx2"/>
                  </a:solidFill>
                </a:rPr>
                <a:t>MPC</a:t>
              </a:r>
            </a:p>
          </p:txBody>
        </p:sp>
        <p:cxnSp>
          <p:nvCxnSpPr>
            <p:cNvPr id="95" name="Straight Connector 94">
              <a:extLst>
                <a:ext uri="{FF2B5EF4-FFF2-40B4-BE49-F238E27FC236}">
                  <a16:creationId xmlns:a16="http://schemas.microsoft.com/office/drawing/2014/main" id="{191BD946-5C76-4A0C-BD83-0436A03F4B03}"/>
                </a:ext>
              </a:extLst>
            </p:cNvPr>
            <p:cNvCxnSpPr>
              <a:cxnSpLocks/>
            </p:cNvCxnSpPr>
            <p:nvPr/>
          </p:nvCxnSpPr>
          <p:spPr>
            <a:xfrm>
              <a:off x="8421103" y="3730920"/>
              <a:ext cx="27265" cy="796451"/>
            </a:xfrm>
            <a:prstGeom prst="line">
              <a:avLst/>
            </a:prstGeom>
            <a:ln>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9FC5EB33-BBB9-4A85-8B7F-8FBC453DFF23}"/>
                </a:ext>
              </a:extLst>
            </p:cNvPr>
            <p:cNvSpPr txBox="1"/>
            <p:nvPr/>
          </p:nvSpPr>
          <p:spPr>
            <a:xfrm>
              <a:off x="6462381" y="3206672"/>
              <a:ext cx="1699504" cy="338554"/>
            </a:xfrm>
            <a:prstGeom prst="rect">
              <a:avLst/>
            </a:prstGeom>
            <a:noFill/>
          </p:spPr>
          <p:txBody>
            <a:bodyPr wrap="none" rtlCol="0">
              <a:spAutoFit/>
            </a:bodyPr>
            <a:lstStyle/>
            <a:p>
              <a:r>
                <a:rPr lang="en-US" sz="1600" b="1" i="1" u="sng" dirty="0">
                  <a:solidFill>
                    <a:schemeClr val="accent1"/>
                  </a:solidFill>
                </a:rPr>
                <a:t>Bid Curve Load</a:t>
              </a:r>
            </a:p>
          </p:txBody>
        </p:sp>
        <p:sp>
          <p:nvSpPr>
            <p:cNvPr id="102" name="TextBox 101">
              <a:extLst>
                <a:ext uri="{FF2B5EF4-FFF2-40B4-BE49-F238E27FC236}">
                  <a16:creationId xmlns:a16="http://schemas.microsoft.com/office/drawing/2014/main" id="{5CBC4AA7-8A72-41EB-B100-E0A4136FDCEB}"/>
                </a:ext>
              </a:extLst>
            </p:cNvPr>
            <p:cNvSpPr txBox="1"/>
            <p:nvPr/>
          </p:nvSpPr>
          <p:spPr>
            <a:xfrm>
              <a:off x="5813989" y="2198593"/>
              <a:ext cx="835485" cy="338554"/>
            </a:xfrm>
            <a:prstGeom prst="rect">
              <a:avLst/>
            </a:prstGeom>
            <a:noFill/>
          </p:spPr>
          <p:txBody>
            <a:bodyPr wrap="none" rtlCol="0">
              <a:spAutoFit/>
            </a:bodyPr>
            <a:lstStyle/>
            <a:p>
              <a:r>
                <a:rPr lang="en-US" sz="1600" dirty="0">
                  <a:solidFill>
                    <a:schemeClr val="tx2"/>
                  </a:solidFill>
                </a:rPr>
                <a:t>$/MWh</a:t>
              </a:r>
            </a:p>
          </p:txBody>
        </p:sp>
        <p:sp>
          <p:nvSpPr>
            <p:cNvPr id="103" name="TextBox 102">
              <a:extLst>
                <a:ext uri="{FF2B5EF4-FFF2-40B4-BE49-F238E27FC236}">
                  <a16:creationId xmlns:a16="http://schemas.microsoft.com/office/drawing/2014/main" id="{82C69942-022B-4197-B619-04A3F33C999A}"/>
                </a:ext>
              </a:extLst>
            </p:cNvPr>
            <p:cNvSpPr txBox="1"/>
            <p:nvPr/>
          </p:nvSpPr>
          <p:spPr>
            <a:xfrm>
              <a:off x="8742995" y="4243944"/>
              <a:ext cx="949299" cy="338554"/>
            </a:xfrm>
            <a:prstGeom prst="rect">
              <a:avLst/>
            </a:prstGeom>
            <a:noFill/>
          </p:spPr>
          <p:txBody>
            <a:bodyPr wrap="none" rtlCol="0">
              <a:spAutoFit/>
            </a:bodyPr>
            <a:lstStyle/>
            <a:p>
              <a:r>
                <a:rPr lang="en-US" sz="1600" dirty="0">
                  <a:solidFill>
                    <a:schemeClr val="tx2"/>
                  </a:solidFill>
                </a:rPr>
                <a:t>Quantity</a:t>
              </a:r>
            </a:p>
          </p:txBody>
        </p:sp>
      </p:grpSp>
      <p:sp>
        <p:nvSpPr>
          <p:cNvPr id="6" name="TextBox 5">
            <a:extLst>
              <a:ext uri="{FF2B5EF4-FFF2-40B4-BE49-F238E27FC236}">
                <a16:creationId xmlns:a16="http://schemas.microsoft.com/office/drawing/2014/main" id="{9667DA12-9D28-4FCF-9A87-41ACBD2F3E91}"/>
              </a:ext>
            </a:extLst>
          </p:cNvPr>
          <p:cNvSpPr txBox="1"/>
          <p:nvPr/>
        </p:nvSpPr>
        <p:spPr>
          <a:xfrm>
            <a:off x="1244797" y="1793365"/>
            <a:ext cx="2689667" cy="369332"/>
          </a:xfrm>
          <a:prstGeom prst="rect">
            <a:avLst/>
          </a:prstGeom>
          <a:noFill/>
        </p:spPr>
        <p:txBody>
          <a:bodyPr wrap="square" rtlCol="0">
            <a:spAutoFit/>
          </a:bodyPr>
          <a:lstStyle/>
          <a:p>
            <a:r>
              <a:rPr lang="en-US" b="1" i="1" u="sng" dirty="0">
                <a:solidFill>
                  <a:schemeClr val="accent1"/>
                </a:solidFill>
              </a:rPr>
              <a:t>Telemetry from CLRs</a:t>
            </a:r>
          </a:p>
        </p:txBody>
      </p:sp>
    </p:spTree>
    <p:extLst>
      <p:ext uri="{BB962C8B-B14F-4D97-AF65-F5344CB8AC3E}">
        <p14:creationId xmlns:p14="http://schemas.microsoft.com/office/powerpoint/2010/main" val="4032659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AF8B2-85F8-4BB7-B906-577894E314B9}"/>
              </a:ext>
            </a:extLst>
          </p:cNvPr>
          <p:cNvSpPr>
            <a:spLocks noGrp="1"/>
          </p:cNvSpPr>
          <p:nvPr>
            <p:ph type="title"/>
          </p:nvPr>
        </p:nvSpPr>
        <p:spPr/>
        <p:txBody>
          <a:bodyPr/>
          <a:lstStyle/>
          <a:p>
            <a:r>
              <a:rPr lang="en-US" dirty="0"/>
              <a:t>Examples of CLR Dispatch through SCED</a:t>
            </a:r>
          </a:p>
        </p:txBody>
      </p:sp>
      <p:sp>
        <p:nvSpPr>
          <p:cNvPr id="4" name="Slide Number Placeholder 3">
            <a:extLst>
              <a:ext uri="{FF2B5EF4-FFF2-40B4-BE49-F238E27FC236}">
                <a16:creationId xmlns:a16="http://schemas.microsoft.com/office/drawing/2014/main" id="{CEED7AD4-84C5-4D0A-B05D-B727DA62ABE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8" name="Content Placeholder 2">
            <a:extLst>
              <a:ext uri="{FF2B5EF4-FFF2-40B4-BE49-F238E27FC236}">
                <a16:creationId xmlns:a16="http://schemas.microsoft.com/office/drawing/2014/main" id="{2C3D18AC-9ABE-4136-865F-D4433B425310}"/>
              </a:ext>
            </a:extLst>
          </p:cNvPr>
          <p:cNvSpPr>
            <a:spLocks noGrp="1"/>
          </p:cNvSpPr>
          <p:nvPr>
            <p:ph idx="1"/>
          </p:nvPr>
        </p:nvSpPr>
        <p:spPr>
          <a:xfrm>
            <a:off x="266700" y="762000"/>
            <a:ext cx="8534400" cy="983672"/>
          </a:xfrm>
        </p:spPr>
        <p:txBody>
          <a:bodyPr/>
          <a:lstStyle/>
          <a:p>
            <a:r>
              <a:rPr lang="en-US" sz="1600" dirty="0"/>
              <a:t>Bid price not reached, CLR continues to consume as normal at it’s MPC level. Supply is dispatched to exactly meet demand, including the CLR consumption.</a:t>
            </a:r>
          </a:p>
        </p:txBody>
      </p:sp>
      <p:graphicFrame>
        <p:nvGraphicFramePr>
          <p:cNvPr id="13" name="Chart 12">
            <a:extLst>
              <a:ext uri="{FF2B5EF4-FFF2-40B4-BE49-F238E27FC236}">
                <a16:creationId xmlns:a16="http://schemas.microsoft.com/office/drawing/2014/main" id="{B003EA12-B445-418D-BE3F-155FBD6BBF4A}"/>
              </a:ext>
            </a:extLst>
          </p:cNvPr>
          <p:cNvGraphicFramePr>
            <a:graphicFrameLocks/>
          </p:cNvGraphicFramePr>
          <p:nvPr/>
        </p:nvGraphicFramePr>
        <p:xfrm>
          <a:off x="838200" y="1752600"/>
          <a:ext cx="7467600" cy="45979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1665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AF8B2-85F8-4BB7-B906-577894E314B9}"/>
              </a:ext>
            </a:extLst>
          </p:cNvPr>
          <p:cNvSpPr>
            <a:spLocks noGrp="1"/>
          </p:cNvSpPr>
          <p:nvPr>
            <p:ph type="title"/>
          </p:nvPr>
        </p:nvSpPr>
        <p:spPr/>
        <p:txBody>
          <a:bodyPr/>
          <a:lstStyle/>
          <a:p>
            <a:r>
              <a:rPr lang="en-US" dirty="0"/>
              <a:t>Examples of CLR Dispatch through SCED</a:t>
            </a:r>
          </a:p>
        </p:txBody>
      </p:sp>
      <p:sp>
        <p:nvSpPr>
          <p:cNvPr id="4" name="Slide Number Placeholder 3">
            <a:extLst>
              <a:ext uri="{FF2B5EF4-FFF2-40B4-BE49-F238E27FC236}">
                <a16:creationId xmlns:a16="http://schemas.microsoft.com/office/drawing/2014/main" id="{CEED7AD4-84C5-4D0A-B05D-B727DA62ABE7}"/>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8" name="Content Placeholder 2">
            <a:extLst>
              <a:ext uri="{FF2B5EF4-FFF2-40B4-BE49-F238E27FC236}">
                <a16:creationId xmlns:a16="http://schemas.microsoft.com/office/drawing/2014/main" id="{2C3D18AC-9ABE-4136-865F-D4433B425310}"/>
              </a:ext>
            </a:extLst>
          </p:cNvPr>
          <p:cNvSpPr>
            <a:spLocks noGrp="1"/>
          </p:cNvSpPr>
          <p:nvPr>
            <p:ph idx="1"/>
          </p:nvPr>
        </p:nvSpPr>
        <p:spPr>
          <a:xfrm>
            <a:off x="266700" y="762000"/>
            <a:ext cx="8534400" cy="983672"/>
          </a:xfrm>
        </p:spPr>
        <p:txBody>
          <a:bodyPr/>
          <a:lstStyle/>
          <a:p>
            <a:r>
              <a:rPr lang="en-US" sz="1600" dirty="0"/>
              <a:t>Bid price reached, CLR is marginal (sets price) for an interval and is dispatched between LPC and MPC. Supply is dispatched to exactly meet demand and reduced CLR consumption is accounted for.</a:t>
            </a:r>
          </a:p>
        </p:txBody>
      </p:sp>
      <p:graphicFrame>
        <p:nvGraphicFramePr>
          <p:cNvPr id="10" name="Chart 9">
            <a:extLst>
              <a:ext uri="{FF2B5EF4-FFF2-40B4-BE49-F238E27FC236}">
                <a16:creationId xmlns:a16="http://schemas.microsoft.com/office/drawing/2014/main" id="{3D8BB1D2-8DBF-4196-831B-9E9253CB67F2}"/>
              </a:ext>
            </a:extLst>
          </p:cNvPr>
          <p:cNvGraphicFramePr>
            <a:graphicFrameLocks/>
          </p:cNvGraphicFramePr>
          <p:nvPr/>
        </p:nvGraphicFramePr>
        <p:xfrm>
          <a:off x="838200" y="1726622"/>
          <a:ext cx="7467600" cy="45979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4100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AF8B2-85F8-4BB7-B906-577894E314B9}"/>
              </a:ext>
            </a:extLst>
          </p:cNvPr>
          <p:cNvSpPr>
            <a:spLocks noGrp="1"/>
          </p:cNvSpPr>
          <p:nvPr>
            <p:ph type="title"/>
          </p:nvPr>
        </p:nvSpPr>
        <p:spPr/>
        <p:txBody>
          <a:bodyPr/>
          <a:lstStyle/>
          <a:p>
            <a:r>
              <a:rPr lang="en-US" dirty="0"/>
              <a:t>Examples of CLR Dispatch through SCED</a:t>
            </a:r>
          </a:p>
        </p:txBody>
      </p:sp>
      <p:sp>
        <p:nvSpPr>
          <p:cNvPr id="4" name="Slide Number Placeholder 3">
            <a:extLst>
              <a:ext uri="{FF2B5EF4-FFF2-40B4-BE49-F238E27FC236}">
                <a16:creationId xmlns:a16="http://schemas.microsoft.com/office/drawing/2014/main" id="{CEED7AD4-84C5-4D0A-B05D-B727DA62ABE7}"/>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8" name="Content Placeholder 2">
            <a:extLst>
              <a:ext uri="{FF2B5EF4-FFF2-40B4-BE49-F238E27FC236}">
                <a16:creationId xmlns:a16="http://schemas.microsoft.com/office/drawing/2014/main" id="{2C3D18AC-9ABE-4136-865F-D4433B425310}"/>
              </a:ext>
            </a:extLst>
          </p:cNvPr>
          <p:cNvSpPr>
            <a:spLocks noGrp="1"/>
          </p:cNvSpPr>
          <p:nvPr>
            <p:ph idx="1"/>
          </p:nvPr>
        </p:nvSpPr>
        <p:spPr>
          <a:xfrm>
            <a:off x="266700" y="762000"/>
            <a:ext cx="8534400" cy="983672"/>
          </a:xfrm>
        </p:spPr>
        <p:txBody>
          <a:bodyPr/>
          <a:lstStyle/>
          <a:p>
            <a:r>
              <a:rPr lang="en-US" sz="1600" dirty="0"/>
              <a:t>Bid price is exceeded, CLR is dispatched down to LPC. Supply is dispatched to exactly meet demand and reduced CLR consumption is accounted for.</a:t>
            </a:r>
          </a:p>
        </p:txBody>
      </p:sp>
      <p:graphicFrame>
        <p:nvGraphicFramePr>
          <p:cNvPr id="9" name="Chart 8">
            <a:extLst>
              <a:ext uri="{FF2B5EF4-FFF2-40B4-BE49-F238E27FC236}">
                <a16:creationId xmlns:a16="http://schemas.microsoft.com/office/drawing/2014/main" id="{B2F074ED-38C8-4620-A688-59FC3FC78FD8}"/>
              </a:ext>
            </a:extLst>
          </p:cNvPr>
          <p:cNvGraphicFramePr>
            <a:graphicFrameLocks/>
          </p:cNvGraphicFramePr>
          <p:nvPr/>
        </p:nvGraphicFramePr>
        <p:xfrm>
          <a:off x="838200" y="1726622"/>
          <a:ext cx="7467600" cy="45979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2375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76058E8A-7462-4F1A-8B2B-6C15CE933AD3}"/>
              </a:ext>
            </a:extLst>
          </p:cNvPr>
          <p:cNvPicPr>
            <a:picLocks noChangeAspect="1"/>
          </p:cNvPicPr>
          <p:nvPr/>
        </p:nvPicPr>
        <p:blipFill rotWithShape="1">
          <a:blip r:embed="rId2"/>
          <a:srcRect b="6486"/>
          <a:stretch/>
        </p:blipFill>
        <p:spPr>
          <a:xfrm>
            <a:off x="0" y="1965380"/>
            <a:ext cx="9144000" cy="4290277"/>
          </a:xfrm>
          <a:prstGeom prst="rect">
            <a:avLst/>
          </a:prstGeom>
        </p:spPr>
      </p:pic>
      <p:sp>
        <p:nvSpPr>
          <p:cNvPr id="2" name="Title 1">
            <a:extLst>
              <a:ext uri="{FF2B5EF4-FFF2-40B4-BE49-F238E27FC236}">
                <a16:creationId xmlns:a16="http://schemas.microsoft.com/office/drawing/2014/main" id="{2CEFBE41-F08C-4E7E-991A-CA91B27EB379}"/>
              </a:ext>
            </a:extLst>
          </p:cNvPr>
          <p:cNvSpPr>
            <a:spLocks noGrp="1"/>
          </p:cNvSpPr>
          <p:nvPr>
            <p:ph type="title"/>
          </p:nvPr>
        </p:nvSpPr>
        <p:spPr/>
        <p:txBody>
          <a:bodyPr/>
          <a:lstStyle/>
          <a:p>
            <a:r>
              <a:rPr lang="en-US" sz="1800" dirty="0"/>
              <a:t>Expectations when ramping to a BP from a CLR perspective</a:t>
            </a:r>
          </a:p>
        </p:txBody>
      </p:sp>
      <p:sp>
        <p:nvSpPr>
          <p:cNvPr id="4" name="Slide Number Placeholder 3">
            <a:extLst>
              <a:ext uri="{FF2B5EF4-FFF2-40B4-BE49-F238E27FC236}">
                <a16:creationId xmlns:a16="http://schemas.microsoft.com/office/drawing/2014/main" id="{3EBFE058-6B0E-45CC-8AAE-2D8FDC2DFEF7}"/>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16" name="Content Placeholder 15">
            <a:extLst>
              <a:ext uri="{FF2B5EF4-FFF2-40B4-BE49-F238E27FC236}">
                <a16:creationId xmlns:a16="http://schemas.microsoft.com/office/drawing/2014/main" id="{7B44500E-384C-4F47-9B92-50CE7D8A6210}"/>
              </a:ext>
            </a:extLst>
          </p:cNvPr>
          <p:cNvSpPr>
            <a:spLocks noGrp="1"/>
          </p:cNvSpPr>
          <p:nvPr>
            <p:ph idx="1"/>
          </p:nvPr>
        </p:nvSpPr>
        <p:spPr>
          <a:xfrm>
            <a:off x="304800" y="812800"/>
            <a:ext cx="8534400" cy="5107233"/>
          </a:xfrm>
        </p:spPr>
        <p:txBody>
          <a:bodyPr/>
          <a:lstStyle/>
          <a:p>
            <a:r>
              <a:rPr lang="en-US" sz="1400" dirty="0"/>
              <a:t>Following SCED execution, Load Frequency Control (LFC) sends an Updated Desired Base Point (UDBP) value every 4seconds that smoothly ramps the CLR from its previous BP to current BP.</a:t>
            </a:r>
            <a:r>
              <a:rPr lang="en-US" sz="1600" dirty="0"/>
              <a:t> </a:t>
            </a:r>
          </a:p>
          <a:p>
            <a:pPr lvl="1"/>
            <a:r>
              <a:rPr lang="en-US" sz="1400" dirty="0"/>
              <a:t>At any instance, the consumption level a CLR is expected to be operating is computed as</a:t>
            </a:r>
          </a:p>
          <a:p>
            <a:pPr marL="342900" lvl="1" indent="0">
              <a:buNone/>
            </a:pPr>
            <a:r>
              <a:rPr lang="en-US" sz="1400" dirty="0"/>
              <a:t>	</a:t>
            </a:r>
            <a:r>
              <a:rPr lang="en-US" sz="1400" i="1" dirty="0"/>
              <a:t>Expected Consumption = UDBP + Primary Frequency Response (PFR) + Regulation Instruction</a:t>
            </a:r>
          </a:p>
        </p:txBody>
      </p:sp>
      <p:sp>
        <p:nvSpPr>
          <p:cNvPr id="18" name="Speech Bubble: Oval 17">
            <a:extLst>
              <a:ext uri="{FF2B5EF4-FFF2-40B4-BE49-F238E27FC236}">
                <a16:creationId xmlns:a16="http://schemas.microsoft.com/office/drawing/2014/main" id="{01C40077-A920-4CC8-8402-9C4FC3CE0C6F}"/>
              </a:ext>
            </a:extLst>
          </p:cNvPr>
          <p:cNvSpPr/>
          <p:nvPr/>
        </p:nvSpPr>
        <p:spPr>
          <a:xfrm>
            <a:off x="661152" y="3988963"/>
            <a:ext cx="1135117" cy="465082"/>
          </a:xfrm>
          <a:prstGeom prst="wedgeEllipseCallout">
            <a:avLst>
              <a:gd name="adj1" fmla="val -31944"/>
              <a:gd name="adj2" fmla="val 14447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NP 6.5.7.6.1 (4) LFC sends UDBP every 4s.</a:t>
            </a:r>
          </a:p>
        </p:txBody>
      </p:sp>
      <p:sp>
        <p:nvSpPr>
          <p:cNvPr id="19" name="Speech Bubble: Oval 18">
            <a:extLst>
              <a:ext uri="{FF2B5EF4-FFF2-40B4-BE49-F238E27FC236}">
                <a16:creationId xmlns:a16="http://schemas.microsoft.com/office/drawing/2014/main" id="{A7A9E19F-2BDC-4A46-8CD0-2C540035788F}"/>
              </a:ext>
            </a:extLst>
          </p:cNvPr>
          <p:cNvSpPr/>
          <p:nvPr/>
        </p:nvSpPr>
        <p:spPr>
          <a:xfrm>
            <a:off x="1744717" y="3716712"/>
            <a:ext cx="1810407" cy="544504"/>
          </a:xfrm>
          <a:prstGeom prst="wedgeEllipseCallout">
            <a:avLst>
              <a:gd name="adj1" fmla="val 24775"/>
              <a:gd name="adj2" fmla="val 14069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peech Bubble: Oval 19">
            <a:extLst>
              <a:ext uri="{FF2B5EF4-FFF2-40B4-BE49-F238E27FC236}">
                <a16:creationId xmlns:a16="http://schemas.microsoft.com/office/drawing/2014/main" id="{34567996-792A-4BAE-A744-88433ED927D2}"/>
              </a:ext>
            </a:extLst>
          </p:cNvPr>
          <p:cNvSpPr/>
          <p:nvPr/>
        </p:nvSpPr>
        <p:spPr>
          <a:xfrm>
            <a:off x="1744717" y="3716712"/>
            <a:ext cx="1810407" cy="544505"/>
          </a:xfrm>
          <a:prstGeom prst="wedgeEllipseCallout">
            <a:avLst>
              <a:gd name="adj1" fmla="val -43168"/>
              <a:gd name="adj2" fmla="val 1359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LFC’s UDBP ramps from previous BP to current BP over a 4min period.</a:t>
            </a:r>
          </a:p>
        </p:txBody>
      </p:sp>
      <p:sp>
        <p:nvSpPr>
          <p:cNvPr id="21" name="Speech Bubble: Oval 20">
            <a:extLst>
              <a:ext uri="{FF2B5EF4-FFF2-40B4-BE49-F238E27FC236}">
                <a16:creationId xmlns:a16="http://schemas.microsoft.com/office/drawing/2014/main" id="{82C2C804-A67E-4511-BE2A-F1D80A3E8DA6}"/>
              </a:ext>
            </a:extLst>
          </p:cNvPr>
          <p:cNvSpPr/>
          <p:nvPr/>
        </p:nvSpPr>
        <p:spPr>
          <a:xfrm>
            <a:off x="5505277" y="3301883"/>
            <a:ext cx="2398987" cy="687080"/>
          </a:xfrm>
          <a:prstGeom prst="wedgeEllipseCallout">
            <a:avLst>
              <a:gd name="adj1" fmla="val -73177"/>
              <a:gd name="adj2" fmla="val 141903"/>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endParaRPr>
          </a:p>
        </p:txBody>
      </p:sp>
      <p:sp>
        <p:nvSpPr>
          <p:cNvPr id="22" name="Speech Bubble: Oval 21">
            <a:extLst>
              <a:ext uri="{FF2B5EF4-FFF2-40B4-BE49-F238E27FC236}">
                <a16:creationId xmlns:a16="http://schemas.microsoft.com/office/drawing/2014/main" id="{D79C22DA-55E7-41B0-BB58-ADE8C324E745}"/>
              </a:ext>
            </a:extLst>
          </p:cNvPr>
          <p:cNvSpPr/>
          <p:nvPr/>
        </p:nvSpPr>
        <p:spPr>
          <a:xfrm>
            <a:off x="5505277" y="3301883"/>
            <a:ext cx="2398987" cy="687080"/>
          </a:xfrm>
          <a:prstGeom prst="wedgeEllipseCallout">
            <a:avLst>
              <a:gd name="adj1" fmla="val -88068"/>
              <a:gd name="adj2" fmla="val 2069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NP 6.5.7.6.1 (9) LFC’s UDBP “freezes” when frequency deviation is greater than 50mHz and ramping direction will hurt frequency.</a:t>
            </a:r>
          </a:p>
        </p:txBody>
      </p:sp>
      <p:sp>
        <p:nvSpPr>
          <p:cNvPr id="23" name="Speech Bubble: Oval 22">
            <a:extLst>
              <a:ext uri="{FF2B5EF4-FFF2-40B4-BE49-F238E27FC236}">
                <a16:creationId xmlns:a16="http://schemas.microsoft.com/office/drawing/2014/main" id="{7AA29360-282D-42BE-8E0C-9A5DB2D2370B}"/>
              </a:ext>
            </a:extLst>
          </p:cNvPr>
          <p:cNvSpPr/>
          <p:nvPr/>
        </p:nvSpPr>
        <p:spPr>
          <a:xfrm>
            <a:off x="6440213" y="5325466"/>
            <a:ext cx="2398987" cy="687080"/>
          </a:xfrm>
          <a:prstGeom prst="wedgeEllipseCallout">
            <a:avLst>
              <a:gd name="adj1" fmla="val -74758"/>
              <a:gd name="adj2" fmla="val -155699"/>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NP 8.1.1.4.1  (4) Expected Consumption = UDBP - PFR - Regulation Instruction</a:t>
            </a:r>
          </a:p>
        </p:txBody>
      </p:sp>
    </p:spTree>
    <p:extLst>
      <p:ext uri="{BB962C8B-B14F-4D97-AF65-F5344CB8AC3E}">
        <p14:creationId xmlns:p14="http://schemas.microsoft.com/office/powerpoint/2010/main" val="2332755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DAE1-7C36-43D7-937A-250BFDD9E77F}"/>
              </a:ext>
            </a:extLst>
          </p:cNvPr>
          <p:cNvSpPr>
            <a:spLocks noGrp="1"/>
          </p:cNvSpPr>
          <p:nvPr>
            <p:ph type="title"/>
          </p:nvPr>
        </p:nvSpPr>
        <p:spPr/>
        <p:txBody>
          <a:bodyPr/>
          <a:lstStyle/>
          <a:p>
            <a:r>
              <a:rPr lang="en-US" sz="2400" dirty="0"/>
              <a:t>CLR Energy Deployment Performance Measurement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D3A5B58-CC3A-4189-A97E-B1FF5EE84B00}"/>
                  </a:ext>
                </a:extLst>
              </p:cNvPr>
              <p:cNvSpPr>
                <a:spLocks noGrp="1"/>
              </p:cNvSpPr>
              <p:nvPr>
                <p:ph idx="1"/>
              </p:nvPr>
            </p:nvSpPr>
            <p:spPr/>
            <p:txBody>
              <a:bodyPr/>
              <a:lstStyle/>
              <a:p>
                <a:r>
                  <a:rPr lang="en-US" sz="1600" dirty="0"/>
                  <a:t>CLR’s Energy Deployment Performance criteria and performance targets are described in Nodal Protocol (NP) Section 8.1.1.4.1(4)</a:t>
                </a:r>
              </a:p>
              <a:p>
                <a:pPr marL="342900" lvl="1" indent="0">
                  <a:buNone/>
                </a:pPr>
                <a14:m>
                  <m:oMath xmlns:m="http://schemas.openxmlformats.org/officeDocument/2006/math">
                    <m:r>
                      <m:rPr>
                        <m:nor/>
                      </m:rPr>
                      <a:rPr lang="en-US" sz="1100" dirty="0"/>
                      <m:t>CLREPD</m:t>
                    </m:r>
                    <m:r>
                      <m:rPr>
                        <m:nor/>
                      </m:rPr>
                      <a:rPr lang="en-US" sz="1100" dirty="0"/>
                      <m:t> (%)</m:t>
                    </m:r>
                    <m:r>
                      <a:rPr lang="en-US" sz="1100" i="1" smtClean="0">
                        <a:latin typeface="Cambria Math" panose="02040503050406030204" pitchFamily="18" charset="0"/>
                      </a:rPr>
                      <m:t>=</m:t>
                    </m:r>
                    <m:r>
                      <a:rPr lang="en-US" sz="1100" b="0" i="1" smtClean="0">
                        <a:latin typeface="Cambria Math" panose="02040503050406030204" pitchFamily="18" charset="0"/>
                      </a:rPr>
                      <m:t>𝐴𝐵𝑆</m:t>
                    </m:r>
                    <m:r>
                      <a:rPr lang="en-US" sz="1100" b="0" i="1" smtClean="0">
                        <a:latin typeface="Cambria Math" panose="02040503050406030204" pitchFamily="18" charset="0"/>
                      </a:rPr>
                      <m:t>[(</m:t>
                    </m:r>
                    <m:f>
                      <m:fPr>
                        <m:ctrlPr>
                          <a:rPr lang="en-US" sz="1100" i="1" smtClean="0">
                            <a:latin typeface="Cambria Math" panose="02040503050406030204" pitchFamily="18" charset="0"/>
                          </a:rPr>
                        </m:ctrlPr>
                      </m:fPr>
                      <m:num>
                        <m:r>
                          <m:rPr>
                            <m:nor/>
                          </m:rPr>
                          <a:rPr lang="en-US" sz="1100" dirty="0"/>
                          <m:t>(</m:t>
                        </m:r>
                        <m:r>
                          <m:rPr>
                            <m:nor/>
                          </m:rPr>
                          <a:rPr lang="en-US" sz="1100" dirty="0"/>
                          <m:t>Average</m:t>
                        </m:r>
                        <m:r>
                          <m:rPr>
                            <m:nor/>
                          </m:rPr>
                          <a:rPr lang="en-US" sz="1100" dirty="0"/>
                          <m:t> </m:t>
                        </m:r>
                        <m:r>
                          <m:rPr>
                            <m:nor/>
                          </m:rPr>
                          <a:rPr lang="en-US" sz="1100" dirty="0"/>
                          <m:t>Telemetered</m:t>
                        </m:r>
                        <m:r>
                          <m:rPr>
                            <m:nor/>
                          </m:rPr>
                          <a:rPr lang="en-US" sz="1100" dirty="0"/>
                          <m:t> </m:t>
                        </m:r>
                        <m:r>
                          <m:rPr>
                            <m:nor/>
                          </m:rPr>
                          <a:rPr lang="en-US" sz="1100" dirty="0"/>
                          <m:t>Power</m:t>
                        </m:r>
                        <m:r>
                          <m:rPr>
                            <m:nor/>
                          </m:rPr>
                          <a:rPr lang="en-US" sz="1100" dirty="0"/>
                          <m:t> </m:t>
                        </m:r>
                        <m:r>
                          <m:rPr>
                            <m:nor/>
                          </m:rPr>
                          <a:rPr lang="en-US" sz="1100" dirty="0"/>
                          <m:t>Consumption</m:t>
                        </m:r>
                        <m:r>
                          <m:rPr>
                            <m:nor/>
                          </m:rPr>
                          <a:rPr lang="en-US" sz="1100" b="0" i="0" dirty="0" smtClean="0"/>
                          <m:t> (</m:t>
                        </m:r>
                        <m:r>
                          <m:rPr>
                            <m:nor/>
                          </m:rPr>
                          <a:rPr lang="en-US" sz="1100" b="0" i="0" dirty="0" smtClean="0"/>
                          <m:t>ATPC</m:t>
                        </m:r>
                        <m:r>
                          <m:rPr>
                            <m:nor/>
                          </m:rPr>
                          <a:rPr lang="en-US" sz="1100" b="0" i="0" dirty="0" smtClean="0"/>
                          <m:t>) + </m:t>
                        </m:r>
                        <m:r>
                          <m:rPr>
                            <m:nor/>
                          </m:rPr>
                          <a:rPr lang="en-US" sz="1100" dirty="0"/>
                          <m:t>Average</m:t>
                        </m:r>
                        <m:r>
                          <m:rPr>
                            <m:nor/>
                          </m:rPr>
                          <a:rPr lang="en-US" sz="1100" dirty="0"/>
                          <m:t> </m:t>
                        </m:r>
                        <m:r>
                          <m:rPr>
                            <m:nor/>
                          </m:rPr>
                          <a:rPr lang="en-US" sz="1100" dirty="0"/>
                          <m:t>expected</m:t>
                        </m:r>
                        <m:r>
                          <m:rPr>
                            <m:nor/>
                          </m:rPr>
                          <a:rPr lang="en-US" sz="1100" dirty="0"/>
                          <m:t> </m:t>
                        </m:r>
                        <m:r>
                          <m:rPr>
                            <m:nor/>
                          </m:rPr>
                          <a:rPr lang="en-US" sz="1100" dirty="0"/>
                          <m:t>PFR</m:t>
                        </m:r>
                        <m:r>
                          <m:rPr>
                            <m:nor/>
                          </m:rPr>
                          <a:rPr lang="en-US" sz="1100" b="0" i="0" dirty="0" smtClean="0"/>
                          <m:t> (</m:t>
                        </m:r>
                        <m:r>
                          <m:rPr>
                            <m:nor/>
                          </m:rPr>
                          <a:rPr lang="en-US" sz="1100" b="0" i="0" dirty="0" smtClean="0"/>
                          <m:t>AEPFR</m:t>
                        </m:r>
                        <m:r>
                          <m:rPr>
                            <m:nor/>
                          </m:rPr>
                          <a:rPr lang="en-US" sz="1100" b="0" i="0" dirty="0" smtClean="0"/>
                          <m:t>))</m:t>
                        </m:r>
                      </m:num>
                      <m:den>
                        <m:r>
                          <m:rPr>
                            <m:nor/>
                          </m:rPr>
                          <a:rPr lang="en-US" sz="1100" dirty="0"/>
                          <m:t>(</m:t>
                        </m:r>
                        <m:r>
                          <m:rPr>
                            <m:nor/>
                          </m:rPr>
                          <a:rPr lang="en-US" sz="1100" dirty="0"/>
                          <m:t>Average</m:t>
                        </m:r>
                        <m:r>
                          <m:rPr>
                            <m:nor/>
                          </m:rPr>
                          <a:rPr lang="en-US" sz="1100" dirty="0"/>
                          <m:t> </m:t>
                        </m:r>
                        <m:r>
                          <m:rPr>
                            <m:nor/>
                          </m:rPr>
                          <a:rPr lang="en-US" sz="1100" dirty="0"/>
                          <m:t>Base</m:t>
                        </m:r>
                        <m:r>
                          <m:rPr>
                            <m:nor/>
                          </m:rPr>
                          <a:rPr lang="en-US" sz="1100" dirty="0"/>
                          <m:t> </m:t>
                        </m:r>
                        <m:r>
                          <m:rPr>
                            <m:nor/>
                          </m:rPr>
                          <a:rPr lang="en-US" sz="1100" dirty="0"/>
                          <m:t>Point</m:t>
                        </m:r>
                        <m:r>
                          <m:rPr>
                            <m:nor/>
                          </m:rPr>
                          <a:rPr lang="en-US" sz="1100" b="0" i="0" dirty="0" smtClean="0"/>
                          <m:t> (</m:t>
                        </m:r>
                        <m:r>
                          <m:rPr>
                            <m:nor/>
                          </m:rPr>
                          <a:rPr lang="en-US" sz="1100" b="0" i="0" dirty="0" smtClean="0"/>
                          <m:t>ABP</m:t>
                        </m:r>
                        <m:r>
                          <m:rPr>
                            <m:nor/>
                          </m:rPr>
                          <a:rPr lang="en-US" sz="1100" b="0" i="0" dirty="0" smtClean="0"/>
                          <m:t>) – </m:t>
                        </m:r>
                        <m:r>
                          <m:rPr>
                            <m:nor/>
                          </m:rPr>
                          <a:rPr lang="en-US" sz="1100" dirty="0"/>
                          <m:t>Average</m:t>
                        </m:r>
                        <m:r>
                          <m:rPr>
                            <m:nor/>
                          </m:rPr>
                          <a:rPr lang="en-US" sz="1100" dirty="0"/>
                          <m:t> </m:t>
                        </m:r>
                        <m:r>
                          <m:rPr>
                            <m:nor/>
                          </m:rPr>
                          <a:rPr lang="en-US" sz="1100" dirty="0"/>
                          <m:t>Regulation</m:t>
                        </m:r>
                        <m:r>
                          <m:rPr>
                            <m:nor/>
                          </m:rPr>
                          <a:rPr lang="en-US" sz="1100" dirty="0"/>
                          <m:t> </m:t>
                        </m:r>
                        <m:r>
                          <m:rPr>
                            <m:nor/>
                          </m:rPr>
                          <a:rPr lang="en-US" sz="1100" dirty="0"/>
                          <m:t>Instruction</m:t>
                        </m:r>
                        <m:r>
                          <m:rPr>
                            <m:nor/>
                          </m:rPr>
                          <a:rPr lang="en-US" sz="1100" b="0" i="0" dirty="0" smtClean="0"/>
                          <m:t> (</m:t>
                        </m:r>
                        <m:r>
                          <m:rPr>
                            <m:nor/>
                          </m:rPr>
                          <a:rPr lang="en-US" sz="1100" b="0" i="0" dirty="0" smtClean="0"/>
                          <m:t>ARI</m:t>
                        </m:r>
                        <m:r>
                          <m:rPr>
                            <m:nor/>
                          </m:rPr>
                          <a:rPr lang="en-US" sz="1100" b="0" i="0" dirty="0" smtClean="0"/>
                          <m:t>))</m:t>
                        </m:r>
                      </m:den>
                    </m:f>
                  </m:oMath>
                </a14:m>
                <a:r>
                  <a:rPr lang="en-US" sz="1100" dirty="0"/>
                  <a:t> ) – 1]*100 </a:t>
                </a:r>
                <a:r>
                  <a:rPr lang="en-US" sz="1600" i="0" dirty="0">
                    <a:latin typeface="+mj-lt"/>
                  </a:rPr>
                  <a:t>	</a:t>
                </a:r>
                <a:endParaRPr lang="en-US" sz="1600" dirty="0">
                  <a:solidFill>
                    <a:schemeClr val="tx2"/>
                  </a:solidFill>
                </a:endParaRPr>
              </a:p>
              <a:p>
                <a:pPr marL="342900" lvl="1" indent="0">
                  <a:buNone/>
                </a:pPr>
                <a:r>
                  <a:rPr lang="en-US" sz="1100" dirty="0"/>
                  <a:t>CLREDP (MW) = ABS(Average Telemetered Power Consumption (ATPC) – (Average Base Point (ABP) – </a:t>
                </a:r>
              </a:p>
              <a:p>
                <a:pPr marL="342900" lvl="1" indent="0">
                  <a:buNone/>
                </a:pPr>
                <a:r>
                  <a:rPr lang="en-US" sz="1100" dirty="0"/>
                  <a:t>			Average expected PFR (AEPFR) – Average Regulation Instruction (ARI))) </a:t>
                </a:r>
                <a:endParaRPr lang="en-US" sz="1400" dirty="0">
                  <a:solidFill>
                    <a:schemeClr val="tx2"/>
                  </a:solidFill>
                </a:endParaRPr>
              </a:p>
            </p:txBody>
          </p:sp>
        </mc:Choice>
        <mc:Fallback xmlns="">
          <p:sp>
            <p:nvSpPr>
              <p:cNvPr id="3" name="Content Placeholder 2">
                <a:extLst>
                  <a:ext uri="{FF2B5EF4-FFF2-40B4-BE49-F238E27FC236}">
                    <a16:creationId xmlns:a16="http://schemas.microsoft.com/office/drawing/2014/main" id="{6D3A5B58-CC3A-4189-A97E-B1FF5EE84B00}"/>
                  </a:ext>
                </a:extLst>
              </p:cNvPr>
              <p:cNvSpPr>
                <a:spLocks noGrp="1" noRot="1" noChangeAspect="1" noMove="1" noResize="1" noEditPoints="1" noAdjustHandles="1" noChangeArrowheads="1" noChangeShapeType="1" noTextEdit="1"/>
              </p:cNvSpPr>
              <p:nvPr>
                <p:ph idx="1"/>
              </p:nvPr>
            </p:nvSpPr>
            <p:spPr>
              <a:blipFill>
                <a:blip r:embed="rId3"/>
                <a:stretch>
                  <a:fillRect l="-286" t="-361" r="-5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3EB261E-74C6-418A-9A71-14EF10C9606D}"/>
              </a:ext>
            </a:extLst>
          </p:cNvPr>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6" name="Picture 5">
            <a:extLst>
              <a:ext uri="{FF2B5EF4-FFF2-40B4-BE49-F238E27FC236}">
                <a16:creationId xmlns:a16="http://schemas.microsoft.com/office/drawing/2014/main" id="{C59F04E3-112D-4CAD-9476-D6060E0C7DA8}"/>
              </a:ext>
            </a:extLst>
          </p:cNvPr>
          <p:cNvPicPr>
            <a:picLocks noChangeAspect="1"/>
          </p:cNvPicPr>
          <p:nvPr/>
        </p:nvPicPr>
        <p:blipFill>
          <a:blip r:embed="rId4"/>
          <a:stretch>
            <a:fillRect/>
          </a:stretch>
        </p:blipFill>
        <p:spPr>
          <a:xfrm>
            <a:off x="126546" y="2362596"/>
            <a:ext cx="5980170" cy="3000431"/>
          </a:xfrm>
          <a:prstGeom prst="rect">
            <a:avLst/>
          </a:prstGeom>
        </p:spPr>
      </p:pic>
      <p:pic>
        <p:nvPicPr>
          <p:cNvPr id="9" name="Picture 8">
            <a:extLst>
              <a:ext uri="{FF2B5EF4-FFF2-40B4-BE49-F238E27FC236}">
                <a16:creationId xmlns:a16="http://schemas.microsoft.com/office/drawing/2014/main" id="{5CEC509E-C972-4373-9738-656BE81197FA}"/>
              </a:ext>
            </a:extLst>
          </p:cNvPr>
          <p:cNvPicPr>
            <a:picLocks noChangeAspect="1"/>
          </p:cNvPicPr>
          <p:nvPr/>
        </p:nvPicPr>
        <p:blipFill>
          <a:blip r:embed="rId5"/>
          <a:stretch>
            <a:fillRect/>
          </a:stretch>
        </p:blipFill>
        <p:spPr>
          <a:xfrm>
            <a:off x="5163004" y="4796527"/>
            <a:ext cx="3854450" cy="1682750"/>
          </a:xfrm>
          <a:prstGeom prst="rect">
            <a:avLst/>
          </a:prstGeom>
        </p:spPr>
      </p:pic>
      <p:sp>
        <p:nvSpPr>
          <p:cNvPr id="10" name="TextBox 9">
            <a:extLst>
              <a:ext uri="{FF2B5EF4-FFF2-40B4-BE49-F238E27FC236}">
                <a16:creationId xmlns:a16="http://schemas.microsoft.com/office/drawing/2014/main" id="{0554B20C-892E-40C0-81BD-F0AE0D3BA935}"/>
              </a:ext>
            </a:extLst>
          </p:cNvPr>
          <p:cNvSpPr txBox="1"/>
          <p:nvPr/>
        </p:nvSpPr>
        <p:spPr>
          <a:xfrm>
            <a:off x="856342" y="3256914"/>
            <a:ext cx="914401" cy="246221"/>
          </a:xfrm>
          <a:prstGeom prst="rect">
            <a:avLst/>
          </a:prstGeom>
          <a:noFill/>
        </p:spPr>
        <p:txBody>
          <a:bodyPr wrap="square" rtlCol="0">
            <a:spAutoFit/>
          </a:bodyPr>
          <a:lstStyle/>
          <a:p>
            <a:r>
              <a:rPr lang="en-US" sz="1000" dirty="0">
                <a:solidFill>
                  <a:schemeClr val="accent6"/>
                </a:solidFill>
              </a:rPr>
              <a:t>Interval #2</a:t>
            </a:r>
          </a:p>
        </p:txBody>
      </p:sp>
      <p:sp>
        <p:nvSpPr>
          <p:cNvPr id="11" name="TextBox 10">
            <a:extLst>
              <a:ext uri="{FF2B5EF4-FFF2-40B4-BE49-F238E27FC236}">
                <a16:creationId xmlns:a16="http://schemas.microsoft.com/office/drawing/2014/main" id="{2D805FB7-C6C0-477E-9C98-B3A200E4054D}"/>
              </a:ext>
            </a:extLst>
          </p:cNvPr>
          <p:cNvSpPr txBox="1"/>
          <p:nvPr/>
        </p:nvSpPr>
        <p:spPr>
          <a:xfrm>
            <a:off x="1770743" y="3253285"/>
            <a:ext cx="914401" cy="246221"/>
          </a:xfrm>
          <a:prstGeom prst="rect">
            <a:avLst/>
          </a:prstGeom>
          <a:noFill/>
        </p:spPr>
        <p:txBody>
          <a:bodyPr wrap="square" rtlCol="0">
            <a:spAutoFit/>
          </a:bodyPr>
          <a:lstStyle/>
          <a:p>
            <a:r>
              <a:rPr lang="en-US" sz="1000" dirty="0">
                <a:solidFill>
                  <a:schemeClr val="accent6"/>
                </a:solidFill>
              </a:rPr>
              <a:t>Interval #3</a:t>
            </a:r>
          </a:p>
        </p:txBody>
      </p:sp>
      <p:sp>
        <p:nvSpPr>
          <p:cNvPr id="12" name="TextBox 11">
            <a:extLst>
              <a:ext uri="{FF2B5EF4-FFF2-40B4-BE49-F238E27FC236}">
                <a16:creationId xmlns:a16="http://schemas.microsoft.com/office/drawing/2014/main" id="{42DF8267-36D8-4398-96D4-986B39CE8845}"/>
              </a:ext>
            </a:extLst>
          </p:cNvPr>
          <p:cNvSpPr txBox="1"/>
          <p:nvPr/>
        </p:nvSpPr>
        <p:spPr>
          <a:xfrm>
            <a:off x="3657599" y="4401081"/>
            <a:ext cx="914401" cy="246221"/>
          </a:xfrm>
          <a:prstGeom prst="rect">
            <a:avLst/>
          </a:prstGeom>
          <a:noFill/>
        </p:spPr>
        <p:txBody>
          <a:bodyPr wrap="square" rtlCol="0">
            <a:spAutoFit/>
          </a:bodyPr>
          <a:lstStyle/>
          <a:p>
            <a:r>
              <a:rPr lang="en-US" sz="1000" dirty="0">
                <a:solidFill>
                  <a:schemeClr val="accent6"/>
                </a:solidFill>
              </a:rPr>
              <a:t>Interval #6</a:t>
            </a:r>
          </a:p>
        </p:txBody>
      </p:sp>
      <p:sp>
        <p:nvSpPr>
          <p:cNvPr id="13" name="TextBox 12">
            <a:extLst>
              <a:ext uri="{FF2B5EF4-FFF2-40B4-BE49-F238E27FC236}">
                <a16:creationId xmlns:a16="http://schemas.microsoft.com/office/drawing/2014/main" id="{139E0859-3CEE-4E1D-B147-3E8233966059}"/>
              </a:ext>
            </a:extLst>
          </p:cNvPr>
          <p:cNvSpPr txBox="1"/>
          <p:nvPr/>
        </p:nvSpPr>
        <p:spPr>
          <a:xfrm>
            <a:off x="4572000" y="4419224"/>
            <a:ext cx="914401" cy="246221"/>
          </a:xfrm>
          <a:prstGeom prst="rect">
            <a:avLst/>
          </a:prstGeom>
          <a:noFill/>
        </p:spPr>
        <p:txBody>
          <a:bodyPr wrap="square" rtlCol="0">
            <a:spAutoFit/>
          </a:bodyPr>
          <a:lstStyle/>
          <a:p>
            <a:r>
              <a:rPr lang="en-US" sz="1000" dirty="0">
                <a:solidFill>
                  <a:schemeClr val="accent6"/>
                </a:solidFill>
              </a:rPr>
              <a:t>Interval #7</a:t>
            </a:r>
          </a:p>
        </p:txBody>
      </p:sp>
      <p:sp>
        <p:nvSpPr>
          <p:cNvPr id="14" name="TextBox 13">
            <a:extLst>
              <a:ext uri="{FF2B5EF4-FFF2-40B4-BE49-F238E27FC236}">
                <a16:creationId xmlns:a16="http://schemas.microsoft.com/office/drawing/2014/main" id="{8846BBF9-68E3-4011-9B79-DC803F8265EC}"/>
              </a:ext>
            </a:extLst>
          </p:cNvPr>
          <p:cNvSpPr txBox="1"/>
          <p:nvPr/>
        </p:nvSpPr>
        <p:spPr>
          <a:xfrm>
            <a:off x="546780" y="3253284"/>
            <a:ext cx="914401" cy="246221"/>
          </a:xfrm>
          <a:prstGeom prst="rect">
            <a:avLst/>
          </a:prstGeom>
          <a:noFill/>
        </p:spPr>
        <p:txBody>
          <a:bodyPr wrap="square" rtlCol="0">
            <a:spAutoFit/>
          </a:bodyPr>
          <a:lstStyle/>
          <a:p>
            <a:r>
              <a:rPr lang="en-US" sz="1000" dirty="0">
                <a:solidFill>
                  <a:schemeClr val="accent6"/>
                </a:solidFill>
              </a:rPr>
              <a:t>#1</a:t>
            </a:r>
          </a:p>
        </p:txBody>
      </p:sp>
      <p:sp>
        <p:nvSpPr>
          <p:cNvPr id="15" name="TextBox 14">
            <a:extLst>
              <a:ext uri="{FF2B5EF4-FFF2-40B4-BE49-F238E27FC236}">
                <a16:creationId xmlns:a16="http://schemas.microsoft.com/office/drawing/2014/main" id="{AD8CC042-EEE5-4D4C-9E6C-38231ACD08DA}"/>
              </a:ext>
            </a:extLst>
          </p:cNvPr>
          <p:cNvSpPr txBox="1"/>
          <p:nvPr/>
        </p:nvSpPr>
        <p:spPr>
          <a:xfrm>
            <a:off x="2730045" y="3626115"/>
            <a:ext cx="914401" cy="246221"/>
          </a:xfrm>
          <a:prstGeom prst="rect">
            <a:avLst/>
          </a:prstGeom>
          <a:noFill/>
        </p:spPr>
        <p:txBody>
          <a:bodyPr wrap="square" rtlCol="0">
            <a:spAutoFit/>
          </a:bodyPr>
          <a:lstStyle/>
          <a:p>
            <a:r>
              <a:rPr lang="en-US" sz="1000" dirty="0">
                <a:solidFill>
                  <a:schemeClr val="accent6"/>
                </a:solidFill>
              </a:rPr>
              <a:t>Interval #4</a:t>
            </a:r>
          </a:p>
        </p:txBody>
      </p:sp>
      <p:sp>
        <p:nvSpPr>
          <p:cNvPr id="16" name="TextBox 15">
            <a:extLst>
              <a:ext uri="{FF2B5EF4-FFF2-40B4-BE49-F238E27FC236}">
                <a16:creationId xmlns:a16="http://schemas.microsoft.com/office/drawing/2014/main" id="{8F06479C-95CF-4E58-8EC7-5DD27DF37BA9}"/>
              </a:ext>
            </a:extLst>
          </p:cNvPr>
          <p:cNvSpPr txBox="1"/>
          <p:nvPr/>
        </p:nvSpPr>
        <p:spPr>
          <a:xfrm>
            <a:off x="5417569" y="3253827"/>
            <a:ext cx="352541" cy="223837"/>
          </a:xfrm>
          <a:prstGeom prst="rect">
            <a:avLst/>
          </a:prstGeom>
          <a:noFill/>
        </p:spPr>
        <p:txBody>
          <a:bodyPr wrap="square" rtlCol="0">
            <a:spAutoFit/>
          </a:bodyPr>
          <a:lstStyle/>
          <a:p>
            <a:r>
              <a:rPr lang="en-US" sz="1000" dirty="0">
                <a:solidFill>
                  <a:schemeClr val="accent6"/>
                </a:solidFill>
              </a:rPr>
              <a:t>#8</a:t>
            </a:r>
          </a:p>
        </p:txBody>
      </p:sp>
    </p:spTree>
    <p:extLst>
      <p:ext uri="{BB962C8B-B14F-4D97-AF65-F5344CB8AC3E}">
        <p14:creationId xmlns:p14="http://schemas.microsoft.com/office/powerpoint/2010/main" val="2469451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7D1E0-C83F-4F82-884C-885917131F83}"/>
              </a:ext>
            </a:extLst>
          </p:cNvPr>
          <p:cNvSpPr>
            <a:spLocks noGrp="1"/>
          </p:cNvSpPr>
          <p:nvPr>
            <p:ph type="title"/>
          </p:nvPr>
        </p:nvSpPr>
        <p:spPr/>
        <p:txBody>
          <a:bodyPr/>
          <a:lstStyle/>
          <a:p>
            <a:r>
              <a:rPr lang="en-US" dirty="0"/>
              <a:t>Example if Load is not a CLR</a:t>
            </a:r>
          </a:p>
        </p:txBody>
      </p:sp>
      <p:sp>
        <p:nvSpPr>
          <p:cNvPr id="4" name="Slide Number Placeholder 3">
            <a:extLst>
              <a:ext uri="{FF2B5EF4-FFF2-40B4-BE49-F238E27FC236}">
                <a16:creationId xmlns:a16="http://schemas.microsoft.com/office/drawing/2014/main" id="{85AFFFE6-8D42-406C-AE9E-51056DFAB47C}"/>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5" name="Content Placeholder 2">
            <a:extLst>
              <a:ext uri="{FF2B5EF4-FFF2-40B4-BE49-F238E27FC236}">
                <a16:creationId xmlns:a16="http://schemas.microsoft.com/office/drawing/2014/main" id="{F384A2F3-73DD-41C8-BC88-3683514C35B8}"/>
              </a:ext>
            </a:extLst>
          </p:cNvPr>
          <p:cNvSpPr>
            <a:spLocks noGrp="1"/>
          </p:cNvSpPr>
          <p:nvPr>
            <p:ph idx="1"/>
          </p:nvPr>
        </p:nvSpPr>
        <p:spPr>
          <a:xfrm>
            <a:off x="266700" y="762000"/>
            <a:ext cx="8534400" cy="1600200"/>
          </a:xfrm>
        </p:spPr>
        <p:txBody>
          <a:bodyPr/>
          <a:lstStyle/>
          <a:p>
            <a:r>
              <a:rPr lang="en-US" sz="2000" dirty="0"/>
              <a:t>Load can respond to prices but does not participate in price formation or receive an instruction from ERCOT.  SCED attempts to match supply and demand but reduced load consumption is </a:t>
            </a:r>
            <a:r>
              <a:rPr lang="en-US" sz="2000" u="sng" dirty="0"/>
              <a:t>not</a:t>
            </a:r>
            <a:r>
              <a:rPr lang="en-US" sz="2000" dirty="0"/>
              <a:t> accounted for. If this participation is observed at a significant scale, it will most likely create reliability concerns and market oscillations.</a:t>
            </a:r>
          </a:p>
        </p:txBody>
      </p:sp>
      <p:graphicFrame>
        <p:nvGraphicFramePr>
          <p:cNvPr id="7" name="Chart 6">
            <a:extLst>
              <a:ext uri="{FF2B5EF4-FFF2-40B4-BE49-F238E27FC236}">
                <a16:creationId xmlns:a16="http://schemas.microsoft.com/office/drawing/2014/main" id="{1502FB8F-9657-45CA-BBC0-90DCF2D3E3C5}"/>
              </a:ext>
            </a:extLst>
          </p:cNvPr>
          <p:cNvGraphicFramePr>
            <a:graphicFrameLocks/>
          </p:cNvGraphicFramePr>
          <p:nvPr/>
        </p:nvGraphicFramePr>
        <p:xfrm>
          <a:off x="838200" y="2362200"/>
          <a:ext cx="74676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7183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7D1E0-C83F-4F82-884C-885917131F83}"/>
              </a:ext>
            </a:extLst>
          </p:cNvPr>
          <p:cNvSpPr>
            <a:spLocks noGrp="1"/>
          </p:cNvSpPr>
          <p:nvPr>
            <p:ph type="title"/>
          </p:nvPr>
        </p:nvSpPr>
        <p:spPr/>
        <p:txBody>
          <a:bodyPr/>
          <a:lstStyle/>
          <a:p>
            <a:r>
              <a:rPr lang="en-US" dirty="0"/>
              <a:t>Comparison to other Load Resources</a:t>
            </a:r>
          </a:p>
        </p:txBody>
      </p:sp>
      <p:sp>
        <p:nvSpPr>
          <p:cNvPr id="3" name="Content Placeholder 2">
            <a:extLst>
              <a:ext uri="{FF2B5EF4-FFF2-40B4-BE49-F238E27FC236}">
                <a16:creationId xmlns:a16="http://schemas.microsoft.com/office/drawing/2014/main" id="{17373396-56D1-4B17-80EE-ABEF8E14FB56}"/>
              </a:ext>
            </a:extLst>
          </p:cNvPr>
          <p:cNvSpPr>
            <a:spLocks noGrp="1"/>
          </p:cNvSpPr>
          <p:nvPr>
            <p:ph idx="1"/>
          </p:nvPr>
        </p:nvSpPr>
        <p:spPr/>
        <p:txBody>
          <a:bodyPr/>
          <a:lstStyle/>
          <a:p>
            <a:r>
              <a:rPr lang="en-US" sz="2000" dirty="0"/>
              <a:t>Load Resources that are not CLRs are not able to follow 5-minute dispatch signals and are typically controlled through an under-frequency relay.</a:t>
            </a:r>
          </a:p>
          <a:p>
            <a:endParaRPr lang="en-US" sz="1000" dirty="0"/>
          </a:p>
          <a:p>
            <a:r>
              <a:rPr lang="en-US" sz="2000" dirty="0"/>
              <a:t>They do not receive dispatch instructions from ERCOT through SCED and do not actively participate in price formation i.e., they are only able to respond to price passively, after the price has been determined.</a:t>
            </a:r>
          </a:p>
          <a:p>
            <a:endParaRPr lang="en-US" sz="1000" dirty="0"/>
          </a:p>
          <a:p>
            <a:r>
              <a:rPr lang="en-US" sz="2000" dirty="0"/>
              <a:t>With the lower level of controllability and not being dispatched by SCED, these Resources have limitations on the amount of Ancillary Services that they can provided in aggregate.</a:t>
            </a:r>
          </a:p>
          <a:p>
            <a:endParaRPr lang="en-US" sz="1000" dirty="0"/>
          </a:p>
          <a:p>
            <a:r>
              <a:rPr lang="en-US" sz="2000" dirty="0"/>
              <a:t>Because they are not dispatched through SCED, Load Resources that are not CLRs that are providing Ancillary Services are given manual instruction to deploy by ERCOT Operators.</a:t>
            </a:r>
          </a:p>
          <a:p>
            <a:pPr lvl="1"/>
            <a:r>
              <a:rPr lang="en-US" sz="1800" dirty="0"/>
              <a:t>The Load will not necessarily have control over the price point at which this occurs</a:t>
            </a:r>
          </a:p>
        </p:txBody>
      </p:sp>
      <p:sp>
        <p:nvSpPr>
          <p:cNvPr id="4" name="Slide Number Placeholder 3">
            <a:extLst>
              <a:ext uri="{FF2B5EF4-FFF2-40B4-BE49-F238E27FC236}">
                <a16:creationId xmlns:a16="http://schemas.microsoft.com/office/drawing/2014/main" id="{85AFFFE6-8D42-406C-AE9E-51056DFAB47C}"/>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93415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DCFB1-227F-4ADC-8E1E-B3E2027FD42E}"/>
              </a:ext>
            </a:extLst>
          </p:cNvPr>
          <p:cNvSpPr>
            <a:spLocks noGrp="1"/>
          </p:cNvSpPr>
          <p:nvPr>
            <p:ph type="title"/>
          </p:nvPr>
        </p:nvSpPr>
        <p:spPr/>
        <p:txBody>
          <a:bodyPr/>
          <a:lstStyle/>
          <a:p>
            <a:r>
              <a:rPr lang="en-US" dirty="0"/>
              <a:t>Energy Market Overview</a:t>
            </a:r>
          </a:p>
        </p:txBody>
      </p:sp>
      <p:sp>
        <p:nvSpPr>
          <p:cNvPr id="4" name="Slide Number Placeholder 3">
            <a:extLst>
              <a:ext uri="{FF2B5EF4-FFF2-40B4-BE49-F238E27FC236}">
                <a16:creationId xmlns:a16="http://schemas.microsoft.com/office/drawing/2014/main" id="{A849D884-E90A-4893-B561-DFCB262A88D8}"/>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5" name="Content Placeholder 2">
            <a:extLst>
              <a:ext uri="{FF2B5EF4-FFF2-40B4-BE49-F238E27FC236}">
                <a16:creationId xmlns:a16="http://schemas.microsoft.com/office/drawing/2014/main" id="{214EA20D-4C0A-4856-9986-DDE321F22D81}"/>
              </a:ext>
            </a:extLst>
          </p:cNvPr>
          <p:cNvSpPr>
            <a:spLocks noGrp="1"/>
          </p:cNvSpPr>
          <p:nvPr>
            <p:ph idx="1"/>
          </p:nvPr>
        </p:nvSpPr>
        <p:spPr>
          <a:xfrm>
            <a:off x="342899" y="828674"/>
            <a:ext cx="4627321" cy="4816139"/>
          </a:xfrm>
          <a:noFill/>
        </p:spPr>
        <p:txBody>
          <a:bodyPr>
            <a:noAutofit/>
          </a:bodyPr>
          <a:lstStyle/>
          <a:p>
            <a:r>
              <a:rPr lang="en-US" sz="1600" b="0" kern="0" dirty="0">
                <a:solidFill>
                  <a:schemeClr val="tx2"/>
                </a:solidFill>
              </a:rPr>
              <a:t>Market participants bring generation on-line and make resources available; ERCOT may start additional generation if needed to maintain reliability.</a:t>
            </a:r>
          </a:p>
          <a:p>
            <a:endParaRPr lang="en-US" sz="400" kern="0" dirty="0">
              <a:solidFill>
                <a:schemeClr val="tx2"/>
              </a:solidFill>
            </a:endParaRPr>
          </a:p>
          <a:p>
            <a:r>
              <a:rPr lang="en-US" sz="1600" b="0" kern="0" dirty="0">
                <a:solidFill>
                  <a:schemeClr val="tx2"/>
                </a:solidFill>
              </a:rPr>
              <a:t>Market participants submit offers and bids for resource output/consumption. </a:t>
            </a:r>
          </a:p>
          <a:p>
            <a:endParaRPr lang="en-US" sz="400" kern="0" dirty="0">
              <a:solidFill>
                <a:schemeClr val="tx2"/>
              </a:solidFill>
            </a:endParaRPr>
          </a:p>
          <a:p>
            <a:r>
              <a:rPr lang="en-US" sz="1600" b="0" kern="0" dirty="0">
                <a:solidFill>
                  <a:schemeClr val="tx2"/>
                </a:solidFill>
              </a:rPr>
              <a:t>ERCOT clears the market every five </a:t>
            </a:r>
            <a:br>
              <a:rPr lang="en-US" sz="1600" kern="0" dirty="0">
                <a:solidFill>
                  <a:schemeClr val="tx2"/>
                </a:solidFill>
              </a:rPr>
            </a:br>
            <a:r>
              <a:rPr lang="en-US" sz="1600" b="0" kern="0" dirty="0">
                <a:solidFill>
                  <a:schemeClr val="tx2"/>
                </a:solidFill>
              </a:rPr>
              <a:t>minutes, using the lowest cost supply to        exactly meet demand, subject to transmission constraints.</a:t>
            </a:r>
          </a:p>
          <a:p>
            <a:endParaRPr lang="en-US" sz="400" kern="0" dirty="0">
              <a:solidFill>
                <a:schemeClr val="tx2"/>
              </a:solidFill>
            </a:endParaRPr>
          </a:p>
          <a:p>
            <a:r>
              <a:rPr lang="en-US" sz="1600" kern="0" dirty="0">
                <a:solidFill>
                  <a:schemeClr val="tx2"/>
                </a:solidFill>
              </a:rPr>
              <a:t>Prices received by </a:t>
            </a:r>
            <a:r>
              <a:rPr lang="en-US" sz="1600" kern="0" dirty="0"/>
              <a:t>resources</a:t>
            </a:r>
            <a:r>
              <a:rPr lang="en-US" sz="1600" kern="0" dirty="0">
                <a:solidFill>
                  <a:schemeClr val="tx2"/>
                </a:solidFill>
              </a:rPr>
              <a:t> signal the             </a:t>
            </a:r>
            <a:r>
              <a:rPr lang="en-US" sz="1600" kern="0" dirty="0"/>
              <a:t>l</a:t>
            </a:r>
            <a:r>
              <a:rPr lang="en-US" sz="1600" kern="0" dirty="0">
                <a:solidFill>
                  <a:schemeClr val="tx2"/>
                </a:solidFill>
              </a:rPr>
              <a:t>evel of output/consumption needed from resources in that area at that time.</a:t>
            </a:r>
          </a:p>
          <a:p>
            <a:endParaRPr lang="en-US" sz="400" kern="0" dirty="0">
              <a:solidFill>
                <a:schemeClr val="tx2"/>
              </a:solidFill>
            </a:endParaRPr>
          </a:p>
          <a:p>
            <a:r>
              <a:rPr lang="en-US" sz="1600" kern="0" dirty="0">
                <a:solidFill>
                  <a:schemeClr val="tx2"/>
                </a:solidFill>
              </a:rPr>
              <a:t>In general, this process helps power the ERCOT region in the lowest cost way without overloading the transmission system.</a:t>
            </a:r>
          </a:p>
        </p:txBody>
      </p:sp>
      <p:grpSp>
        <p:nvGrpSpPr>
          <p:cNvPr id="6" name="Group 5">
            <a:extLst>
              <a:ext uri="{FF2B5EF4-FFF2-40B4-BE49-F238E27FC236}">
                <a16:creationId xmlns:a16="http://schemas.microsoft.com/office/drawing/2014/main" id="{1BEFB23E-57A8-4F1A-BFA8-340AB331A6F8}"/>
              </a:ext>
            </a:extLst>
          </p:cNvPr>
          <p:cNvGrpSpPr/>
          <p:nvPr/>
        </p:nvGrpSpPr>
        <p:grpSpPr>
          <a:xfrm>
            <a:off x="4800599" y="1168527"/>
            <a:ext cx="4191001" cy="4470273"/>
            <a:chOff x="115957" y="1162977"/>
            <a:chExt cx="4419600" cy="4917634"/>
          </a:xfrm>
        </p:grpSpPr>
        <p:grpSp>
          <p:nvGrpSpPr>
            <p:cNvPr id="7" name="Group 6">
              <a:extLst>
                <a:ext uri="{FF2B5EF4-FFF2-40B4-BE49-F238E27FC236}">
                  <a16:creationId xmlns:a16="http://schemas.microsoft.com/office/drawing/2014/main" id="{826F1192-8372-4667-9556-6EF2629F2F3D}"/>
                </a:ext>
              </a:extLst>
            </p:cNvPr>
            <p:cNvGrpSpPr/>
            <p:nvPr/>
          </p:nvGrpSpPr>
          <p:grpSpPr>
            <a:xfrm>
              <a:off x="115957" y="1162977"/>
              <a:ext cx="4419600" cy="4532045"/>
              <a:chOff x="115957" y="1162977"/>
              <a:chExt cx="4419600" cy="4532045"/>
            </a:xfrm>
          </p:grpSpPr>
          <p:pic>
            <p:nvPicPr>
              <p:cNvPr id="14" name="Picture 7">
                <a:extLst>
                  <a:ext uri="{FF2B5EF4-FFF2-40B4-BE49-F238E27FC236}">
                    <a16:creationId xmlns:a16="http://schemas.microsoft.com/office/drawing/2014/main" id="{C9441975-96FD-4BF1-81AA-F8E1D3B7BC21}"/>
                  </a:ext>
                </a:extLst>
              </p:cNvPr>
              <p:cNvPicPr>
                <a:picLocks noChangeAspect="1" noChangeArrowheads="1"/>
              </p:cNvPicPr>
              <p:nvPr/>
            </p:nvPicPr>
            <p:blipFill rotWithShape="1">
              <a:blip r:embed="rId2" cstate="print"/>
              <a:srcRect r="15428"/>
              <a:stretch/>
            </p:blipFill>
            <p:spPr bwMode="auto">
              <a:xfrm>
                <a:off x="115957" y="1162977"/>
                <a:ext cx="4419600" cy="4532045"/>
              </a:xfrm>
              <a:prstGeom prst="rect">
                <a:avLst/>
              </a:prstGeom>
              <a:noFill/>
              <a:ln w="9525">
                <a:noFill/>
                <a:miter lim="800000"/>
                <a:headEnd/>
                <a:tailEnd/>
              </a:ln>
              <a:effectLst/>
            </p:spPr>
          </p:pic>
          <p:sp>
            <p:nvSpPr>
              <p:cNvPr id="15" name="Rectangle 14">
                <a:extLst>
                  <a:ext uri="{FF2B5EF4-FFF2-40B4-BE49-F238E27FC236}">
                    <a16:creationId xmlns:a16="http://schemas.microsoft.com/office/drawing/2014/main" id="{63E432AB-8558-4C99-BEA9-0F6373FEE067}"/>
                  </a:ext>
                </a:extLst>
              </p:cNvPr>
              <p:cNvSpPr/>
              <p:nvPr/>
            </p:nvSpPr>
            <p:spPr>
              <a:xfrm>
                <a:off x="381000" y="4724400"/>
                <a:ext cx="1676400" cy="381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E0970FB5-E92D-40C3-A98F-97778B6A9AFD}"/>
                </a:ext>
              </a:extLst>
            </p:cNvPr>
            <p:cNvGrpSpPr/>
            <p:nvPr/>
          </p:nvGrpSpPr>
          <p:grpSpPr>
            <a:xfrm>
              <a:off x="649359" y="5602532"/>
              <a:ext cx="3303101" cy="478079"/>
              <a:chOff x="457202" y="5602532"/>
              <a:chExt cx="3303101" cy="478079"/>
            </a:xfrm>
          </p:grpSpPr>
          <p:grpSp>
            <p:nvGrpSpPr>
              <p:cNvPr id="9" name="Group 8">
                <a:extLst>
                  <a:ext uri="{FF2B5EF4-FFF2-40B4-BE49-F238E27FC236}">
                    <a16:creationId xmlns:a16="http://schemas.microsoft.com/office/drawing/2014/main" id="{5D15EDE4-FE7A-402D-A100-BC26242D9F5E}"/>
                  </a:ext>
                </a:extLst>
              </p:cNvPr>
              <p:cNvGrpSpPr/>
              <p:nvPr/>
            </p:nvGrpSpPr>
            <p:grpSpPr>
              <a:xfrm>
                <a:off x="457202" y="5602532"/>
                <a:ext cx="3303101" cy="341068"/>
                <a:chOff x="29819" y="5602532"/>
                <a:chExt cx="3303101" cy="341068"/>
              </a:xfrm>
            </p:grpSpPr>
            <p:pic>
              <p:nvPicPr>
                <p:cNvPr id="11" name="Picture 10">
                  <a:extLst>
                    <a:ext uri="{FF2B5EF4-FFF2-40B4-BE49-F238E27FC236}">
                      <a16:creationId xmlns:a16="http://schemas.microsoft.com/office/drawing/2014/main" id="{012F5666-9FBD-471A-B1D5-04C2E46297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29819" y="5602532"/>
                  <a:ext cx="3278127" cy="341068"/>
                </a:xfrm>
                <a:prstGeom prst="rect">
                  <a:avLst/>
                </a:prstGeom>
              </p:spPr>
            </p:pic>
            <p:sp>
              <p:nvSpPr>
                <p:cNvPr id="12" name="TextBox 11">
                  <a:extLst>
                    <a:ext uri="{FF2B5EF4-FFF2-40B4-BE49-F238E27FC236}">
                      <a16:creationId xmlns:a16="http://schemas.microsoft.com/office/drawing/2014/main" id="{DFDF6608-FCD1-41F6-BC93-E88B7127631A}"/>
                    </a:ext>
                  </a:extLst>
                </p:cNvPr>
                <p:cNvSpPr txBox="1"/>
                <p:nvPr/>
              </p:nvSpPr>
              <p:spPr>
                <a:xfrm>
                  <a:off x="49695" y="5657650"/>
                  <a:ext cx="752060" cy="230832"/>
                </a:xfrm>
                <a:prstGeom prst="rect">
                  <a:avLst/>
                </a:prstGeom>
                <a:noFill/>
              </p:spPr>
              <p:txBody>
                <a:bodyPr wrap="square" rtlCol="0">
                  <a:spAutoFit/>
                </a:bodyPr>
                <a:lstStyle/>
                <a:p>
                  <a:r>
                    <a:rPr lang="en-US" sz="900" dirty="0">
                      <a:solidFill>
                        <a:schemeClr val="bg1"/>
                      </a:solidFill>
                    </a:rPr>
                    <a:t>$2.54</a:t>
                  </a:r>
                </a:p>
              </p:txBody>
            </p:sp>
            <p:sp>
              <p:nvSpPr>
                <p:cNvPr id="13" name="TextBox 12">
                  <a:extLst>
                    <a:ext uri="{FF2B5EF4-FFF2-40B4-BE49-F238E27FC236}">
                      <a16:creationId xmlns:a16="http://schemas.microsoft.com/office/drawing/2014/main" id="{AF17997B-4C09-4B28-8EE5-9024024A170B}"/>
                    </a:ext>
                  </a:extLst>
                </p:cNvPr>
                <p:cNvSpPr txBox="1"/>
                <p:nvPr/>
              </p:nvSpPr>
              <p:spPr>
                <a:xfrm>
                  <a:off x="2733260" y="5657650"/>
                  <a:ext cx="599660" cy="230832"/>
                </a:xfrm>
                <a:prstGeom prst="rect">
                  <a:avLst/>
                </a:prstGeom>
                <a:noFill/>
              </p:spPr>
              <p:txBody>
                <a:bodyPr wrap="square" rtlCol="0">
                  <a:spAutoFit/>
                </a:bodyPr>
                <a:lstStyle/>
                <a:p>
                  <a:r>
                    <a:rPr lang="en-US" sz="900" dirty="0">
                      <a:solidFill>
                        <a:schemeClr val="bg1"/>
                      </a:solidFill>
                    </a:rPr>
                    <a:t>$86.46</a:t>
                  </a:r>
                </a:p>
              </p:txBody>
            </p:sp>
          </p:grpSp>
          <p:sp>
            <p:nvSpPr>
              <p:cNvPr id="10" name="TextBox 9">
                <a:extLst>
                  <a:ext uri="{FF2B5EF4-FFF2-40B4-BE49-F238E27FC236}">
                    <a16:creationId xmlns:a16="http://schemas.microsoft.com/office/drawing/2014/main" id="{CBF5BFD7-5A72-479F-87E7-FC858B91B778}"/>
                  </a:ext>
                </a:extLst>
              </p:cNvPr>
              <p:cNvSpPr txBox="1"/>
              <p:nvPr/>
            </p:nvSpPr>
            <p:spPr>
              <a:xfrm>
                <a:off x="1442830" y="5819001"/>
                <a:ext cx="1351723" cy="261610"/>
              </a:xfrm>
              <a:prstGeom prst="rect">
                <a:avLst/>
              </a:prstGeom>
              <a:noFill/>
            </p:spPr>
            <p:txBody>
              <a:bodyPr wrap="square" rtlCol="0">
                <a:spAutoFit/>
              </a:bodyPr>
              <a:lstStyle/>
              <a:p>
                <a:pPr algn="ctr"/>
                <a:r>
                  <a:rPr lang="en-US" sz="1100" b="1" dirty="0">
                    <a:solidFill>
                      <a:schemeClr val="tx2"/>
                    </a:solidFill>
                  </a:rPr>
                  <a:t>Prices</a:t>
                </a:r>
              </a:p>
            </p:txBody>
          </p:sp>
        </p:grpSp>
      </p:grpSp>
    </p:spTree>
    <p:extLst>
      <p:ext uri="{BB962C8B-B14F-4D97-AF65-F5344CB8AC3E}">
        <p14:creationId xmlns:p14="http://schemas.microsoft.com/office/powerpoint/2010/main" val="54837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FB26A-5834-4172-AAA6-84E4E1F46055}"/>
              </a:ext>
            </a:extLst>
          </p:cNvPr>
          <p:cNvSpPr>
            <a:spLocks noGrp="1"/>
          </p:cNvSpPr>
          <p:nvPr>
            <p:ph type="title"/>
          </p:nvPr>
        </p:nvSpPr>
        <p:spPr/>
        <p:txBody>
          <a:bodyPr/>
          <a:lstStyle/>
          <a:p>
            <a:r>
              <a:rPr lang="en-US" dirty="0"/>
              <a:t>Security-Constrained Economic Dispatch (SCED)</a:t>
            </a:r>
          </a:p>
        </p:txBody>
      </p:sp>
      <p:sp>
        <p:nvSpPr>
          <p:cNvPr id="4" name="Slide Number Placeholder 3">
            <a:extLst>
              <a:ext uri="{FF2B5EF4-FFF2-40B4-BE49-F238E27FC236}">
                <a16:creationId xmlns:a16="http://schemas.microsoft.com/office/drawing/2014/main" id="{D73834EA-EBC9-4DEB-BD30-C37D922D71C5}"/>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Down Arrow 44">
            <a:extLst>
              <a:ext uri="{FF2B5EF4-FFF2-40B4-BE49-F238E27FC236}">
                <a16:creationId xmlns:a16="http://schemas.microsoft.com/office/drawing/2014/main" id="{B20BEE90-083B-4359-AB7B-D2EFDA1416D7}"/>
              </a:ext>
            </a:extLst>
          </p:cNvPr>
          <p:cNvSpPr>
            <a:spLocks noChangeArrowheads="1"/>
          </p:cNvSpPr>
          <p:nvPr/>
        </p:nvSpPr>
        <p:spPr bwMode="auto">
          <a:xfrm rot="5400000" flipV="1">
            <a:off x="6768026" y="2737041"/>
            <a:ext cx="403225" cy="844550"/>
          </a:xfrm>
          <a:prstGeom prst="downArrow">
            <a:avLst>
              <a:gd name="adj1" fmla="val 40361"/>
              <a:gd name="adj2" fmla="val 61089"/>
            </a:avLst>
          </a:prstGeom>
          <a:solidFill>
            <a:schemeClr val="accent4"/>
          </a:solidFill>
          <a:ln w="9525" algn="ctr">
            <a:noFill/>
            <a:round/>
            <a:headEnd/>
            <a:tailEnd/>
          </a:ln>
          <a:scene3d>
            <a:camera prst="orthographicFront">
              <a:rot lat="0" lon="0" rev="1200000"/>
            </a:camera>
            <a:lightRig rig="threePt" dir="t"/>
          </a:scene3d>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5B6770"/>
              </a:solidFill>
              <a:effectLst/>
              <a:uLnTx/>
              <a:uFillTx/>
            </a:endParaRPr>
          </a:p>
        </p:txBody>
      </p:sp>
      <p:sp>
        <p:nvSpPr>
          <p:cNvPr id="6" name="Down Arrow 45">
            <a:extLst>
              <a:ext uri="{FF2B5EF4-FFF2-40B4-BE49-F238E27FC236}">
                <a16:creationId xmlns:a16="http://schemas.microsoft.com/office/drawing/2014/main" id="{C8061274-F1BE-4C72-A95B-C8D9D9925D85}"/>
              </a:ext>
            </a:extLst>
          </p:cNvPr>
          <p:cNvSpPr>
            <a:spLocks noChangeArrowheads="1"/>
          </p:cNvSpPr>
          <p:nvPr/>
        </p:nvSpPr>
        <p:spPr bwMode="auto">
          <a:xfrm rot="16200000">
            <a:off x="6770155" y="4027778"/>
            <a:ext cx="403225" cy="844550"/>
          </a:xfrm>
          <a:prstGeom prst="downArrow">
            <a:avLst>
              <a:gd name="adj1" fmla="val 40361"/>
              <a:gd name="adj2" fmla="val 61089"/>
            </a:avLst>
          </a:prstGeom>
          <a:solidFill>
            <a:schemeClr val="accent4"/>
          </a:solidFill>
          <a:ln w="9525" algn="ctr">
            <a:noFill/>
            <a:round/>
            <a:headEnd/>
            <a:tailEnd/>
          </a:ln>
          <a:scene3d>
            <a:camera prst="orthographicFront">
              <a:rot lat="0" lon="0" rev="20400000"/>
            </a:camera>
            <a:lightRig rig="threePt" dir="t"/>
          </a:scene3d>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5B6770"/>
              </a:solidFill>
              <a:effectLst/>
              <a:uLnTx/>
              <a:uFillTx/>
            </a:endParaRPr>
          </a:p>
        </p:txBody>
      </p:sp>
      <p:sp>
        <p:nvSpPr>
          <p:cNvPr id="7" name="Down Arrow 43">
            <a:extLst>
              <a:ext uri="{FF2B5EF4-FFF2-40B4-BE49-F238E27FC236}">
                <a16:creationId xmlns:a16="http://schemas.microsoft.com/office/drawing/2014/main" id="{8D56E069-0A95-4B4C-91F8-747C184F9CFB}"/>
              </a:ext>
            </a:extLst>
          </p:cNvPr>
          <p:cNvSpPr>
            <a:spLocks noChangeArrowheads="1"/>
          </p:cNvSpPr>
          <p:nvPr/>
        </p:nvSpPr>
        <p:spPr bwMode="auto">
          <a:xfrm rot="6973534" flipV="1">
            <a:off x="1868569" y="2333356"/>
            <a:ext cx="403225" cy="836943"/>
          </a:xfrm>
          <a:prstGeom prst="downArrow">
            <a:avLst>
              <a:gd name="adj1" fmla="val 40361"/>
              <a:gd name="adj2" fmla="val 61034"/>
            </a:avLst>
          </a:prstGeom>
          <a:solidFill>
            <a:schemeClr val="accent3"/>
          </a:solidFill>
          <a:ln w="9525" algn="ctr">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5B6770"/>
              </a:solidFill>
              <a:effectLst/>
              <a:uLnTx/>
              <a:uFillTx/>
            </a:endParaRPr>
          </a:p>
        </p:txBody>
      </p:sp>
      <p:sp>
        <p:nvSpPr>
          <p:cNvPr id="8" name="Rounded Rectangle 29">
            <a:extLst>
              <a:ext uri="{FF2B5EF4-FFF2-40B4-BE49-F238E27FC236}">
                <a16:creationId xmlns:a16="http://schemas.microsoft.com/office/drawing/2014/main" id="{958CD037-FDAA-4BD8-8DB3-2F4FC808C976}"/>
              </a:ext>
            </a:extLst>
          </p:cNvPr>
          <p:cNvSpPr>
            <a:spLocks noChangeArrowheads="1"/>
          </p:cNvSpPr>
          <p:nvPr/>
        </p:nvSpPr>
        <p:spPr bwMode="auto">
          <a:xfrm>
            <a:off x="2534669" y="1991622"/>
            <a:ext cx="4334764" cy="3635801"/>
          </a:xfrm>
          <a:prstGeom prst="roundRect">
            <a:avLst>
              <a:gd name="adj" fmla="val 4463"/>
            </a:avLst>
          </a:prstGeom>
          <a:solidFill>
            <a:schemeClr val="tx2"/>
          </a:solidFill>
          <a:ln w="9525" algn="ctr">
            <a:noFill/>
            <a:round/>
            <a:headEnd/>
            <a:tailEnd/>
          </a:ln>
        </p:spPr>
        <p:txBody>
          <a:bodyPr bIns="274320"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rPr>
              <a:t>Real-Time Dispatch</a:t>
            </a:r>
          </a:p>
        </p:txBody>
      </p:sp>
      <p:sp>
        <p:nvSpPr>
          <p:cNvPr id="9" name="AutoShape 8">
            <a:extLst>
              <a:ext uri="{FF2B5EF4-FFF2-40B4-BE49-F238E27FC236}">
                <a16:creationId xmlns:a16="http://schemas.microsoft.com/office/drawing/2014/main" id="{2E5B3B57-1E03-43D9-B4D4-C2EFC899477C}"/>
              </a:ext>
            </a:extLst>
          </p:cNvPr>
          <p:cNvSpPr>
            <a:spLocks noChangeArrowheads="1"/>
          </p:cNvSpPr>
          <p:nvPr/>
        </p:nvSpPr>
        <p:spPr bwMode="auto">
          <a:xfrm>
            <a:off x="5085818" y="2731823"/>
            <a:ext cx="1622425" cy="1828800"/>
          </a:xfrm>
          <a:prstGeom prst="roundRect">
            <a:avLst>
              <a:gd name="adj" fmla="val 6884"/>
            </a:avLst>
          </a:prstGeom>
          <a:solidFill>
            <a:schemeClr val="accent1"/>
          </a:solidFill>
          <a:ln w="76200" algn="ctr">
            <a:noFill/>
            <a:round/>
            <a:headEnd/>
            <a:tailEnd/>
          </a:ln>
        </p:spPr>
        <p:txBody>
          <a:bodyPr wrap="squar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cs typeface="Arial" charset="0"/>
              </a:rPr>
              <a:t>SCED</a:t>
            </a:r>
          </a:p>
        </p:txBody>
      </p:sp>
      <p:sp>
        <p:nvSpPr>
          <p:cNvPr id="10" name="Rounded Rectangle 16">
            <a:extLst>
              <a:ext uri="{FF2B5EF4-FFF2-40B4-BE49-F238E27FC236}">
                <a16:creationId xmlns:a16="http://schemas.microsoft.com/office/drawing/2014/main" id="{0CB348E0-507A-4F01-A618-1EBD82B2AB37}"/>
              </a:ext>
            </a:extLst>
          </p:cNvPr>
          <p:cNvSpPr/>
          <p:nvPr/>
        </p:nvSpPr>
        <p:spPr>
          <a:xfrm>
            <a:off x="237593" y="1843561"/>
            <a:ext cx="1631950" cy="1517368"/>
          </a:xfrm>
          <a:prstGeom prst="roundRect">
            <a:avLst>
              <a:gd name="adj" fmla="val 3695"/>
            </a:avLst>
          </a:prstGeom>
          <a:gradFill>
            <a:gsLst>
              <a:gs pos="0">
                <a:schemeClr val="accent3"/>
              </a:gs>
              <a:gs pos="66000">
                <a:sysClr val="window" lastClr="FFFFFF"/>
              </a:gs>
              <a:gs pos="100000">
                <a:sysClr val="window" lastClr="FFFFFF"/>
              </a:gs>
            </a:gsLst>
            <a:lin ang="16200000" scaled="1"/>
          </a:gradFill>
          <a:ln w="38100" algn="ctr">
            <a:solidFill>
              <a:schemeClr val="accent3"/>
            </a:solidFill>
            <a:round/>
            <a:headEnd/>
            <a:tailEnd/>
          </a:ln>
        </p:spPr>
        <p:txBody>
          <a:bodyPr tIns="45720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Telemetry</a:t>
            </a:r>
          </a:p>
        </p:txBody>
      </p:sp>
      <p:pic>
        <p:nvPicPr>
          <p:cNvPr id="11" name="Picture 10">
            <a:extLst>
              <a:ext uri="{FF2B5EF4-FFF2-40B4-BE49-F238E27FC236}">
                <a16:creationId xmlns:a16="http://schemas.microsoft.com/office/drawing/2014/main" id="{3C3D3E50-9412-4F5E-A998-A29ACE5767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6314" y="1765283"/>
            <a:ext cx="538583" cy="713477"/>
          </a:xfrm>
          <a:prstGeom prst="rect">
            <a:avLst/>
          </a:prstGeom>
        </p:spPr>
      </p:pic>
      <p:pic>
        <p:nvPicPr>
          <p:cNvPr id="12" name="Picture 11">
            <a:extLst>
              <a:ext uri="{FF2B5EF4-FFF2-40B4-BE49-F238E27FC236}">
                <a16:creationId xmlns:a16="http://schemas.microsoft.com/office/drawing/2014/main" id="{5467E096-F420-4347-A8EE-DB003B1950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2472" y="1482665"/>
            <a:ext cx="610699" cy="636736"/>
          </a:xfrm>
          <a:prstGeom prst="rect">
            <a:avLst/>
          </a:prstGeom>
        </p:spPr>
      </p:pic>
      <p:sp>
        <p:nvSpPr>
          <p:cNvPr id="13" name="Rounded Rectangle 22">
            <a:extLst>
              <a:ext uri="{FF2B5EF4-FFF2-40B4-BE49-F238E27FC236}">
                <a16:creationId xmlns:a16="http://schemas.microsoft.com/office/drawing/2014/main" id="{FAB955C8-B764-4F88-B8DF-B8696DF5BB79}"/>
              </a:ext>
            </a:extLst>
          </p:cNvPr>
          <p:cNvSpPr/>
          <p:nvPr/>
        </p:nvSpPr>
        <p:spPr>
          <a:xfrm>
            <a:off x="3595553" y="1230576"/>
            <a:ext cx="1497082" cy="685916"/>
          </a:xfrm>
          <a:prstGeom prst="roundRect">
            <a:avLst>
              <a:gd name="adj" fmla="val 3695"/>
            </a:avLst>
          </a:prstGeom>
          <a:gradFill>
            <a:gsLst>
              <a:gs pos="0">
                <a:schemeClr val="accent3"/>
              </a:gs>
              <a:gs pos="66000">
                <a:sysClr val="window" lastClr="FFFFFF"/>
              </a:gs>
              <a:gs pos="100000">
                <a:sysClr val="window" lastClr="FFFFFF"/>
              </a:gs>
            </a:gsLst>
            <a:lin ang="16200000" scaled="1"/>
          </a:gradFill>
          <a:ln w="38100" algn="ctr">
            <a:solidFill>
              <a:schemeClr val="accent3"/>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Offers and Bids</a:t>
            </a:r>
          </a:p>
        </p:txBody>
      </p:sp>
      <p:sp>
        <p:nvSpPr>
          <p:cNvPr id="14" name="Rounded Rectangle 34">
            <a:extLst>
              <a:ext uri="{FF2B5EF4-FFF2-40B4-BE49-F238E27FC236}">
                <a16:creationId xmlns:a16="http://schemas.microsoft.com/office/drawing/2014/main" id="{BFE9E35B-CCE4-4B2F-97C4-2D72AEA34552}"/>
              </a:ext>
            </a:extLst>
          </p:cNvPr>
          <p:cNvSpPr>
            <a:spLocks noChangeArrowheads="1"/>
          </p:cNvSpPr>
          <p:nvPr/>
        </p:nvSpPr>
        <p:spPr bwMode="auto">
          <a:xfrm>
            <a:off x="7394043" y="2461223"/>
            <a:ext cx="1512365" cy="1087437"/>
          </a:xfrm>
          <a:prstGeom prst="roundRect">
            <a:avLst>
              <a:gd name="adj" fmla="val 10282"/>
            </a:avLst>
          </a:prstGeom>
          <a:gradFill>
            <a:gsLst>
              <a:gs pos="0">
                <a:schemeClr val="accent4"/>
              </a:gs>
              <a:gs pos="66000">
                <a:sysClr val="window" lastClr="FFFFFF"/>
              </a:gs>
              <a:gs pos="100000">
                <a:sysClr val="window" lastClr="FFFFFF"/>
              </a:gs>
            </a:gsLst>
            <a:lin ang="16200000" scaled="1"/>
          </a:gradFill>
          <a:ln w="38100" algn="ctr">
            <a:solidFill>
              <a:schemeClr val="accent4"/>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Pricing</a:t>
            </a:r>
          </a:p>
        </p:txBody>
      </p:sp>
      <p:sp>
        <p:nvSpPr>
          <p:cNvPr id="15" name="Rounded Rectangle 34">
            <a:extLst>
              <a:ext uri="{FF2B5EF4-FFF2-40B4-BE49-F238E27FC236}">
                <a16:creationId xmlns:a16="http://schemas.microsoft.com/office/drawing/2014/main" id="{BEFCD84F-ACAD-4D82-A3B5-97AC962CE53A}"/>
              </a:ext>
            </a:extLst>
          </p:cNvPr>
          <p:cNvSpPr>
            <a:spLocks noChangeArrowheads="1"/>
          </p:cNvSpPr>
          <p:nvPr/>
        </p:nvSpPr>
        <p:spPr bwMode="auto">
          <a:xfrm>
            <a:off x="7394043" y="4018717"/>
            <a:ext cx="1512365" cy="1087437"/>
          </a:xfrm>
          <a:prstGeom prst="roundRect">
            <a:avLst>
              <a:gd name="adj" fmla="val 10282"/>
            </a:avLst>
          </a:prstGeom>
          <a:gradFill>
            <a:gsLst>
              <a:gs pos="0">
                <a:schemeClr val="accent4"/>
              </a:gs>
              <a:gs pos="66000">
                <a:sysClr val="window" lastClr="FFFFFF"/>
              </a:gs>
              <a:gs pos="100000">
                <a:sysClr val="window" lastClr="FFFFFF"/>
              </a:gs>
            </a:gsLst>
            <a:lin ang="16200000" scaled="1"/>
          </a:gradFill>
          <a:ln w="38100" algn="ctr">
            <a:solidFill>
              <a:schemeClr val="accent4"/>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Dispatch Instructions</a:t>
            </a:r>
          </a:p>
        </p:txBody>
      </p:sp>
      <p:pic>
        <p:nvPicPr>
          <p:cNvPr id="16" name="Picture 15">
            <a:extLst>
              <a:ext uri="{FF2B5EF4-FFF2-40B4-BE49-F238E27FC236}">
                <a16:creationId xmlns:a16="http://schemas.microsoft.com/office/drawing/2014/main" id="{0DA6ABF0-4F1D-45E5-BB81-DB38E770A8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6650" y="2592433"/>
            <a:ext cx="518532" cy="748990"/>
          </a:xfrm>
          <a:prstGeom prst="rect">
            <a:avLst/>
          </a:prstGeom>
        </p:spPr>
      </p:pic>
      <p:pic>
        <p:nvPicPr>
          <p:cNvPr id="17" name="Picture 16">
            <a:extLst>
              <a:ext uri="{FF2B5EF4-FFF2-40B4-BE49-F238E27FC236}">
                <a16:creationId xmlns:a16="http://schemas.microsoft.com/office/drawing/2014/main" id="{7D108A40-BC16-46CE-A167-9A4E361FC937}"/>
              </a:ext>
            </a:extLst>
          </p:cNvPr>
          <p:cNvPicPr>
            <a:picLocks noChangeAspect="1"/>
          </p:cNvPicPr>
          <p:nvPr/>
        </p:nvPicPr>
        <p:blipFill>
          <a:blip r:embed="rId5" cstate="print">
            <a:extLst>
              <a:ext uri="{BEBA8EAE-BF5A-486C-A8C5-ECC9F3942E4B}">
                <a14:imgProps xmlns:a14="http://schemas.microsoft.com/office/drawing/2010/main">
                  <a14:imgLayer r:embed="rId6">
                    <a14:imgEffect>
                      <a14:sharpenSoften amount="5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flipH="1">
            <a:off x="577721" y="2717225"/>
            <a:ext cx="538942" cy="587516"/>
          </a:xfrm>
          <a:prstGeom prst="rect">
            <a:avLst/>
          </a:prstGeom>
        </p:spPr>
      </p:pic>
      <p:sp>
        <p:nvSpPr>
          <p:cNvPr id="18" name="Down Arrow 43">
            <a:extLst>
              <a:ext uri="{FF2B5EF4-FFF2-40B4-BE49-F238E27FC236}">
                <a16:creationId xmlns:a16="http://schemas.microsoft.com/office/drawing/2014/main" id="{A471A23F-9FA5-416D-B2C1-78FFA1AE11D0}"/>
              </a:ext>
            </a:extLst>
          </p:cNvPr>
          <p:cNvSpPr>
            <a:spLocks noChangeArrowheads="1"/>
          </p:cNvSpPr>
          <p:nvPr/>
        </p:nvSpPr>
        <p:spPr bwMode="auto">
          <a:xfrm rot="15518424">
            <a:off x="1823814" y="4361721"/>
            <a:ext cx="403225" cy="826622"/>
          </a:xfrm>
          <a:prstGeom prst="downArrow">
            <a:avLst>
              <a:gd name="adj1" fmla="val 40361"/>
              <a:gd name="adj2" fmla="val 61034"/>
            </a:avLst>
          </a:prstGeom>
          <a:solidFill>
            <a:schemeClr val="accent3"/>
          </a:solidFill>
          <a:ln w="9525" algn="ctr">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5B6770"/>
              </a:solidFill>
              <a:effectLst/>
              <a:uLnTx/>
              <a:uFillTx/>
            </a:endParaRPr>
          </a:p>
        </p:txBody>
      </p:sp>
      <p:sp>
        <p:nvSpPr>
          <p:cNvPr id="19" name="Down Arrow 30">
            <a:extLst>
              <a:ext uri="{FF2B5EF4-FFF2-40B4-BE49-F238E27FC236}">
                <a16:creationId xmlns:a16="http://schemas.microsoft.com/office/drawing/2014/main" id="{9E695E29-F269-4BEC-B636-BE0CE6FC0EAC}"/>
              </a:ext>
            </a:extLst>
          </p:cNvPr>
          <p:cNvSpPr>
            <a:spLocks noChangeArrowheads="1"/>
          </p:cNvSpPr>
          <p:nvPr/>
        </p:nvSpPr>
        <p:spPr bwMode="auto">
          <a:xfrm rot="5400000" flipV="1">
            <a:off x="1863046" y="3588225"/>
            <a:ext cx="403225" cy="766088"/>
          </a:xfrm>
          <a:prstGeom prst="downArrow">
            <a:avLst>
              <a:gd name="adj1" fmla="val 40361"/>
              <a:gd name="adj2" fmla="val 61068"/>
            </a:avLst>
          </a:prstGeom>
          <a:solidFill>
            <a:schemeClr val="accent3"/>
          </a:solidFill>
          <a:ln w="9525" algn="ctr">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5B6770"/>
              </a:solidFill>
              <a:effectLst/>
              <a:uLnTx/>
              <a:uFillTx/>
            </a:endParaRPr>
          </a:p>
        </p:txBody>
      </p:sp>
      <p:sp>
        <p:nvSpPr>
          <p:cNvPr id="20" name="Rounded Rectangle 31">
            <a:extLst>
              <a:ext uri="{FF2B5EF4-FFF2-40B4-BE49-F238E27FC236}">
                <a16:creationId xmlns:a16="http://schemas.microsoft.com/office/drawing/2014/main" id="{B16F221D-C983-4777-9135-86369582504B}"/>
              </a:ext>
            </a:extLst>
          </p:cNvPr>
          <p:cNvSpPr/>
          <p:nvPr/>
        </p:nvSpPr>
        <p:spPr>
          <a:xfrm>
            <a:off x="237593" y="3554879"/>
            <a:ext cx="1631950" cy="842703"/>
          </a:xfrm>
          <a:prstGeom prst="roundRect">
            <a:avLst>
              <a:gd name="adj" fmla="val 3695"/>
            </a:avLst>
          </a:prstGeom>
          <a:gradFill>
            <a:gsLst>
              <a:gs pos="0">
                <a:schemeClr val="accent3"/>
              </a:gs>
              <a:gs pos="66000">
                <a:sysClr val="window" lastClr="FFFFFF"/>
              </a:gs>
              <a:gs pos="100000">
                <a:sysClr val="window" lastClr="FFFFFF"/>
              </a:gs>
            </a:gsLst>
            <a:lin ang="16200000" scaled="1"/>
          </a:gradFill>
          <a:ln w="38100" algn="ctr">
            <a:solidFill>
              <a:schemeClr val="accent3"/>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Network</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Operations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Model</a:t>
            </a:r>
          </a:p>
        </p:txBody>
      </p:sp>
      <p:sp>
        <p:nvSpPr>
          <p:cNvPr id="21" name="Rounded Rectangle 32">
            <a:extLst>
              <a:ext uri="{FF2B5EF4-FFF2-40B4-BE49-F238E27FC236}">
                <a16:creationId xmlns:a16="http://schemas.microsoft.com/office/drawing/2014/main" id="{D384E0AC-3056-470D-AD54-4CD64131A05D}"/>
              </a:ext>
            </a:extLst>
          </p:cNvPr>
          <p:cNvSpPr/>
          <p:nvPr/>
        </p:nvSpPr>
        <p:spPr>
          <a:xfrm>
            <a:off x="237593" y="4608421"/>
            <a:ext cx="1631950" cy="638002"/>
          </a:xfrm>
          <a:prstGeom prst="roundRect">
            <a:avLst>
              <a:gd name="adj" fmla="val 3695"/>
            </a:avLst>
          </a:prstGeom>
          <a:gradFill>
            <a:gsLst>
              <a:gs pos="0">
                <a:schemeClr val="accent3"/>
              </a:gs>
              <a:gs pos="66000">
                <a:sysClr val="window" lastClr="FFFFFF"/>
              </a:gs>
              <a:gs pos="100000">
                <a:sysClr val="window" lastClr="FFFFFF"/>
              </a:gs>
            </a:gsLst>
            <a:lin ang="16200000" scaled="1"/>
          </a:gradFill>
          <a:ln w="38100" algn="ctr">
            <a:solidFill>
              <a:schemeClr val="accent3"/>
            </a:solidFill>
            <a:round/>
            <a:headEnd/>
            <a:tailEnd/>
          </a:ln>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rPr>
              <a:t>Contingencies</a:t>
            </a:r>
          </a:p>
        </p:txBody>
      </p:sp>
      <p:grpSp>
        <p:nvGrpSpPr>
          <p:cNvPr id="22" name="Group 21">
            <a:extLst>
              <a:ext uri="{FF2B5EF4-FFF2-40B4-BE49-F238E27FC236}">
                <a16:creationId xmlns:a16="http://schemas.microsoft.com/office/drawing/2014/main" id="{2D2691C4-D9DD-42FD-8B41-6250629ABB96}"/>
              </a:ext>
            </a:extLst>
          </p:cNvPr>
          <p:cNvGrpSpPr/>
          <p:nvPr/>
        </p:nvGrpSpPr>
        <p:grpSpPr>
          <a:xfrm>
            <a:off x="3023211" y="3397028"/>
            <a:ext cx="2068979" cy="498389"/>
            <a:chOff x="6115042" y="1359605"/>
            <a:chExt cx="2068979" cy="498389"/>
          </a:xfrm>
        </p:grpSpPr>
        <p:sp>
          <p:nvSpPr>
            <p:cNvPr id="29" name="Down Arrow 36">
              <a:extLst>
                <a:ext uri="{FF2B5EF4-FFF2-40B4-BE49-F238E27FC236}">
                  <a16:creationId xmlns:a16="http://schemas.microsoft.com/office/drawing/2014/main" id="{4C22B256-D0C9-4054-B12E-2D6E05E59030}"/>
                </a:ext>
              </a:extLst>
            </p:cNvPr>
            <p:cNvSpPr/>
            <p:nvPr/>
          </p:nvSpPr>
          <p:spPr>
            <a:xfrm rot="16200000">
              <a:off x="7777027" y="1333129"/>
              <a:ext cx="262647" cy="551340"/>
            </a:xfrm>
            <a:prstGeom prst="downArrow">
              <a:avLst/>
            </a:prstGeom>
            <a:solidFill>
              <a:srgbClr val="FFD100">
                <a:lumMod val="20000"/>
                <a:lumOff val="80000"/>
              </a:srgbClr>
            </a:solidFill>
            <a:ln w="28575" algn="ctr">
              <a:noFill/>
              <a:round/>
              <a:headEnd/>
              <a:tailEnd/>
            </a:ln>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a:ln>
                  <a:noFill/>
                </a:ln>
                <a:solidFill>
                  <a:prstClr val="black"/>
                </a:solidFill>
                <a:effectLst/>
                <a:uLnTx/>
                <a:uFillTx/>
                <a:latin typeface="Calibri" pitchFamily="34" charset="0"/>
              </a:endParaRPr>
            </a:p>
          </p:txBody>
        </p:sp>
        <p:sp>
          <p:nvSpPr>
            <p:cNvPr id="30" name="AutoShape 8">
              <a:extLst>
                <a:ext uri="{FF2B5EF4-FFF2-40B4-BE49-F238E27FC236}">
                  <a16:creationId xmlns:a16="http://schemas.microsoft.com/office/drawing/2014/main" id="{611A1D26-3114-4119-AC99-88CA1EB2AB7B}"/>
                </a:ext>
              </a:extLst>
            </p:cNvPr>
            <p:cNvSpPr>
              <a:spLocks noChangeArrowheads="1"/>
            </p:cNvSpPr>
            <p:nvPr/>
          </p:nvSpPr>
          <p:spPr bwMode="auto">
            <a:xfrm>
              <a:off x="6115042" y="1359605"/>
              <a:ext cx="1531938" cy="498389"/>
            </a:xfrm>
            <a:prstGeom prst="roundRect">
              <a:avLst>
                <a:gd name="adj" fmla="val 16667"/>
              </a:avLst>
            </a:prstGeom>
            <a:solidFill>
              <a:srgbClr val="FFD100"/>
            </a:solidFill>
            <a:ln w="28575" algn="ctr">
              <a:solidFill>
                <a:srgbClr val="FFD100">
                  <a:lumMod val="20000"/>
                  <a:lumOff val="80000"/>
                </a:srgbClr>
              </a:solidFill>
              <a:round/>
              <a:headEnd/>
              <a:tailEnd/>
            </a:ln>
          </p:spPr>
          <p:txBody>
            <a:bodyPr wrap="squar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latin typeface="Calibri" pitchFamily="34" charset="0"/>
                </a:rPr>
                <a:t>Constraints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5B6770">
                      <a:lumMod val="75000"/>
                    </a:srgbClr>
                  </a:solidFill>
                  <a:effectLst/>
                  <a:uLnTx/>
                  <a:uFillTx/>
                  <a:latin typeface="Calibri" pitchFamily="34" charset="0"/>
                </a:rPr>
                <a:t>&amp; Shift Factors</a:t>
              </a:r>
            </a:p>
          </p:txBody>
        </p:sp>
      </p:grpSp>
      <p:grpSp>
        <p:nvGrpSpPr>
          <p:cNvPr id="23" name="Group 22">
            <a:extLst>
              <a:ext uri="{FF2B5EF4-FFF2-40B4-BE49-F238E27FC236}">
                <a16:creationId xmlns:a16="http://schemas.microsoft.com/office/drawing/2014/main" id="{2760D5D4-20A3-425A-81E4-327AD1799BF0}"/>
              </a:ext>
            </a:extLst>
          </p:cNvPr>
          <p:cNvGrpSpPr/>
          <p:nvPr/>
        </p:nvGrpSpPr>
        <p:grpSpPr>
          <a:xfrm>
            <a:off x="2645794" y="2734461"/>
            <a:ext cx="2440022" cy="1828800"/>
            <a:chOff x="2566951" y="3124200"/>
            <a:chExt cx="2440022" cy="1828800"/>
          </a:xfrm>
          <a:solidFill>
            <a:schemeClr val="accent1"/>
          </a:solidFill>
        </p:grpSpPr>
        <p:sp>
          <p:nvSpPr>
            <p:cNvPr id="25" name="Right Arrow 9">
              <a:extLst>
                <a:ext uri="{FF2B5EF4-FFF2-40B4-BE49-F238E27FC236}">
                  <a16:creationId xmlns:a16="http://schemas.microsoft.com/office/drawing/2014/main" id="{83870C91-C643-474E-973D-DCD70C8C7220}"/>
                </a:ext>
              </a:extLst>
            </p:cNvPr>
            <p:cNvSpPr>
              <a:spLocks noChangeArrowheads="1"/>
            </p:cNvSpPr>
            <p:nvPr/>
          </p:nvSpPr>
          <p:spPr bwMode="auto">
            <a:xfrm>
              <a:off x="3963950" y="3425825"/>
              <a:ext cx="1043023" cy="1225550"/>
            </a:xfrm>
            <a:prstGeom prst="rightArrow">
              <a:avLst>
                <a:gd name="adj1" fmla="val 50000"/>
                <a:gd name="adj2" fmla="val 42305"/>
              </a:avLst>
            </a:prstGeom>
            <a:grpFill/>
            <a:ln w="9525" algn="ctr">
              <a:no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5B6770"/>
                </a:solidFill>
                <a:effectLst/>
                <a:uLnTx/>
                <a:uFillTx/>
              </a:endParaRPr>
            </a:p>
          </p:txBody>
        </p:sp>
        <p:grpSp>
          <p:nvGrpSpPr>
            <p:cNvPr id="26" name="Group 25">
              <a:extLst>
                <a:ext uri="{FF2B5EF4-FFF2-40B4-BE49-F238E27FC236}">
                  <a16:creationId xmlns:a16="http://schemas.microsoft.com/office/drawing/2014/main" id="{5FA5905D-0CDC-4397-BCCA-F228B5657D51}"/>
                </a:ext>
              </a:extLst>
            </p:cNvPr>
            <p:cNvGrpSpPr/>
            <p:nvPr/>
          </p:nvGrpSpPr>
          <p:grpSpPr>
            <a:xfrm>
              <a:off x="2566951" y="3124200"/>
              <a:ext cx="1619250" cy="1828800"/>
              <a:chOff x="2566951" y="3124200"/>
              <a:chExt cx="1619250" cy="1828800"/>
            </a:xfrm>
            <a:grpFill/>
          </p:grpSpPr>
          <p:sp>
            <p:nvSpPr>
              <p:cNvPr id="27" name="AutoShape 6">
                <a:extLst>
                  <a:ext uri="{FF2B5EF4-FFF2-40B4-BE49-F238E27FC236}">
                    <a16:creationId xmlns:a16="http://schemas.microsoft.com/office/drawing/2014/main" id="{AEE96E51-696E-4C9E-AED8-1E1A98C3F6A2}"/>
                  </a:ext>
                </a:extLst>
              </p:cNvPr>
              <p:cNvSpPr>
                <a:spLocks noChangeArrowheads="1"/>
              </p:cNvSpPr>
              <p:nvPr/>
            </p:nvSpPr>
            <p:spPr bwMode="auto">
              <a:xfrm>
                <a:off x="2566951" y="3124200"/>
                <a:ext cx="1619250" cy="1828800"/>
              </a:xfrm>
              <a:prstGeom prst="roundRect">
                <a:avLst>
                  <a:gd name="adj" fmla="val 6884"/>
                </a:avLst>
              </a:prstGeom>
              <a:grpFill/>
              <a:ln w="76200" algn="ctr">
                <a:noFill/>
                <a:round/>
                <a:headEnd/>
                <a:tailEnd/>
              </a:ln>
            </p:spPr>
            <p:txBody>
              <a:bodyPr wrap="squar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prstClr val="white"/>
                  </a:solidFill>
                  <a:effectLst/>
                  <a:uLnTx/>
                  <a:uFillTx/>
                  <a:cs typeface="Arial" charset="0"/>
                </a:endParaRPr>
              </a:p>
            </p:txBody>
          </p:sp>
          <p:sp>
            <p:nvSpPr>
              <p:cNvPr id="28" name="TextBox 56">
                <a:extLst>
                  <a:ext uri="{FF2B5EF4-FFF2-40B4-BE49-F238E27FC236}">
                    <a16:creationId xmlns:a16="http://schemas.microsoft.com/office/drawing/2014/main" id="{85FA3D41-957E-4372-B24B-56B9EB3AC74C}"/>
                  </a:ext>
                </a:extLst>
              </p:cNvPr>
              <p:cNvSpPr txBox="1"/>
              <p:nvPr/>
            </p:nvSpPr>
            <p:spPr>
              <a:xfrm>
                <a:off x="2722502" y="3561547"/>
                <a:ext cx="1308148" cy="954107"/>
              </a:xfrm>
              <a:prstGeom prst="rect">
                <a:avLst/>
              </a:prstGeom>
              <a:grp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cs typeface="Arial" charset="0"/>
                  </a:rPr>
                  <a:t>Real-Time Network Security Analysis</a:t>
                </a:r>
                <a:endParaRPr kumimoji="0" lang="en-US" sz="1400" b="0" i="0" u="none" strike="noStrike" kern="0" cap="none" spc="0" normalizeH="0" baseline="0" noProof="0" dirty="0">
                  <a:ln>
                    <a:noFill/>
                  </a:ln>
                  <a:solidFill>
                    <a:srgbClr val="5B6770"/>
                  </a:solidFill>
                  <a:effectLst/>
                  <a:uLnTx/>
                  <a:uFillTx/>
                </a:endParaRPr>
              </a:p>
            </p:txBody>
          </p:sp>
        </p:grpSp>
      </p:grpSp>
      <p:sp>
        <p:nvSpPr>
          <p:cNvPr id="24" name="Bent Arrow 41">
            <a:extLst>
              <a:ext uri="{FF2B5EF4-FFF2-40B4-BE49-F238E27FC236}">
                <a16:creationId xmlns:a16="http://schemas.microsoft.com/office/drawing/2014/main" id="{1339C1B0-1C13-46CD-95EF-1621030590BD}"/>
              </a:ext>
            </a:extLst>
          </p:cNvPr>
          <p:cNvSpPr/>
          <p:nvPr/>
        </p:nvSpPr>
        <p:spPr>
          <a:xfrm rot="5400000">
            <a:off x="5104843" y="1470462"/>
            <a:ext cx="1057792" cy="1082208"/>
          </a:xfrm>
          <a:prstGeom prst="bentArrow">
            <a:avLst>
              <a:gd name="adj1" fmla="val 22999"/>
              <a:gd name="adj2" fmla="val 27066"/>
              <a:gd name="adj3" fmla="val 25000"/>
              <a:gd name="adj4" fmla="val 43750"/>
            </a:avLst>
          </a:prstGeom>
          <a:solidFill>
            <a:schemeClr val="accent3"/>
          </a:solidFill>
          <a:ln w="38100" algn="ctr">
            <a:noFill/>
            <a:round/>
            <a:headEnd/>
            <a:tailEnd/>
          </a:ln>
        </p:spPr>
        <p:txBody>
          <a:bodyPr wrap="none" rtlCol="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487948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2F512-33D2-41EE-B978-10268D3E072A}"/>
              </a:ext>
            </a:extLst>
          </p:cNvPr>
          <p:cNvSpPr>
            <a:spLocks noGrp="1"/>
          </p:cNvSpPr>
          <p:nvPr>
            <p:ph type="title"/>
          </p:nvPr>
        </p:nvSpPr>
        <p:spPr/>
        <p:txBody>
          <a:bodyPr/>
          <a:lstStyle/>
          <a:p>
            <a:r>
              <a:rPr lang="en-US" dirty="0"/>
              <a:t>Controllable Load Resources (CLRs)</a:t>
            </a:r>
          </a:p>
        </p:txBody>
      </p:sp>
      <p:sp>
        <p:nvSpPr>
          <p:cNvPr id="3" name="Content Placeholder 2">
            <a:extLst>
              <a:ext uri="{FF2B5EF4-FFF2-40B4-BE49-F238E27FC236}">
                <a16:creationId xmlns:a16="http://schemas.microsoft.com/office/drawing/2014/main" id="{0B1EC510-5D55-4CAA-A15C-2EA54A4A4EC2}"/>
              </a:ext>
            </a:extLst>
          </p:cNvPr>
          <p:cNvSpPr>
            <a:spLocks noGrp="1"/>
          </p:cNvSpPr>
          <p:nvPr>
            <p:ph idx="1"/>
          </p:nvPr>
        </p:nvSpPr>
        <p:spPr>
          <a:xfrm>
            <a:off x="304800" y="892630"/>
            <a:ext cx="8534400" cy="4997792"/>
          </a:xfrm>
        </p:spPr>
        <p:txBody>
          <a:bodyPr/>
          <a:lstStyle/>
          <a:p>
            <a:r>
              <a:rPr lang="en-US" sz="1600" dirty="0"/>
              <a:t>A CLR is a specific sub-type of Load Resource that is able control, reduce or increase, consumption under dispatch control by ERCOT, specifically through SCED.</a:t>
            </a:r>
          </a:p>
          <a:p>
            <a:pPr lvl="1"/>
            <a:r>
              <a:rPr lang="en-US" sz="1400" dirty="0"/>
              <a:t>These reductions or increases are limited by the Maximum and Low Power Consumption (MPC and LPC) values as well as ramp rate information provided to ERCOT. </a:t>
            </a:r>
          </a:p>
          <a:p>
            <a:pPr lvl="1"/>
            <a:r>
              <a:rPr lang="en-US" sz="1400" dirty="0"/>
              <a:t>The speed in which consumption changes are instructed will also depend on speed in which other Resources can ramp, e.g., Generation Resources.</a:t>
            </a:r>
          </a:p>
          <a:p>
            <a:pPr lvl="1"/>
            <a:endParaRPr lang="en-US" sz="800" dirty="0"/>
          </a:p>
          <a:p>
            <a:r>
              <a:rPr lang="en-US" sz="1600" dirty="0"/>
              <a:t>This allows the CLR to participate directly in price formation.</a:t>
            </a:r>
          </a:p>
          <a:p>
            <a:pPr lvl="1"/>
            <a:r>
              <a:rPr lang="en-US" sz="1400" dirty="0"/>
              <a:t>The CLR may actually set the price and be dispatched by SCED accordingly, as opposed to trying to chase prices after the publishing occurs.  This type of participation mitigates the potential for price oscillations and frequency concerns for ERCOT.</a:t>
            </a:r>
          </a:p>
          <a:p>
            <a:pPr lvl="1"/>
            <a:endParaRPr lang="en-US" sz="800" dirty="0"/>
          </a:p>
          <a:p>
            <a:r>
              <a:rPr lang="en-US" sz="1600" dirty="0"/>
              <a:t>The participation in SCED and higher level of controllability removes limitations for participation in the Ancillary Service market that exist for other types of Load Resources.</a:t>
            </a:r>
          </a:p>
          <a:p>
            <a:pPr lvl="1"/>
            <a:r>
              <a:rPr lang="en-US" sz="1400" dirty="0"/>
              <a:t>CLRs are dispatched and provide Ancillary Services in a very similar way as Generation Resources and have similar requirements. </a:t>
            </a:r>
          </a:p>
          <a:p>
            <a:pPr lvl="1"/>
            <a:r>
              <a:rPr lang="en-US" sz="1400" dirty="0"/>
              <a:t>Other Load may have to participate in a more limited way or cannot participate at all.</a:t>
            </a:r>
          </a:p>
          <a:p>
            <a:pPr lvl="1"/>
            <a:endParaRPr lang="en-US" sz="800" dirty="0"/>
          </a:p>
          <a:p>
            <a:r>
              <a:rPr lang="en-US" sz="1600" dirty="0"/>
              <a:t>All Resources, including CLRs, are represented by a Qualified Scheduling Entity (QSE) who transacts with ERCOT and provides Resource information on behalf of the Resource. </a:t>
            </a:r>
          </a:p>
          <a:p>
            <a:pPr lvl="1"/>
            <a:r>
              <a:rPr lang="en-US" sz="1400" dirty="0"/>
              <a:t>This includes Ancillary Service Offers in the Day-Ahead Market, bids to buy energy for use by SCED, and the Real-Time information provided about the Resource.</a:t>
            </a:r>
          </a:p>
          <a:p>
            <a:pPr lvl="1"/>
            <a:endParaRPr lang="en-US" sz="1400" dirty="0"/>
          </a:p>
        </p:txBody>
      </p:sp>
      <p:sp>
        <p:nvSpPr>
          <p:cNvPr id="4" name="Slide Number Placeholder 3">
            <a:extLst>
              <a:ext uri="{FF2B5EF4-FFF2-40B4-BE49-F238E27FC236}">
                <a16:creationId xmlns:a16="http://schemas.microsoft.com/office/drawing/2014/main" id="{C593F246-5399-49B5-B73F-84AC4D0D70CE}"/>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80781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14ED-DFCD-46F0-BBEA-28287E51D387}"/>
              </a:ext>
            </a:extLst>
          </p:cNvPr>
          <p:cNvSpPr>
            <a:spLocks noGrp="1"/>
          </p:cNvSpPr>
          <p:nvPr>
            <p:ph type="title"/>
          </p:nvPr>
        </p:nvSpPr>
        <p:spPr/>
        <p:txBody>
          <a:bodyPr/>
          <a:lstStyle/>
          <a:p>
            <a:r>
              <a:rPr lang="en-US" dirty="0"/>
              <a:t>Illustrations of SCED on the Aggregate</a:t>
            </a:r>
          </a:p>
        </p:txBody>
      </p:sp>
      <p:sp>
        <p:nvSpPr>
          <p:cNvPr id="3" name="Content Placeholder 2">
            <a:extLst>
              <a:ext uri="{FF2B5EF4-FFF2-40B4-BE49-F238E27FC236}">
                <a16:creationId xmlns:a16="http://schemas.microsoft.com/office/drawing/2014/main" id="{58700F33-A272-43A6-AFD8-93E009C00B03}"/>
              </a:ext>
            </a:extLst>
          </p:cNvPr>
          <p:cNvSpPr>
            <a:spLocks noGrp="1"/>
          </p:cNvSpPr>
          <p:nvPr>
            <p:ph idx="1"/>
          </p:nvPr>
        </p:nvSpPr>
        <p:spPr>
          <a:xfrm>
            <a:off x="304800" y="990600"/>
            <a:ext cx="8534400" cy="846139"/>
          </a:xfrm>
        </p:spPr>
        <p:txBody>
          <a:bodyPr/>
          <a:lstStyle/>
          <a:p>
            <a:r>
              <a:rPr lang="en-US" sz="1600" dirty="0"/>
              <a:t>Demand and prices are relatively low</a:t>
            </a:r>
          </a:p>
          <a:p>
            <a:r>
              <a:rPr lang="en-US" sz="1600" dirty="0"/>
              <a:t>CLRs have not been instructed to reduce consumption</a:t>
            </a:r>
          </a:p>
          <a:p>
            <a:r>
              <a:rPr lang="en-US" sz="1600" dirty="0"/>
              <a:t>Supply and demand are balanced</a:t>
            </a:r>
          </a:p>
        </p:txBody>
      </p:sp>
      <p:sp>
        <p:nvSpPr>
          <p:cNvPr id="4" name="Slide Number Placeholder 3">
            <a:extLst>
              <a:ext uri="{FF2B5EF4-FFF2-40B4-BE49-F238E27FC236}">
                <a16:creationId xmlns:a16="http://schemas.microsoft.com/office/drawing/2014/main" id="{54928B45-E401-4A3E-A115-544C484BD900}"/>
              </a:ext>
            </a:extLst>
          </p:cNvPr>
          <p:cNvSpPr>
            <a:spLocks noGrp="1"/>
          </p:cNvSpPr>
          <p:nvPr>
            <p:ph type="sldNum" sz="quarter" idx="4"/>
          </p:nvPr>
        </p:nvSpPr>
        <p:spPr/>
        <p:txBody>
          <a:bodyPr/>
          <a:lstStyle/>
          <a:p>
            <a:fld id="{1D93BD3E-1E9A-4970-A6F7-E7AC52762E0C}" type="slidenum">
              <a:rPr lang="en-US" smtClean="0"/>
              <a:pPr/>
              <a:t>5</a:t>
            </a:fld>
            <a:endParaRPr lang="en-US"/>
          </a:p>
        </p:txBody>
      </p:sp>
      <p:cxnSp>
        <p:nvCxnSpPr>
          <p:cNvPr id="6" name="Straight Connector 5">
            <a:extLst>
              <a:ext uri="{FF2B5EF4-FFF2-40B4-BE49-F238E27FC236}">
                <a16:creationId xmlns:a16="http://schemas.microsoft.com/office/drawing/2014/main" id="{58E6EE87-9206-487B-9CF8-D06A5DCA6D0A}"/>
              </a:ext>
            </a:extLst>
          </p:cNvPr>
          <p:cNvCxnSpPr>
            <a:cxnSpLocks/>
          </p:cNvCxnSpPr>
          <p:nvPr/>
        </p:nvCxnSpPr>
        <p:spPr>
          <a:xfrm>
            <a:off x="2057401" y="2632137"/>
            <a:ext cx="0" cy="3621861"/>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 name="Straight Connector 6">
            <a:extLst>
              <a:ext uri="{FF2B5EF4-FFF2-40B4-BE49-F238E27FC236}">
                <a16:creationId xmlns:a16="http://schemas.microsoft.com/office/drawing/2014/main" id="{5BC71B29-7EFD-4A50-BBDB-F3BBAE3FBADF}"/>
              </a:ext>
            </a:extLst>
          </p:cNvPr>
          <p:cNvCxnSpPr>
            <a:cxnSpLocks/>
          </p:cNvCxnSpPr>
          <p:nvPr/>
        </p:nvCxnSpPr>
        <p:spPr>
          <a:xfrm flipH="1">
            <a:off x="1600201" y="5985341"/>
            <a:ext cx="5486400" cy="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9" name="Arc 8">
            <a:extLst>
              <a:ext uri="{FF2B5EF4-FFF2-40B4-BE49-F238E27FC236}">
                <a16:creationId xmlns:a16="http://schemas.microsoft.com/office/drawing/2014/main" id="{A27EF7DD-0346-4BC3-B610-E4C01BD651B3}"/>
              </a:ext>
            </a:extLst>
          </p:cNvPr>
          <p:cNvSpPr/>
          <p:nvPr/>
        </p:nvSpPr>
        <p:spPr>
          <a:xfrm rot="10800000" flipH="1">
            <a:off x="-380998" y="2792879"/>
            <a:ext cx="5943595" cy="2820555"/>
          </a:xfrm>
          <a:prstGeom prst="arc">
            <a:avLst>
              <a:gd name="adj1" fmla="val 17114949"/>
              <a:gd name="adj2" fmla="val 22594"/>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9355483-E9DA-4BDF-A404-37D2C8742A0F}"/>
              </a:ext>
            </a:extLst>
          </p:cNvPr>
          <p:cNvCxnSpPr>
            <a:cxnSpLocks/>
          </p:cNvCxnSpPr>
          <p:nvPr/>
        </p:nvCxnSpPr>
        <p:spPr>
          <a:xfrm>
            <a:off x="5562602" y="3318341"/>
            <a:ext cx="0" cy="884816"/>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a:extLst>
              <a:ext uri="{FF2B5EF4-FFF2-40B4-BE49-F238E27FC236}">
                <a16:creationId xmlns:a16="http://schemas.microsoft.com/office/drawing/2014/main" id="{8596B1C1-7CEB-4875-957D-2BE4A06D2C0F}"/>
              </a:ext>
            </a:extLst>
          </p:cNvPr>
          <p:cNvCxnSpPr>
            <a:cxnSpLocks/>
          </p:cNvCxnSpPr>
          <p:nvPr/>
        </p:nvCxnSpPr>
        <p:spPr>
          <a:xfrm>
            <a:off x="5562597" y="3318341"/>
            <a:ext cx="447508" cy="0"/>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ABB17E51-1A4B-4424-9EAF-4DFB7ABB57B9}"/>
              </a:ext>
            </a:extLst>
          </p:cNvPr>
          <p:cNvCxnSpPr>
            <a:cxnSpLocks/>
          </p:cNvCxnSpPr>
          <p:nvPr/>
        </p:nvCxnSpPr>
        <p:spPr>
          <a:xfrm>
            <a:off x="3733801" y="3155357"/>
            <a:ext cx="0" cy="1047800"/>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93D94053-0E2F-47E8-8506-DDC6210C36E7}"/>
              </a:ext>
            </a:extLst>
          </p:cNvPr>
          <p:cNvCxnSpPr>
            <a:cxnSpLocks/>
          </p:cNvCxnSpPr>
          <p:nvPr/>
        </p:nvCxnSpPr>
        <p:spPr>
          <a:xfrm>
            <a:off x="4114801" y="4455479"/>
            <a:ext cx="0" cy="1453662"/>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9" name="Straight Connector 18">
            <a:extLst>
              <a:ext uri="{FF2B5EF4-FFF2-40B4-BE49-F238E27FC236}">
                <a16:creationId xmlns:a16="http://schemas.microsoft.com/office/drawing/2014/main" id="{BB2179EC-E52C-4E31-9857-93D70CA348B7}"/>
              </a:ext>
            </a:extLst>
          </p:cNvPr>
          <p:cNvCxnSpPr>
            <a:cxnSpLocks/>
          </p:cNvCxnSpPr>
          <p:nvPr/>
        </p:nvCxnSpPr>
        <p:spPr>
          <a:xfrm>
            <a:off x="3733801" y="4203157"/>
            <a:ext cx="381000" cy="258184"/>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sp>
        <p:nvSpPr>
          <p:cNvPr id="27" name="TextBox 26">
            <a:extLst>
              <a:ext uri="{FF2B5EF4-FFF2-40B4-BE49-F238E27FC236}">
                <a16:creationId xmlns:a16="http://schemas.microsoft.com/office/drawing/2014/main" id="{6828CD80-0C0C-41BA-A84A-F3E6C98FF7B4}"/>
              </a:ext>
            </a:extLst>
          </p:cNvPr>
          <p:cNvSpPr txBox="1"/>
          <p:nvPr/>
        </p:nvSpPr>
        <p:spPr>
          <a:xfrm>
            <a:off x="3777765" y="3282198"/>
            <a:ext cx="1447799" cy="523220"/>
          </a:xfrm>
          <a:prstGeom prst="rect">
            <a:avLst/>
          </a:prstGeom>
          <a:noFill/>
        </p:spPr>
        <p:txBody>
          <a:bodyPr wrap="square" rtlCol="0">
            <a:spAutoFit/>
          </a:bodyPr>
          <a:lstStyle/>
          <a:p>
            <a:r>
              <a:rPr lang="en-US" sz="1400" dirty="0">
                <a:solidFill>
                  <a:schemeClr val="accent3"/>
                </a:solidFill>
              </a:rPr>
              <a:t>Demand is largely inelastic</a:t>
            </a:r>
          </a:p>
        </p:txBody>
      </p:sp>
      <p:sp>
        <p:nvSpPr>
          <p:cNvPr id="28" name="TextBox 27">
            <a:extLst>
              <a:ext uri="{FF2B5EF4-FFF2-40B4-BE49-F238E27FC236}">
                <a16:creationId xmlns:a16="http://schemas.microsoft.com/office/drawing/2014/main" id="{8233E901-B933-4E44-B5F2-07C88643A210}"/>
              </a:ext>
            </a:extLst>
          </p:cNvPr>
          <p:cNvSpPr txBox="1"/>
          <p:nvPr/>
        </p:nvSpPr>
        <p:spPr>
          <a:xfrm>
            <a:off x="3093428" y="4629624"/>
            <a:ext cx="1046286" cy="338554"/>
          </a:xfrm>
          <a:prstGeom prst="rect">
            <a:avLst/>
          </a:prstGeom>
          <a:noFill/>
        </p:spPr>
        <p:txBody>
          <a:bodyPr wrap="square" rtlCol="0">
            <a:spAutoFit/>
          </a:bodyPr>
          <a:lstStyle/>
          <a:p>
            <a:r>
              <a:rPr lang="en-US" sz="1600" dirty="0">
                <a:solidFill>
                  <a:schemeClr val="accent3"/>
                </a:solidFill>
              </a:rPr>
              <a:t>CLR</a:t>
            </a:r>
            <a:r>
              <a:rPr lang="en-US" sz="1400" dirty="0">
                <a:solidFill>
                  <a:schemeClr val="accent3"/>
                </a:solidFill>
              </a:rPr>
              <a:t>s</a:t>
            </a:r>
          </a:p>
        </p:txBody>
      </p:sp>
      <p:cxnSp>
        <p:nvCxnSpPr>
          <p:cNvPr id="30" name="Straight Arrow Connector 29">
            <a:extLst>
              <a:ext uri="{FF2B5EF4-FFF2-40B4-BE49-F238E27FC236}">
                <a16:creationId xmlns:a16="http://schemas.microsoft.com/office/drawing/2014/main" id="{43E05F3B-B94C-46AF-9D3C-0607499A9823}"/>
              </a:ext>
            </a:extLst>
          </p:cNvPr>
          <p:cNvCxnSpPr>
            <a:stCxn id="28" idx="0"/>
          </p:cNvCxnSpPr>
          <p:nvPr/>
        </p:nvCxnSpPr>
        <p:spPr>
          <a:xfrm flipV="1">
            <a:off x="3616571" y="4376348"/>
            <a:ext cx="320468" cy="253276"/>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3" name="Straight Connector 32">
            <a:extLst>
              <a:ext uri="{FF2B5EF4-FFF2-40B4-BE49-F238E27FC236}">
                <a16:creationId xmlns:a16="http://schemas.microsoft.com/office/drawing/2014/main" id="{232E1609-B37C-4730-872E-61ED45817A3B}"/>
              </a:ext>
            </a:extLst>
          </p:cNvPr>
          <p:cNvCxnSpPr>
            <a:cxnSpLocks/>
          </p:cNvCxnSpPr>
          <p:nvPr/>
        </p:nvCxnSpPr>
        <p:spPr>
          <a:xfrm>
            <a:off x="2971801" y="3119325"/>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cxnSp>
        <p:nvCxnSpPr>
          <p:cNvPr id="35" name="Straight Connector 34">
            <a:extLst>
              <a:ext uri="{FF2B5EF4-FFF2-40B4-BE49-F238E27FC236}">
                <a16:creationId xmlns:a16="http://schemas.microsoft.com/office/drawing/2014/main" id="{70E4530D-B4D0-4564-9BC5-EF85E3EF748D}"/>
              </a:ext>
            </a:extLst>
          </p:cNvPr>
          <p:cNvCxnSpPr>
            <a:cxnSpLocks/>
          </p:cNvCxnSpPr>
          <p:nvPr/>
        </p:nvCxnSpPr>
        <p:spPr>
          <a:xfrm>
            <a:off x="6010105" y="3098671"/>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sp>
        <p:nvSpPr>
          <p:cNvPr id="36" name="TextBox 35">
            <a:extLst>
              <a:ext uri="{FF2B5EF4-FFF2-40B4-BE49-F238E27FC236}">
                <a16:creationId xmlns:a16="http://schemas.microsoft.com/office/drawing/2014/main" id="{DE594119-4853-45A9-AF3D-BE533A967E55}"/>
              </a:ext>
            </a:extLst>
          </p:cNvPr>
          <p:cNvSpPr txBox="1"/>
          <p:nvPr/>
        </p:nvSpPr>
        <p:spPr>
          <a:xfrm>
            <a:off x="3523261" y="2632137"/>
            <a:ext cx="1916728" cy="523220"/>
          </a:xfrm>
          <a:prstGeom prst="rect">
            <a:avLst/>
          </a:prstGeom>
          <a:noFill/>
        </p:spPr>
        <p:txBody>
          <a:bodyPr wrap="square" rtlCol="0">
            <a:spAutoFit/>
          </a:bodyPr>
          <a:lstStyle/>
          <a:p>
            <a:pPr algn="ctr"/>
            <a:r>
              <a:rPr lang="en-US" sz="1400" dirty="0">
                <a:solidFill>
                  <a:schemeClr val="accent1"/>
                </a:solidFill>
              </a:rPr>
              <a:t>Dispatch limitations for supply</a:t>
            </a:r>
          </a:p>
        </p:txBody>
      </p:sp>
      <p:cxnSp>
        <p:nvCxnSpPr>
          <p:cNvPr id="37" name="Straight Arrow Connector 36">
            <a:extLst>
              <a:ext uri="{FF2B5EF4-FFF2-40B4-BE49-F238E27FC236}">
                <a16:creationId xmlns:a16="http://schemas.microsoft.com/office/drawing/2014/main" id="{DFA0F57F-A865-4E4E-944B-31AA4DF2B3D6}"/>
              </a:ext>
            </a:extLst>
          </p:cNvPr>
          <p:cNvCxnSpPr>
            <a:cxnSpLocks/>
          </p:cNvCxnSpPr>
          <p:nvPr/>
        </p:nvCxnSpPr>
        <p:spPr>
          <a:xfrm>
            <a:off x="5172368" y="2919517"/>
            <a:ext cx="828939" cy="218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0719770-B74B-4F7E-B90C-1A9505518848}"/>
              </a:ext>
            </a:extLst>
          </p:cNvPr>
          <p:cNvCxnSpPr>
            <a:cxnSpLocks/>
          </p:cNvCxnSpPr>
          <p:nvPr/>
        </p:nvCxnSpPr>
        <p:spPr>
          <a:xfrm flipH="1">
            <a:off x="2991645" y="2919517"/>
            <a:ext cx="742156" cy="225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9A22A2B-7110-4481-A239-102C9C394971}"/>
              </a:ext>
            </a:extLst>
          </p:cNvPr>
          <p:cNvSpPr txBox="1"/>
          <p:nvPr/>
        </p:nvSpPr>
        <p:spPr>
          <a:xfrm>
            <a:off x="4706808" y="5282252"/>
            <a:ext cx="1033552" cy="523220"/>
          </a:xfrm>
          <a:prstGeom prst="rect">
            <a:avLst/>
          </a:prstGeom>
          <a:noFill/>
        </p:spPr>
        <p:txBody>
          <a:bodyPr wrap="square" rtlCol="0">
            <a:spAutoFit/>
          </a:bodyPr>
          <a:lstStyle/>
          <a:p>
            <a:r>
              <a:rPr lang="en-US" sz="1400" dirty="0">
                <a:solidFill>
                  <a:schemeClr val="accent6"/>
                </a:solidFill>
              </a:rPr>
              <a:t>Price for electricity</a:t>
            </a:r>
          </a:p>
        </p:txBody>
      </p:sp>
      <p:cxnSp>
        <p:nvCxnSpPr>
          <p:cNvPr id="47" name="Straight Arrow Connector 46">
            <a:extLst>
              <a:ext uri="{FF2B5EF4-FFF2-40B4-BE49-F238E27FC236}">
                <a16:creationId xmlns:a16="http://schemas.microsoft.com/office/drawing/2014/main" id="{93F388E4-445C-4DA4-B00E-E6331A92B34A}"/>
              </a:ext>
            </a:extLst>
          </p:cNvPr>
          <p:cNvCxnSpPr>
            <a:cxnSpLocks/>
            <a:stCxn id="46" idx="1"/>
          </p:cNvCxnSpPr>
          <p:nvPr/>
        </p:nvCxnSpPr>
        <p:spPr>
          <a:xfrm flipH="1" flipV="1">
            <a:off x="4148514" y="5439684"/>
            <a:ext cx="558294" cy="10417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50" name="TextBox 49">
            <a:extLst>
              <a:ext uri="{FF2B5EF4-FFF2-40B4-BE49-F238E27FC236}">
                <a16:creationId xmlns:a16="http://schemas.microsoft.com/office/drawing/2014/main" id="{A3A9701E-60C0-4595-A00C-275F381A4F1C}"/>
              </a:ext>
            </a:extLst>
          </p:cNvPr>
          <p:cNvSpPr txBox="1"/>
          <p:nvPr/>
        </p:nvSpPr>
        <p:spPr>
          <a:xfrm rot="16200000">
            <a:off x="994207" y="4029333"/>
            <a:ext cx="1641404" cy="338554"/>
          </a:xfrm>
          <a:prstGeom prst="rect">
            <a:avLst/>
          </a:prstGeom>
          <a:noFill/>
        </p:spPr>
        <p:txBody>
          <a:bodyPr wrap="square" rtlCol="0">
            <a:spAutoFit/>
          </a:bodyPr>
          <a:lstStyle/>
          <a:p>
            <a:r>
              <a:rPr lang="en-US" sz="1600" dirty="0">
                <a:solidFill>
                  <a:schemeClr val="tx2"/>
                </a:solidFill>
              </a:rPr>
              <a:t>Price ($/MWh)</a:t>
            </a:r>
            <a:endParaRPr lang="en-US" sz="1400" dirty="0">
              <a:solidFill>
                <a:schemeClr val="tx2"/>
              </a:solidFill>
            </a:endParaRPr>
          </a:p>
        </p:txBody>
      </p:sp>
      <p:sp>
        <p:nvSpPr>
          <p:cNvPr id="51" name="TextBox 50">
            <a:extLst>
              <a:ext uri="{FF2B5EF4-FFF2-40B4-BE49-F238E27FC236}">
                <a16:creationId xmlns:a16="http://schemas.microsoft.com/office/drawing/2014/main" id="{653E24B7-194C-4406-9488-C2345625DE34}"/>
              </a:ext>
            </a:extLst>
          </p:cNvPr>
          <p:cNvSpPr txBox="1"/>
          <p:nvPr/>
        </p:nvSpPr>
        <p:spPr>
          <a:xfrm>
            <a:off x="3651740" y="6062246"/>
            <a:ext cx="1641404" cy="338554"/>
          </a:xfrm>
          <a:prstGeom prst="rect">
            <a:avLst/>
          </a:prstGeom>
          <a:noFill/>
        </p:spPr>
        <p:txBody>
          <a:bodyPr wrap="square" rtlCol="0">
            <a:spAutoFit/>
          </a:bodyPr>
          <a:lstStyle/>
          <a:p>
            <a:r>
              <a:rPr lang="en-US" sz="1600" dirty="0">
                <a:solidFill>
                  <a:schemeClr val="tx2"/>
                </a:solidFill>
              </a:rPr>
              <a:t>Quantity (MW)</a:t>
            </a:r>
            <a:endParaRPr lang="en-US" sz="1400" dirty="0">
              <a:solidFill>
                <a:schemeClr val="tx2"/>
              </a:solidFill>
            </a:endParaRPr>
          </a:p>
        </p:txBody>
      </p:sp>
      <p:sp>
        <p:nvSpPr>
          <p:cNvPr id="54" name="TextBox 53">
            <a:extLst>
              <a:ext uri="{FF2B5EF4-FFF2-40B4-BE49-F238E27FC236}">
                <a16:creationId xmlns:a16="http://schemas.microsoft.com/office/drawing/2014/main" id="{16385BF7-33DB-482B-9FFA-2EF971148A4F}"/>
              </a:ext>
            </a:extLst>
          </p:cNvPr>
          <p:cNvSpPr txBox="1"/>
          <p:nvPr/>
        </p:nvSpPr>
        <p:spPr>
          <a:xfrm>
            <a:off x="6934201" y="3748612"/>
            <a:ext cx="1447799" cy="307777"/>
          </a:xfrm>
          <a:prstGeom prst="rect">
            <a:avLst/>
          </a:prstGeom>
          <a:noFill/>
        </p:spPr>
        <p:txBody>
          <a:bodyPr wrap="square" rtlCol="0">
            <a:spAutoFit/>
          </a:bodyPr>
          <a:lstStyle/>
          <a:p>
            <a:r>
              <a:rPr lang="en-US" sz="1400" b="1" dirty="0">
                <a:solidFill>
                  <a:schemeClr val="accent3"/>
                </a:solidFill>
              </a:rPr>
              <a:t>Demand</a:t>
            </a:r>
          </a:p>
        </p:txBody>
      </p:sp>
      <p:sp>
        <p:nvSpPr>
          <p:cNvPr id="55" name="TextBox 54">
            <a:extLst>
              <a:ext uri="{FF2B5EF4-FFF2-40B4-BE49-F238E27FC236}">
                <a16:creationId xmlns:a16="http://schemas.microsoft.com/office/drawing/2014/main" id="{F2D23141-30BA-48EC-8C38-3AA4E120518C}"/>
              </a:ext>
            </a:extLst>
          </p:cNvPr>
          <p:cNvSpPr txBox="1"/>
          <p:nvPr/>
        </p:nvSpPr>
        <p:spPr>
          <a:xfrm>
            <a:off x="6934200" y="4033054"/>
            <a:ext cx="1447799" cy="307777"/>
          </a:xfrm>
          <a:prstGeom prst="rect">
            <a:avLst/>
          </a:prstGeom>
          <a:noFill/>
        </p:spPr>
        <p:txBody>
          <a:bodyPr wrap="square" rtlCol="0">
            <a:spAutoFit/>
          </a:bodyPr>
          <a:lstStyle/>
          <a:p>
            <a:r>
              <a:rPr lang="en-US" sz="1400" b="1" dirty="0">
                <a:solidFill>
                  <a:schemeClr val="accent1"/>
                </a:solidFill>
              </a:rPr>
              <a:t>Supply</a:t>
            </a:r>
          </a:p>
        </p:txBody>
      </p:sp>
    </p:spTree>
    <p:extLst>
      <p:ext uri="{BB962C8B-B14F-4D97-AF65-F5344CB8AC3E}">
        <p14:creationId xmlns:p14="http://schemas.microsoft.com/office/powerpoint/2010/main" val="4112789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14ED-DFCD-46F0-BBEA-28287E51D387}"/>
              </a:ext>
            </a:extLst>
          </p:cNvPr>
          <p:cNvSpPr>
            <a:spLocks noGrp="1"/>
          </p:cNvSpPr>
          <p:nvPr>
            <p:ph type="title"/>
          </p:nvPr>
        </p:nvSpPr>
        <p:spPr/>
        <p:txBody>
          <a:bodyPr/>
          <a:lstStyle/>
          <a:p>
            <a:r>
              <a:rPr lang="en-US" dirty="0"/>
              <a:t>Illustrations of SCED on the Aggregate</a:t>
            </a:r>
          </a:p>
        </p:txBody>
      </p:sp>
      <p:sp>
        <p:nvSpPr>
          <p:cNvPr id="3" name="Content Placeholder 2">
            <a:extLst>
              <a:ext uri="{FF2B5EF4-FFF2-40B4-BE49-F238E27FC236}">
                <a16:creationId xmlns:a16="http://schemas.microsoft.com/office/drawing/2014/main" id="{58700F33-A272-43A6-AFD8-93E009C00B03}"/>
              </a:ext>
            </a:extLst>
          </p:cNvPr>
          <p:cNvSpPr>
            <a:spLocks noGrp="1"/>
          </p:cNvSpPr>
          <p:nvPr>
            <p:ph idx="1"/>
          </p:nvPr>
        </p:nvSpPr>
        <p:spPr>
          <a:xfrm>
            <a:off x="304800" y="990600"/>
            <a:ext cx="8534400" cy="846139"/>
          </a:xfrm>
        </p:spPr>
        <p:txBody>
          <a:bodyPr/>
          <a:lstStyle/>
          <a:p>
            <a:r>
              <a:rPr lang="en-US" sz="1600" dirty="0"/>
              <a:t>Demand and prices increase</a:t>
            </a:r>
          </a:p>
          <a:p>
            <a:r>
              <a:rPr lang="en-US" sz="1600" dirty="0"/>
              <a:t>Some CLR capacity has been dispatched and CLRs are setting price</a:t>
            </a:r>
          </a:p>
          <a:p>
            <a:r>
              <a:rPr lang="en-US" sz="1600" dirty="0"/>
              <a:t>Supply and demand are balanced</a:t>
            </a:r>
          </a:p>
        </p:txBody>
      </p:sp>
      <p:sp>
        <p:nvSpPr>
          <p:cNvPr id="4" name="Slide Number Placeholder 3">
            <a:extLst>
              <a:ext uri="{FF2B5EF4-FFF2-40B4-BE49-F238E27FC236}">
                <a16:creationId xmlns:a16="http://schemas.microsoft.com/office/drawing/2014/main" id="{54928B45-E401-4A3E-A115-544C484BD900}"/>
              </a:ext>
            </a:extLst>
          </p:cNvPr>
          <p:cNvSpPr>
            <a:spLocks noGrp="1"/>
          </p:cNvSpPr>
          <p:nvPr>
            <p:ph type="sldNum" sz="quarter" idx="4"/>
          </p:nvPr>
        </p:nvSpPr>
        <p:spPr/>
        <p:txBody>
          <a:bodyPr/>
          <a:lstStyle/>
          <a:p>
            <a:fld id="{1D93BD3E-1E9A-4970-A6F7-E7AC52762E0C}" type="slidenum">
              <a:rPr lang="en-US" smtClean="0"/>
              <a:pPr/>
              <a:t>6</a:t>
            </a:fld>
            <a:endParaRPr lang="en-US"/>
          </a:p>
        </p:txBody>
      </p:sp>
      <p:cxnSp>
        <p:nvCxnSpPr>
          <p:cNvPr id="6" name="Straight Connector 5">
            <a:extLst>
              <a:ext uri="{FF2B5EF4-FFF2-40B4-BE49-F238E27FC236}">
                <a16:creationId xmlns:a16="http://schemas.microsoft.com/office/drawing/2014/main" id="{58E6EE87-9206-487B-9CF8-D06A5DCA6D0A}"/>
              </a:ext>
            </a:extLst>
          </p:cNvPr>
          <p:cNvCxnSpPr>
            <a:cxnSpLocks/>
          </p:cNvCxnSpPr>
          <p:nvPr/>
        </p:nvCxnSpPr>
        <p:spPr>
          <a:xfrm>
            <a:off x="2057401" y="2632137"/>
            <a:ext cx="0" cy="3621861"/>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 name="Straight Connector 6">
            <a:extLst>
              <a:ext uri="{FF2B5EF4-FFF2-40B4-BE49-F238E27FC236}">
                <a16:creationId xmlns:a16="http://schemas.microsoft.com/office/drawing/2014/main" id="{5BC71B29-7EFD-4A50-BBDB-F3BBAE3FBADF}"/>
              </a:ext>
            </a:extLst>
          </p:cNvPr>
          <p:cNvCxnSpPr>
            <a:cxnSpLocks/>
          </p:cNvCxnSpPr>
          <p:nvPr/>
        </p:nvCxnSpPr>
        <p:spPr>
          <a:xfrm flipH="1">
            <a:off x="1600201" y="5985341"/>
            <a:ext cx="5486400" cy="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9" name="Arc 8">
            <a:extLst>
              <a:ext uri="{FF2B5EF4-FFF2-40B4-BE49-F238E27FC236}">
                <a16:creationId xmlns:a16="http://schemas.microsoft.com/office/drawing/2014/main" id="{A27EF7DD-0346-4BC3-B610-E4C01BD651B3}"/>
              </a:ext>
            </a:extLst>
          </p:cNvPr>
          <p:cNvSpPr/>
          <p:nvPr/>
        </p:nvSpPr>
        <p:spPr>
          <a:xfrm rot="10800000" flipH="1">
            <a:off x="-380998" y="2792879"/>
            <a:ext cx="5943595" cy="2820555"/>
          </a:xfrm>
          <a:prstGeom prst="arc">
            <a:avLst>
              <a:gd name="adj1" fmla="val 17114949"/>
              <a:gd name="adj2" fmla="val 22594"/>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9355483-E9DA-4BDF-A404-37D2C8742A0F}"/>
              </a:ext>
            </a:extLst>
          </p:cNvPr>
          <p:cNvCxnSpPr>
            <a:cxnSpLocks/>
          </p:cNvCxnSpPr>
          <p:nvPr/>
        </p:nvCxnSpPr>
        <p:spPr>
          <a:xfrm>
            <a:off x="5562602" y="3318341"/>
            <a:ext cx="0" cy="884816"/>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a:extLst>
              <a:ext uri="{FF2B5EF4-FFF2-40B4-BE49-F238E27FC236}">
                <a16:creationId xmlns:a16="http://schemas.microsoft.com/office/drawing/2014/main" id="{8596B1C1-7CEB-4875-957D-2BE4A06D2C0F}"/>
              </a:ext>
            </a:extLst>
          </p:cNvPr>
          <p:cNvCxnSpPr>
            <a:cxnSpLocks/>
          </p:cNvCxnSpPr>
          <p:nvPr/>
        </p:nvCxnSpPr>
        <p:spPr>
          <a:xfrm>
            <a:off x="5562597" y="3318341"/>
            <a:ext cx="447508" cy="0"/>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ABB17E51-1A4B-4424-9EAF-4DFB7ABB57B9}"/>
              </a:ext>
            </a:extLst>
          </p:cNvPr>
          <p:cNvCxnSpPr>
            <a:cxnSpLocks/>
          </p:cNvCxnSpPr>
          <p:nvPr/>
        </p:nvCxnSpPr>
        <p:spPr>
          <a:xfrm>
            <a:off x="5364773" y="3155357"/>
            <a:ext cx="0" cy="1047800"/>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93D94053-0E2F-47E8-8506-DDC6210C36E7}"/>
              </a:ext>
            </a:extLst>
          </p:cNvPr>
          <p:cNvCxnSpPr>
            <a:cxnSpLocks/>
          </p:cNvCxnSpPr>
          <p:nvPr/>
        </p:nvCxnSpPr>
        <p:spPr>
          <a:xfrm>
            <a:off x="5745773" y="4455479"/>
            <a:ext cx="0" cy="1453662"/>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9" name="Straight Connector 18">
            <a:extLst>
              <a:ext uri="{FF2B5EF4-FFF2-40B4-BE49-F238E27FC236}">
                <a16:creationId xmlns:a16="http://schemas.microsoft.com/office/drawing/2014/main" id="{BB2179EC-E52C-4E31-9857-93D70CA348B7}"/>
              </a:ext>
            </a:extLst>
          </p:cNvPr>
          <p:cNvCxnSpPr>
            <a:cxnSpLocks/>
          </p:cNvCxnSpPr>
          <p:nvPr/>
        </p:nvCxnSpPr>
        <p:spPr>
          <a:xfrm>
            <a:off x="5364773" y="4203157"/>
            <a:ext cx="381000" cy="258184"/>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sp>
        <p:nvSpPr>
          <p:cNvPr id="28" name="TextBox 27">
            <a:extLst>
              <a:ext uri="{FF2B5EF4-FFF2-40B4-BE49-F238E27FC236}">
                <a16:creationId xmlns:a16="http://schemas.microsoft.com/office/drawing/2014/main" id="{8233E901-B933-4E44-B5F2-07C88643A210}"/>
              </a:ext>
            </a:extLst>
          </p:cNvPr>
          <p:cNvSpPr txBox="1"/>
          <p:nvPr/>
        </p:nvSpPr>
        <p:spPr>
          <a:xfrm>
            <a:off x="4278251" y="4388380"/>
            <a:ext cx="706313" cy="338554"/>
          </a:xfrm>
          <a:prstGeom prst="rect">
            <a:avLst/>
          </a:prstGeom>
          <a:noFill/>
        </p:spPr>
        <p:txBody>
          <a:bodyPr wrap="square" rtlCol="0">
            <a:spAutoFit/>
          </a:bodyPr>
          <a:lstStyle/>
          <a:p>
            <a:r>
              <a:rPr lang="en-US" sz="1600" dirty="0">
                <a:solidFill>
                  <a:schemeClr val="accent3"/>
                </a:solidFill>
              </a:rPr>
              <a:t>CLR</a:t>
            </a:r>
            <a:r>
              <a:rPr lang="en-US" sz="1400" dirty="0">
                <a:solidFill>
                  <a:schemeClr val="accent3"/>
                </a:solidFill>
              </a:rPr>
              <a:t>s</a:t>
            </a:r>
          </a:p>
        </p:txBody>
      </p:sp>
      <p:cxnSp>
        <p:nvCxnSpPr>
          <p:cNvPr id="30" name="Straight Arrow Connector 29">
            <a:extLst>
              <a:ext uri="{FF2B5EF4-FFF2-40B4-BE49-F238E27FC236}">
                <a16:creationId xmlns:a16="http://schemas.microsoft.com/office/drawing/2014/main" id="{43E05F3B-B94C-46AF-9D3C-0607499A9823}"/>
              </a:ext>
            </a:extLst>
          </p:cNvPr>
          <p:cNvCxnSpPr>
            <a:cxnSpLocks/>
          </p:cNvCxnSpPr>
          <p:nvPr/>
        </p:nvCxnSpPr>
        <p:spPr>
          <a:xfrm flipV="1">
            <a:off x="4959082" y="4300604"/>
            <a:ext cx="490454" cy="253276"/>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3" name="Straight Connector 32">
            <a:extLst>
              <a:ext uri="{FF2B5EF4-FFF2-40B4-BE49-F238E27FC236}">
                <a16:creationId xmlns:a16="http://schemas.microsoft.com/office/drawing/2014/main" id="{232E1609-B37C-4730-872E-61ED45817A3B}"/>
              </a:ext>
            </a:extLst>
          </p:cNvPr>
          <p:cNvCxnSpPr>
            <a:cxnSpLocks/>
          </p:cNvCxnSpPr>
          <p:nvPr/>
        </p:nvCxnSpPr>
        <p:spPr>
          <a:xfrm>
            <a:off x="2971801" y="3119325"/>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cxnSp>
        <p:nvCxnSpPr>
          <p:cNvPr id="35" name="Straight Connector 34">
            <a:extLst>
              <a:ext uri="{FF2B5EF4-FFF2-40B4-BE49-F238E27FC236}">
                <a16:creationId xmlns:a16="http://schemas.microsoft.com/office/drawing/2014/main" id="{70E4530D-B4D0-4564-9BC5-EF85E3EF748D}"/>
              </a:ext>
            </a:extLst>
          </p:cNvPr>
          <p:cNvCxnSpPr>
            <a:cxnSpLocks/>
          </p:cNvCxnSpPr>
          <p:nvPr/>
        </p:nvCxnSpPr>
        <p:spPr>
          <a:xfrm>
            <a:off x="6010105" y="3098671"/>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sp>
        <p:nvSpPr>
          <p:cNvPr id="36" name="TextBox 35">
            <a:extLst>
              <a:ext uri="{FF2B5EF4-FFF2-40B4-BE49-F238E27FC236}">
                <a16:creationId xmlns:a16="http://schemas.microsoft.com/office/drawing/2014/main" id="{DE594119-4853-45A9-AF3D-BE533A967E55}"/>
              </a:ext>
            </a:extLst>
          </p:cNvPr>
          <p:cNvSpPr txBox="1"/>
          <p:nvPr/>
        </p:nvSpPr>
        <p:spPr>
          <a:xfrm>
            <a:off x="3523261" y="2632137"/>
            <a:ext cx="1916728" cy="523220"/>
          </a:xfrm>
          <a:prstGeom prst="rect">
            <a:avLst/>
          </a:prstGeom>
          <a:noFill/>
        </p:spPr>
        <p:txBody>
          <a:bodyPr wrap="square" rtlCol="0">
            <a:spAutoFit/>
          </a:bodyPr>
          <a:lstStyle/>
          <a:p>
            <a:pPr algn="ctr"/>
            <a:r>
              <a:rPr lang="en-US" sz="1400" dirty="0">
                <a:solidFill>
                  <a:schemeClr val="accent1"/>
                </a:solidFill>
              </a:rPr>
              <a:t>Dispatch limitations for supply</a:t>
            </a:r>
          </a:p>
        </p:txBody>
      </p:sp>
      <p:cxnSp>
        <p:nvCxnSpPr>
          <p:cNvPr id="37" name="Straight Arrow Connector 36">
            <a:extLst>
              <a:ext uri="{FF2B5EF4-FFF2-40B4-BE49-F238E27FC236}">
                <a16:creationId xmlns:a16="http://schemas.microsoft.com/office/drawing/2014/main" id="{DFA0F57F-A865-4E4E-944B-31AA4DF2B3D6}"/>
              </a:ext>
            </a:extLst>
          </p:cNvPr>
          <p:cNvCxnSpPr>
            <a:cxnSpLocks/>
          </p:cNvCxnSpPr>
          <p:nvPr/>
        </p:nvCxnSpPr>
        <p:spPr>
          <a:xfrm>
            <a:off x="5172368" y="2919517"/>
            <a:ext cx="828939" cy="218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0719770-B74B-4F7E-B90C-1A9505518848}"/>
              </a:ext>
            </a:extLst>
          </p:cNvPr>
          <p:cNvCxnSpPr>
            <a:cxnSpLocks/>
          </p:cNvCxnSpPr>
          <p:nvPr/>
        </p:nvCxnSpPr>
        <p:spPr>
          <a:xfrm flipH="1">
            <a:off x="2991645" y="2919517"/>
            <a:ext cx="742156" cy="225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9A22A2B-7110-4481-A239-102C9C394971}"/>
              </a:ext>
            </a:extLst>
          </p:cNvPr>
          <p:cNvSpPr txBox="1"/>
          <p:nvPr/>
        </p:nvSpPr>
        <p:spPr>
          <a:xfrm>
            <a:off x="6076054" y="4038600"/>
            <a:ext cx="1033552" cy="523220"/>
          </a:xfrm>
          <a:prstGeom prst="rect">
            <a:avLst/>
          </a:prstGeom>
          <a:noFill/>
        </p:spPr>
        <p:txBody>
          <a:bodyPr wrap="square" rtlCol="0">
            <a:spAutoFit/>
          </a:bodyPr>
          <a:lstStyle/>
          <a:p>
            <a:r>
              <a:rPr lang="en-US" sz="1400" dirty="0">
                <a:solidFill>
                  <a:schemeClr val="accent6"/>
                </a:solidFill>
              </a:rPr>
              <a:t>Price for electricity</a:t>
            </a:r>
          </a:p>
        </p:txBody>
      </p:sp>
      <p:cxnSp>
        <p:nvCxnSpPr>
          <p:cNvPr id="47" name="Straight Arrow Connector 46">
            <a:extLst>
              <a:ext uri="{FF2B5EF4-FFF2-40B4-BE49-F238E27FC236}">
                <a16:creationId xmlns:a16="http://schemas.microsoft.com/office/drawing/2014/main" id="{93F388E4-445C-4DA4-B00E-E6331A92B34A}"/>
              </a:ext>
            </a:extLst>
          </p:cNvPr>
          <p:cNvCxnSpPr>
            <a:cxnSpLocks/>
            <a:stCxn id="46" idx="1"/>
          </p:cNvCxnSpPr>
          <p:nvPr/>
        </p:nvCxnSpPr>
        <p:spPr>
          <a:xfrm flipH="1">
            <a:off x="5550600" y="4300210"/>
            <a:ext cx="525454" cy="325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50" name="TextBox 49">
            <a:extLst>
              <a:ext uri="{FF2B5EF4-FFF2-40B4-BE49-F238E27FC236}">
                <a16:creationId xmlns:a16="http://schemas.microsoft.com/office/drawing/2014/main" id="{A3A9701E-60C0-4595-A00C-275F381A4F1C}"/>
              </a:ext>
            </a:extLst>
          </p:cNvPr>
          <p:cNvSpPr txBox="1"/>
          <p:nvPr/>
        </p:nvSpPr>
        <p:spPr>
          <a:xfrm rot="16200000">
            <a:off x="994207" y="4029333"/>
            <a:ext cx="1641404" cy="338554"/>
          </a:xfrm>
          <a:prstGeom prst="rect">
            <a:avLst/>
          </a:prstGeom>
          <a:noFill/>
        </p:spPr>
        <p:txBody>
          <a:bodyPr wrap="square" rtlCol="0">
            <a:spAutoFit/>
          </a:bodyPr>
          <a:lstStyle/>
          <a:p>
            <a:r>
              <a:rPr lang="en-US" sz="1600" dirty="0">
                <a:solidFill>
                  <a:schemeClr val="tx2"/>
                </a:solidFill>
              </a:rPr>
              <a:t>Price ($/MWh)</a:t>
            </a:r>
            <a:endParaRPr lang="en-US" sz="1400" dirty="0">
              <a:solidFill>
                <a:schemeClr val="tx2"/>
              </a:solidFill>
            </a:endParaRPr>
          </a:p>
        </p:txBody>
      </p:sp>
      <p:sp>
        <p:nvSpPr>
          <p:cNvPr id="51" name="TextBox 50">
            <a:extLst>
              <a:ext uri="{FF2B5EF4-FFF2-40B4-BE49-F238E27FC236}">
                <a16:creationId xmlns:a16="http://schemas.microsoft.com/office/drawing/2014/main" id="{653E24B7-194C-4406-9488-C2345625DE34}"/>
              </a:ext>
            </a:extLst>
          </p:cNvPr>
          <p:cNvSpPr txBox="1"/>
          <p:nvPr/>
        </p:nvSpPr>
        <p:spPr>
          <a:xfrm>
            <a:off x="3651740" y="6062246"/>
            <a:ext cx="1641404" cy="338554"/>
          </a:xfrm>
          <a:prstGeom prst="rect">
            <a:avLst/>
          </a:prstGeom>
          <a:noFill/>
        </p:spPr>
        <p:txBody>
          <a:bodyPr wrap="square" rtlCol="0">
            <a:spAutoFit/>
          </a:bodyPr>
          <a:lstStyle/>
          <a:p>
            <a:r>
              <a:rPr lang="en-US" sz="1600" dirty="0">
                <a:solidFill>
                  <a:schemeClr val="tx2"/>
                </a:solidFill>
              </a:rPr>
              <a:t>Quantity (MW)</a:t>
            </a:r>
            <a:endParaRPr lang="en-US" sz="1400" dirty="0">
              <a:solidFill>
                <a:schemeClr val="tx2"/>
              </a:solidFill>
            </a:endParaRPr>
          </a:p>
        </p:txBody>
      </p:sp>
      <p:sp>
        <p:nvSpPr>
          <p:cNvPr id="54" name="TextBox 53">
            <a:extLst>
              <a:ext uri="{FF2B5EF4-FFF2-40B4-BE49-F238E27FC236}">
                <a16:creationId xmlns:a16="http://schemas.microsoft.com/office/drawing/2014/main" id="{16385BF7-33DB-482B-9FFA-2EF971148A4F}"/>
              </a:ext>
            </a:extLst>
          </p:cNvPr>
          <p:cNvSpPr txBox="1"/>
          <p:nvPr/>
        </p:nvSpPr>
        <p:spPr>
          <a:xfrm>
            <a:off x="6934201" y="3748612"/>
            <a:ext cx="1447799" cy="307777"/>
          </a:xfrm>
          <a:prstGeom prst="rect">
            <a:avLst/>
          </a:prstGeom>
          <a:noFill/>
        </p:spPr>
        <p:txBody>
          <a:bodyPr wrap="square" rtlCol="0">
            <a:spAutoFit/>
          </a:bodyPr>
          <a:lstStyle/>
          <a:p>
            <a:r>
              <a:rPr lang="en-US" sz="1400" b="1" dirty="0">
                <a:solidFill>
                  <a:schemeClr val="accent3"/>
                </a:solidFill>
              </a:rPr>
              <a:t>Demand</a:t>
            </a:r>
          </a:p>
        </p:txBody>
      </p:sp>
      <p:sp>
        <p:nvSpPr>
          <p:cNvPr id="55" name="TextBox 54">
            <a:extLst>
              <a:ext uri="{FF2B5EF4-FFF2-40B4-BE49-F238E27FC236}">
                <a16:creationId xmlns:a16="http://schemas.microsoft.com/office/drawing/2014/main" id="{F2D23141-30BA-48EC-8C38-3AA4E120518C}"/>
              </a:ext>
            </a:extLst>
          </p:cNvPr>
          <p:cNvSpPr txBox="1"/>
          <p:nvPr/>
        </p:nvSpPr>
        <p:spPr>
          <a:xfrm>
            <a:off x="6934200" y="4033054"/>
            <a:ext cx="1447799" cy="307777"/>
          </a:xfrm>
          <a:prstGeom prst="rect">
            <a:avLst/>
          </a:prstGeom>
          <a:noFill/>
        </p:spPr>
        <p:txBody>
          <a:bodyPr wrap="square" rtlCol="0">
            <a:spAutoFit/>
          </a:bodyPr>
          <a:lstStyle/>
          <a:p>
            <a:r>
              <a:rPr lang="en-US" sz="1400" b="1" dirty="0">
                <a:solidFill>
                  <a:schemeClr val="accent1"/>
                </a:solidFill>
              </a:rPr>
              <a:t>Supply</a:t>
            </a:r>
          </a:p>
        </p:txBody>
      </p:sp>
      <p:sp>
        <p:nvSpPr>
          <p:cNvPr id="15" name="Arrow: Right 14">
            <a:extLst>
              <a:ext uri="{FF2B5EF4-FFF2-40B4-BE49-F238E27FC236}">
                <a16:creationId xmlns:a16="http://schemas.microsoft.com/office/drawing/2014/main" id="{BCF7524E-FB35-4ACE-9CF0-247FE4FE793B}"/>
              </a:ext>
            </a:extLst>
          </p:cNvPr>
          <p:cNvSpPr/>
          <p:nvPr/>
        </p:nvSpPr>
        <p:spPr>
          <a:xfrm>
            <a:off x="4062794" y="3662934"/>
            <a:ext cx="1219912" cy="137588"/>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84749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14ED-DFCD-46F0-BBEA-28287E51D387}"/>
              </a:ext>
            </a:extLst>
          </p:cNvPr>
          <p:cNvSpPr>
            <a:spLocks noGrp="1"/>
          </p:cNvSpPr>
          <p:nvPr>
            <p:ph type="title"/>
          </p:nvPr>
        </p:nvSpPr>
        <p:spPr/>
        <p:txBody>
          <a:bodyPr/>
          <a:lstStyle/>
          <a:p>
            <a:r>
              <a:rPr lang="en-US" dirty="0"/>
              <a:t>Illustrations of SCED on the Aggregate</a:t>
            </a:r>
          </a:p>
        </p:txBody>
      </p:sp>
      <p:sp>
        <p:nvSpPr>
          <p:cNvPr id="3" name="Content Placeholder 2">
            <a:extLst>
              <a:ext uri="{FF2B5EF4-FFF2-40B4-BE49-F238E27FC236}">
                <a16:creationId xmlns:a16="http://schemas.microsoft.com/office/drawing/2014/main" id="{58700F33-A272-43A6-AFD8-93E009C00B03}"/>
              </a:ext>
            </a:extLst>
          </p:cNvPr>
          <p:cNvSpPr>
            <a:spLocks noGrp="1"/>
          </p:cNvSpPr>
          <p:nvPr>
            <p:ph idx="1"/>
          </p:nvPr>
        </p:nvSpPr>
        <p:spPr>
          <a:xfrm>
            <a:off x="304800" y="990600"/>
            <a:ext cx="8534400" cy="846139"/>
          </a:xfrm>
        </p:spPr>
        <p:txBody>
          <a:bodyPr/>
          <a:lstStyle/>
          <a:p>
            <a:r>
              <a:rPr lang="en-US" sz="1600" dirty="0"/>
              <a:t>Demand and prices increase even further</a:t>
            </a:r>
          </a:p>
          <a:p>
            <a:r>
              <a:rPr lang="en-US" sz="1600" dirty="0"/>
              <a:t>All CLR capacity has been dispatched</a:t>
            </a:r>
          </a:p>
          <a:p>
            <a:r>
              <a:rPr lang="en-US" sz="1600" dirty="0"/>
              <a:t>Supply and demand are balanced</a:t>
            </a:r>
          </a:p>
        </p:txBody>
      </p:sp>
      <p:sp>
        <p:nvSpPr>
          <p:cNvPr id="4" name="Slide Number Placeholder 3">
            <a:extLst>
              <a:ext uri="{FF2B5EF4-FFF2-40B4-BE49-F238E27FC236}">
                <a16:creationId xmlns:a16="http://schemas.microsoft.com/office/drawing/2014/main" id="{54928B45-E401-4A3E-A115-544C484BD900}"/>
              </a:ext>
            </a:extLst>
          </p:cNvPr>
          <p:cNvSpPr>
            <a:spLocks noGrp="1"/>
          </p:cNvSpPr>
          <p:nvPr>
            <p:ph type="sldNum" sz="quarter" idx="4"/>
          </p:nvPr>
        </p:nvSpPr>
        <p:spPr/>
        <p:txBody>
          <a:bodyPr/>
          <a:lstStyle/>
          <a:p>
            <a:fld id="{1D93BD3E-1E9A-4970-A6F7-E7AC52762E0C}" type="slidenum">
              <a:rPr lang="en-US" smtClean="0"/>
              <a:pPr/>
              <a:t>7</a:t>
            </a:fld>
            <a:endParaRPr lang="en-US"/>
          </a:p>
        </p:txBody>
      </p:sp>
      <p:cxnSp>
        <p:nvCxnSpPr>
          <p:cNvPr id="6" name="Straight Connector 5">
            <a:extLst>
              <a:ext uri="{FF2B5EF4-FFF2-40B4-BE49-F238E27FC236}">
                <a16:creationId xmlns:a16="http://schemas.microsoft.com/office/drawing/2014/main" id="{58E6EE87-9206-487B-9CF8-D06A5DCA6D0A}"/>
              </a:ext>
            </a:extLst>
          </p:cNvPr>
          <p:cNvCxnSpPr>
            <a:cxnSpLocks/>
          </p:cNvCxnSpPr>
          <p:nvPr/>
        </p:nvCxnSpPr>
        <p:spPr>
          <a:xfrm>
            <a:off x="2057401" y="2632137"/>
            <a:ext cx="0" cy="3621861"/>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 name="Straight Connector 6">
            <a:extLst>
              <a:ext uri="{FF2B5EF4-FFF2-40B4-BE49-F238E27FC236}">
                <a16:creationId xmlns:a16="http://schemas.microsoft.com/office/drawing/2014/main" id="{5BC71B29-7EFD-4A50-BBDB-F3BBAE3FBADF}"/>
              </a:ext>
            </a:extLst>
          </p:cNvPr>
          <p:cNvCxnSpPr>
            <a:cxnSpLocks/>
          </p:cNvCxnSpPr>
          <p:nvPr/>
        </p:nvCxnSpPr>
        <p:spPr>
          <a:xfrm flipH="1">
            <a:off x="1600201" y="5985341"/>
            <a:ext cx="5486400" cy="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9" name="Arc 8">
            <a:extLst>
              <a:ext uri="{FF2B5EF4-FFF2-40B4-BE49-F238E27FC236}">
                <a16:creationId xmlns:a16="http://schemas.microsoft.com/office/drawing/2014/main" id="{A27EF7DD-0346-4BC3-B610-E4C01BD651B3}"/>
              </a:ext>
            </a:extLst>
          </p:cNvPr>
          <p:cNvSpPr/>
          <p:nvPr/>
        </p:nvSpPr>
        <p:spPr>
          <a:xfrm rot="10800000" flipH="1">
            <a:off x="-380998" y="2792879"/>
            <a:ext cx="5943595" cy="2820555"/>
          </a:xfrm>
          <a:prstGeom prst="arc">
            <a:avLst>
              <a:gd name="adj1" fmla="val 17114949"/>
              <a:gd name="adj2" fmla="val 22594"/>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9355483-E9DA-4BDF-A404-37D2C8742A0F}"/>
              </a:ext>
            </a:extLst>
          </p:cNvPr>
          <p:cNvCxnSpPr>
            <a:cxnSpLocks/>
          </p:cNvCxnSpPr>
          <p:nvPr/>
        </p:nvCxnSpPr>
        <p:spPr>
          <a:xfrm>
            <a:off x="5562602" y="3318341"/>
            <a:ext cx="0" cy="884816"/>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a:extLst>
              <a:ext uri="{FF2B5EF4-FFF2-40B4-BE49-F238E27FC236}">
                <a16:creationId xmlns:a16="http://schemas.microsoft.com/office/drawing/2014/main" id="{8596B1C1-7CEB-4875-957D-2BE4A06D2C0F}"/>
              </a:ext>
            </a:extLst>
          </p:cNvPr>
          <p:cNvCxnSpPr>
            <a:cxnSpLocks/>
          </p:cNvCxnSpPr>
          <p:nvPr/>
        </p:nvCxnSpPr>
        <p:spPr>
          <a:xfrm>
            <a:off x="5562597" y="3318341"/>
            <a:ext cx="447508" cy="0"/>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ABB17E51-1A4B-4424-9EAF-4DFB7ABB57B9}"/>
              </a:ext>
            </a:extLst>
          </p:cNvPr>
          <p:cNvCxnSpPr>
            <a:cxnSpLocks/>
          </p:cNvCxnSpPr>
          <p:nvPr/>
        </p:nvCxnSpPr>
        <p:spPr>
          <a:xfrm>
            <a:off x="5715000" y="3155357"/>
            <a:ext cx="0" cy="1047800"/>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93D94053-0E2F-47E8-8506-DDC6210C36E7}"/>
              </a:ext>
            </a:extLst>
          </p:cNvPr>
          <p:cNvCxnSpPr>
            <a:cxnSpLocks/>
          </p:cNvCxnSpPr>
          <p:nvPr/>
        </p:nvCxnSpPr>
        <p:spPr>
          <a:xfrm>
            <a:off x="6096000" y="4455479"/>
            <a:ext cx="0" cy="1453662"/>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9" name="Straight Connector 18">
            <a:extLst>
              <a:ext uri="{FF2B5EF4-FFF2-40B4-BE49-F238E27FC236}">
                <a16:creationId xmlns:a16="http://schemas.microsoft.com/office/drawing/2014/main" id="{BB2179EC-E52C-4E31-9857-93D70CA348B7}"/>
              </a:ext>
            </a:extLst>
          </p:cNvPr>
          <p:cNvCxnSpPr>
            <a:cxnSpLocks/>
          </p:cNvCxnSpPr>
          <p:nvPr/>
        </p:nvCxnSpPr>
        <p:spPr>
          <a:xfrm>
            <a:off x="5715000" y="4203157"/>
            <a:ext cx="381000" cy="258184"/>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sp>
        <p:nvSpPr>
          <p:cNvPr id="28" name="TextBox 27">
            <a:extLst>
              <a:ext uri="{FF2B5EF4-FFF2-40B4-BE49-F238E27FC236}">
                <a16:creationId xmlns:a16="http://schemas.microsoft.com/office/drawing/2014/main" id="{8233E901-B933-4E44-B5F2-07C88643A210}"/>
              </a:ext>
            </a:extLst>
          </p:cNvPr>
          <p:cNvSpPr txBox="1"/>
          <p:nvPr/>
        </p:nvSpPr>
        <p:spPr>
          <a:xfrm>
            <a:off x="4669332" y="4310595"/>
            <a:ext cx="706313" cy="338554"/>
          </a:xfrm>
          <a:prstGeom prst="rect">
            <a:avLst/>
          </a:prstGeom>
          <a:noFill/>
        </p:spPr>
        <p:txBody>
          <a:bodyPr wrap="square" rtlCol="0">
            <a:spAutoFit/>
          </a:bodyPr>
          <a:lstStyle/>
          <a:p>
            <a:r>
              <a:rPr lang="en-US" sz="1600" dirty="0">
                <a:solidFill>
                  <a:schemeClr val="accent3"/>
                </a:solidFill>
              </a:rPr>
              <a:t>CLR</a:t>
            </a:r>
            <a:r>
              <a:rPr lang="en-US" sz="1400" dirty="0">
                <a:solidFill>
                  <a:schemeClr val="accent3"/>
                </a:solidFill>
              </a:rPr>
              <a:t>s</a:t>
            </a:r>
          </a:p>
        </p:txBody>
      </p:sp>
      <p:cxnSp>
        <p:nvCxnSpPr>
          <p:cNvPr id="30" name="Straight Arrow Connector 29">
            <a:extLst>
              <a:ext uri="{FF2B5EF4-FFF2-40B4-BE49-F238E27FC236}">
                <a16:creationId xmlns:a16="http://schemas.microsoft.com/office/drawing/2014/main" id="{43E05F3B-B94C-46AF-9D3C-0607499A9823}"/>
              </a:ext>
            </a:extLst>
          </p:cNvPr>
          <p:cNvCxnSpPr>
            <a:cxnSpLocks/>
            <a:stCxn id="28" idx="3"/>
          </p:cNvCxnSpPr>
          <p:nvPr/>
        </p:nvCxnSpPr>
        <p:spPr>
          <a:xfrm flipV="1">
            <a:off x="5375645" y="4300604"/>
            <a:ext cx="424118" cy="17926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3" name="Straight Connector 32">
            <a:extLst>
              <a:ext uri="{FF2B5EF4-FFF2-40B4-BE49-F238E27FC236}">
                <a16:creationId xmlns:a16="http://schemas.microsoft.com/office/drawing/2014/main" id="{232E1609-B37C-4730-872E-61ED45817A3B}"/>
              </a:ext>
            </a:extLst>
          </p:cNvPr>
          <p:cNvCxnSpPr>
            <a:cxnSpLocks/>
          </p:cNvCxnSpPr>
          <p:nvPr/>
        </p:nvCxnSpPr>
        <p:spPr>
          <a:xfrm>
            <a:off x="2971801" y="3119325"/>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cxnSp>
        <p:nvCxnSpPr>
          <p:cNvPr id="35" name="Straight Connector 34">
            <a:extLst>
              <a:ext uri="{FF2B5EF4-FFF2-40B4-BE49-F238E27FC236}">
                <a16:creationId xmlns:a16="http://schemas.microsoft.com/office/drawing/2014/main" id="{70E4530D-B4D0-4564-9BC5-EF85E3EF748D}"/>
              </a:ext>
            </a:extLst>
          </p:cNvPr>
          <p:cNvCxnSpPr>
            <a:cxnSpLocks/>
          </p:cNvCxnSpPr>
          <p:nvPr/>
        </p:nvCxnSpPr>
        <p:spPr>
          <a:xfrm>
            <a:off x="6010105" y="3098671"/>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sp>
        <p:nvSpPr>
          <p:cNvPr id="36" name="TextBox 35">
            <a:extLst>
              <a:ext uri="{FF2B5EF4-FFF2-40B4-BE49-F238E27FC236}">
                <a16:creationId xmlns:a16="http://schemas.microsoft.com/office/drawing/2014/main" id="{DE594119-4853-45A9-AF3D-BE533A967E55}"/>
              </a:ext>
            </a:extLst>
          </p:cNvPr>
          <p:cNvSpPr txBox="1"/>
          <p:nvPr/>
        </p:nvSpPr>
        <p:spPr>
          <a:xfrm>
            <a:off x="3523261" y="2632137"/>
            <a:ext cx="1916728" cy="523220"/>
          </a:xfrm>
          <a:prstGeom prst="rect">
            <a:avLst/>
          </a:prstGeom>
          <a:noFill/>
        </p:spPr>
        <p:txBody>
          <a:bodyPr wrap="square" rtlCol="0">
            <a:spAutoFit/>
          </a:bodyPr>
          <a:lstStyle/>
          <a:p>
            <a:pPr algn="ctr"/>
            <a:r>
              <a:rPr lang="en-US" sz="1400" dirty="0">
                <a:solidFill>
                  <a:schemeClr val="accent1"/>
                </a:solidFill>
              </a:rPr>
              <a:t>Dispatch limitations for supply</a:t>
            </a:r>
          </a:p>
        </p:txBody>
      </p:sp>
      <p:cxnSp>
        <p:nvCxnSpPr>
          <p:cNvPr id="37" name="Straight Arrow Connector 36">
            <a:extLst>
              <a:ext uri="{FF2B5EF4-FFF2-40B4-BE49-F238E27FC236}">
                <a16:creationId xmlns:a16="http://schemas.microsoft.com/office/drawing/2014/main" id="{DFA0F57F-A865-4E4E-944B-31AA4DF2B3D6}"/>
              </a:ext>
            </a:extLst>
          </p:cNvPr>
          <p:cNvCxnSpPr>
            <a:cxnSpLocks/>
          </p:cNvCxnSpPr>
          <p:nvPr/>
        </p:nvCxnSpPr>
        <p:spPr>
          <a:xfrm>
            <a:off x="5172368" y="2919517"/>
            <a:ext cx="828939" cy="218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0719770-B74B-4F7E-B90C-1A9505518848}"/>
              </a:ext>
            </a:extLst>
          </p:cNvPr>
          <p:cNvCxnSpPr>
            <a:cxnSpLocks/>
          </p:cNvCxnSpPr>
          <p:nvPr/>
        </p:nvCxnSpPr>
        <p:spPr>
          <a:xfrm flipH="1">
            <a:off x="2991645" y="2919517"/>
            <a:ext cx="742156" cy="225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9A22A2B-7110-4481-A239-102C9C394971}"/>
              </a:ext>
            </a:extLst>
          </p:cNvPr>
          <p:cNvSpPr txBox="1"/>
          <p:nvPr/>
        </p:nvSpPr>
        <p:spPr>
          <a:xfrm>
            <a:off x="6214574" y="3249131"/>
            <a:ext cx="1033552" cy="523220"/>
          </a:xfrm>
          <a:prstGeom prst="rect">
            <a:avLst/>
          </a:prstGeom>
          <a:noFill/>
        </p:spPr>
        <p:txBody>
          <a:bodyPr wrap="square" rtlCol="0">
            <a:spAutoFit/>
          </a:bodyPr>
          <a:lstStyle/>
          <a:p>
            <a:r>
              <a:rPr lang="en-US" sz="1400" dirty="0">
                <a:solidFill>
                  <a:schemeClr val="accent6"/>
                </a:solidFill>
              </a:rPr>
              <a:t>Price for electricity</a:t>
            </a:r>
          </a:p>
        </p:txBody>
      </p:sp>
      <p:cxnSp>
        <p:nvCxnSpPr>
          <p:cNvPr id="47" name="Straight Arrow Connector 46">
            <a:extLst>
              <a:ext uri="{FF2B5EF4-FFF2-40B4-BE49-F238E27FC236}">
                <a16:creationId xmlns:a16="http://schemas.microsoft.com/office/drawing/2014/main" id="{93F388E4-445C-4DA4-B00E-E6331A92B34A}"/>
              </a:ext>
            </a:extLst>
          </p:cNvPr>
          <p:cNvCxnSpPr>
            <a:cxnSpLocks/>
          </p:cNvCxnSpPr>
          <p:nvPr/>
        </p:nvCxnSpPr>
        <p:spPr>
          <a:xfrm flipH="1" flipV="1">
            <a:off x="5714995" y="3318342"/>
            <a:ext cx="533405" cy="17986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50" name="TextBox 49">
            <a:extLst>
              <a:ext uri="{FF2B5EF4-FFF2-40B4-BE49-F238E27FC236}">
                <a16:creationId xmlns:a16="http://schemas.microsoft.com/office/drawing/2014/main" id="{A3A9701E-60C0-4595-A00C-275F381A4F1C}"/>
              </a:ext>
            </a:extLst>
          </p:cNvPr>
          <p:cNvSpPr txBox="1"/>
          <p:nvPr/>
        </p:nvSpPr>
        <p:spPr>
          <a:xfrm rot="16200000">
            <a:off x="994207" y="4029333"/>
            <a:ext cx="1641404" cy="338554"/>
          </a:xfrm>
          <a:prstGeom prst="rect">
            <a:avLst/>
          </a:prstGeom>
          <a:noFill/>
        </p:spPr>
        <p:txBody>
          <a:bodyPr wrap="square" rtlCol="0">
            <a:spAutoFit/>
          </a:bodyPr>
          <a:lstStyle/>
          <a:p>
            <a:r>
              <a:rPr lang="en-US" sz="1600" dirty="0">
                <a:solidFill>
                  <a:schemeClr val="tx2"/>
                </a:solidFill>
              </a:rPr>
              <a:t>Price ($/MWh)</a:t>
            </a:r>
            <a:endParaRPr lang="en-US" sz="1400" dirty="0">
              <a:solidFill>
                <a:schemeClr val="tx2"/>
              </a:solidFill>
            </a:endParaRPr>
          </a:p>
        </p:txBody>
      </p:sp>
      <p:sp>
        <p:nvSpPr>
          <p:cNvPr id="51" name="TextBox 50">
            <a:extLst>
              <a:ext uri="{FF2B5EF4-FFF2-40B4-BE49-F238E27FC236}">
                <a16:creationId xmlns:a16="http://schemas.microsoft.com/office/drawing/2014/main" id="{653E24B7-194C-4406-9488-C2345625DE34}"/>
              </a:ext>
            </a:extLst>
          </p:cNvPr>
          <p:cNvSpPr txBox="1"/>
          <p:nvPr/>
        </p:nvSpPr>
        <p:spPr>
          <a:xfrm>
            <a:off x="3651740" y="6062246"/>
            <a:ext cx="1641404" cy="338554"/>
          </a:xfrm>
          <a:prstGeom prst="rect">
            <a:avLst/>
          </a:prstGeom>
          <a:noFill/>
        </p:spPr>
        <p:txBody>
          <a:bodyPr wrap="square" rtlCol="0">
            <a:spAutoFit/>
          </a:bodyPr>
          <a:lstStyle/>
          <a:p>
            <a:r>
              <a:rPr lang="en-US" sz="1600" dirty="0">
                <a:solidFill>
                  <a:schemeClr val="tx2"/>
                </a:solidFill>
              </a:rPr>
              <a:t>Quantity (MW)</a:t>
            </a:r>
            <a:endParaRPr lang="en-US" sz="1400" dirty="0">
              <a:solidFill>
                <a:schemeClr val="tx2"/>
              </a:solidFill>
            </a:endParaRPr>
          </a:p>
        </p:txBody>
      </p:sp>
      <p:sp>
        <p:nvSpPr>
          <p:cNvPr id="54" name="TextBox 53">
            <a:extLst>
              <a:ext uri="{FF2B5EF4-FFF2-40B4-BE49-F238E27FC236}">
                <a16:creationId xmlns:a16="http://schemas.microsoft.com/office/drawing/2014/main" id="{16385BF7-33DB-482B-9FFA-2EF971148A4F}"/>
              </a:ext>
            </a:extLst>
          </p:cNvPr>
          <p:cNvSpPr txBox="1"/>
          <p:nvPr/>
        </p:nvSpPr>
        <p:spPr>
          <a:xfrm>
            <a:off x="6934201" y="3748612"/>
            <a:ext cx="1447799" cy="307777"/>
          </a:xfrm>
          <a:prstGeom prst="rect">
            <a:avLst/>
          </a:prstGeom>
          <a:noFill/>
        </p:spPr>
        <p:txBody>
          <a:bodyPr wrap="square" rtlCol="0">
            <a:spAutoFit/>
          </a:bodyPr>
          <a:lstStyle/>
          <a:p>
            <a:r>
              <a:rPr lang="en-US" sz="1400" b="1" dirty="0">
                <a:solidFill>
                  <a:schemeClr val="accent3"/>
                </a:solidFill>
              </a:rPr>
              <a:t>Demand</a:t>
            </a:r>
          </a:p>
        </p:txBody>
      </p:sp>
      <p:sp>
        <p:nvSpPr>
          <p:cNvPr id="55" name="TextBox 54">
            <a:extLst>
              <a:ext uri="{FF2B5EF4-FFF2-40B4-BE49-F238E27FC236}">
                <a16:creationId xmlns:a16="http://schemas.microsoft.com/office/drawing/2014/main" id="{F2D23141-30BA-48EC-8C38-3AA4E120518C}"/>
              </a:ext>
            </a:extLst>
          </p:cNvPr>
          <p:cNvSpPr txBox="1"/>
          <p:nvPr/>
        </p:nvSpPr>
        <p:spPr>
          <a:xfrm>
            <a:off x="6934200" y="4033054"/>
            <a:ext cx="1447799" cy="307777"/>
          </a:xfrm>
          <a:prstGeom prst="rect">
            <a:avLst/>
          </a:prstGeom>
          <a:noFill/>
        </p:spPr>
        <p:txBody>
          <a:bodyPr wrap="square" rtlCol="0">
            <a:spAutoFit/>
          </a:bodyPr>
          <a:lstStyle/>
          <a:p>
            <a:r>
              <a:rPr lang="en-US" sz="1400" b="1" dirty="0">
                <a:solidFill>
                  <a:schemeClr val="accent1"/>
                </a:solidFill>
              </a:rPr>
              <a:t>Supply</a:t>
            </a:r>
          </a:p>
        </p:txBody>
      </p:sp>
      <p:sp>
        <p:nvSpPr>
          <p:cNvPr id="26" name="Arrow: Right 25">
            <a:extLst>
              <a:ext uri="{FF2B5EF4-FFF2-40B4-BE49-F238E27FC236}">
                <a16:creationId xmlns:a16="http://schemas.microsoft.com/office/drawing/2014/main" id="{B7EA3877-F08A-4667-AAF9-55492CA183EC}"/>
              </a:ext>
            </a:extLst>
          </p:cNvPr>
          <p:cNvSpPr/>
          <p:nvPr/>
        </p:nvSpPr>
        <p:spPr>
          <a:xfrm>
            <a:off x="5276289" y="3662934"/>
            <a:ext cx="356643" cy="147066"/>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094669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14ED-DFCD-46F0-BBEA-28287E51D387}"/>
              </a:ext>
            </a:extLst>
          </p:cNvPr>
          <p:cNvSpPr>
            <a:spLocks noGrp="1"/>
          </p:cNvSpPr>
          <p:nvPr>
            <p:ph type="title"/>
          </p:nvPr>
        </p:nvSpPr>
        <p:spPr/>
        <p:txBody>
          <a:bodyPr/>
          <a:lstStyle/>
          <a:p>
            <a:r>
              <a:rPr lang="en-US" dirty="0"/>
              <a:t>Illustrations of SCED on the Aggregate</a:t>
            </a:r>
          </a:p>
        </p:txBody>
      </p:sp>
      <p:sp>
        <p:nvSpPr>
          <p:cNvPr id="3" name="Content Placeholder 2">
            <a:extLst>
              <a:ext uri="{FF2B5EF4-FFF2-40B4-BE49-F238E27FC236}">
                <a16:creationId xmlns:a16="http://schemas.microsoft.com/office/drawing/2014/main" id="{58700F33-A272-43A6-AFD8-93E009C00B03}"/>
              </a:ext>
            </a:extLst>
          </p:cNvPr>
          <p:cNvSpPr>
            <a:spLocks noGrp="1"/>
          </p:cNvSpPr>
          <p:nvPr>
            <p:ph idx="1"/>
          </p:nvPr>
        </p:nvSpPr>
        <p:spPr>
          <a:xfrm>
            <a:off x="304800" y="990600"/>
            <a:ext cx="8534400" cy="846139"/>
          </a:xfrm>
        </p:spPr>
        <p:txBody>
          <a:bodyPr/>
          <a:lstStyle/>
          <a:p>
            <a:r>
              <a:rPr lang="en-US" sz="1600" dirty="0"/>
              <a:t>Demand increases and supply is unable to keep up</a:t>
            </a:r>
          </a:p>
          <a:p>
            <a:r>
              <a:rPr lang="en-US" sz="1600" dirty="0"/>
              <a:t>Prices are high and set based on penalty pricing</a:t>
            </a:r>
          </a:p>
          <a:p>
            <a:r>
              <a:rPr lang="en-US" sz="1600" dirty="0"/>
              <a:t>All CLR capacity has been dispatched</a:t>
            </a:r>
          </a:p>
          <a:p>
            <a:r>
              <a:rPr lang="en-US" sz="1600" dirty="0"/>
              <a:t>Supply and demand are </a:t>
            </a:r>
            <a:r>
              <a:rPr lang="en-US" sz="1600" u="sng" dirty="0"/>
              <a:t>not</a:t>
            </a:r>
            <a:r>
              <a:rPr lang="en-US" sz="1600" dirty="0"/>
              <a:t> in balance and there are reliability concerns</a:t>
            </a:r>
          </a:p>
        </p:txBody>
      </p:sp>
      <p:sp>
        <p:nvSpPr>
          <p:cNvPr id="4" name="Slide Number Placeholder 3">
            <a:extLst>
              <a:ext uri="{FF2B5EF4-FFF2-40B4-BE49-F238E27FC236}">
                <a16:creationId xmlns:a16="http://schemas.microsoft.com/office/drawing/2014/main" id="{54928B45-E401-4A3E-A115-544C484BD900}"/>
              </a:ext>
            </a:extLst>
          </p:cNvPr>
          <p:cNvSpPr>
            <a:spLocks noGrp="1"/>
          </p:cNvSpPr>
          <p:nvPr>
            <p:ph type="sldNum" sz="quarter" idx="4"/>
          </p:nvPr>
        </p:nvSpPr>
        <p:spPr/>
        <p:txBody>
          <a:bodyPr/>
          <a:lstStyle/>
          <a:p>
            <a:fld id="{1D93BD3E-1E9A-4970-A6F7-E7AC52762E0C}" type="slidenum">
              <a:rPr lang="en-US" smtClean="0"/>
              <a:pPr/>
              <a:t>8</a:t>
            </a:fld>
            <a:endParaRPr lang="en-US"/>
          </a:p>
        </p:txBody>
      </p:sp>
      <p:cxnSp>
        <p:nvCxnSpPr>
          <p:cNvPr id="6" name="Straight Connector 5">
            <a:extLst>
              <a:ext uri="{FF2B5EF4-FFF2-40B4-BE49-F238E27FC236}">
                <a16:creationId xmlns:a16="http://schemas.microsoft.com/office/drawing/2014/main" id="{58E6EE87-9206-487B-9CF8-D06A5DCA6D0A}"/>
              </a:ext>
            </a:extLst>
          </p:cNvPr>
          <p:cNvCxnSpPr>
            <a:cxnSpLocks/>
          </p:cNvCxnSpPr>
          <p:nvPr/>
        </p:nvCxnSpPr>
        <p:spPr>
          <a:xfrm>
            <a:off x="2057401" y="2632137"/>
            <a:ext cx="0" cy="3621861"/>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 name="Straight Connector 6">
            <a:extLst>
              <a:ext uri="{FF2B5EF4-FFF2-40B4-BE49-F238E27FC236}">
                <a16:creationId xmlns:a16="http://schemas.microsoft.com/office/drawing/2014/main" id="{5BC71B29-7EFD-4A50-BBDB-F3BBAE3FBADF}"/>
              </a:ext>
            </a:extLst>
          </p:cNvPr>
          <p:cNvCxnSpPr>
            <a:cxnSpLocks/>
          </p:cNvCxnSpPr>
          <p:nvPr/>
        </p:nvCxnSpPr>
        <p:spPr>
          <a:xfrm flipH="1">
            <a:off x="1600201" y="5985341"/>
            <a:ext cx="5486400" cy="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9" name="Arc 8">
            <a:extLst>
              <a:ext uri="{FF2B5EF4-FFF2-40B4-BE49-F238E27FC236}">
                <a16:creationId xmlns:a16="http://schemas.microsoft.com/office/drawing/2014/main" id="{A27EF7DD-0346-4BC3-B610-E4C01BD651B3}"/>
              </a:ext>
            </a:extLst>
          </p:cNvPr>
          <p:cNvSpPr/>
          <p:nvPr/>
        </p:nvSpPr>
        <p:spPr>
          <a:xfrm rot="10800000" flipH="1">
            <a:off x="-380998" y="2792879"/>
            <a:ext cx="5943595" cy="2820555"/>
          </a:xfrm>
          <a:prstGeom prst="arc">
            <a:avLst>
              <a:gd name="adj1" fmla="val 17114949"/>
              <a:gd name="adj2" fmla="val 22594"/>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9355483-E9DA-4BDF-A404-37D2C8742A0F}"/>
              </a:ext>
            </a:extLst>
          </p:cNvPr>
          <p:cNvCxnSpPr>
            <a:cxnSpLocks/>
          </p:cNvCxnSpPr>
          <p:nvPr/>
        </p:nvCxnSpPr>
        <p:spPr>
          <a:xfrm>
            <a:off x="5562602" y="3318341"/>
            <a:ext cx="0" cy="884816"/>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a:extLst>
              <a:ext uri="{FF2B5EF4-FFF2-40B4-BE49-F238E27FC236}">
                <a16:creationId xmlns:a16="http://schemas.microsoft.com/office/drawing/2014/main" id="{8596B1C1-7CEB-4875-957D-2BE4A06D2C0F}"/>
              </a:ext>
            </a:extLst>
          </p:cNvPr>
          <p:cNvCxnSpPr>
            <a:cxnSpLocks/>
          </p:cNvCxnSpPr>
          <p:nvPr/>
        </p:nvCxnSpPr>
        <p:spPr>
          <a:xfrm>
            <a:off x="5562597" y="3318341"/>
            <a:ext cx="447508" cy="0"/>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ABB17E51-1A4B-4424-9EAF-4DFB7ABB57B9}"/>
              </a:ext>
            </a:extLst>
          </p:cNvPr>
          <p:cNvCxnSpPr>
            <a:cxnSpLocks/>
          </p:cNvCxnSpPr>
          <p:nvPr/>
        </p:nvCxnSpPr>
        <p:spPr>
          <a:xfrm>
            <a:off x="6227268" y="3155357"/>
            <a:ext cx="0" cy="1047800"/>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93D94053-0E2F-47E8-8506-DDC6210C36E7}"/>
              </a:ext>
            </a:extLst>
          </p:cNvPr>
          <p:cNvCxnSpPr>
            <a:cxnSpLocks/>
          </p:cNvCxnSpPr>
          <p:nvPr/>
        </p:nvCxnSpPr>
        <p:spPr>
          <a:xfrm>
            <a:off x="6608268" y="4455479"/>
            <a:ext cx="0" cy="1453662"/>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9" name="Straight Connector 18">
            <a:extLst>
              <a:ext uri="{FF2B5EF4-FFF2-40B4-BE49-F238E27FC236}">
                <a16:creationId xmlns:a16="http://schemas.microsoft.com/office/drawing/2014/main" id="{BB2179EC-E52C-4E31-9857-93D70CA348B7}"/>
              </a:ext>
            </a:extLst>
          </p:cNvPr>
          <p:cNvCxnSpPr>
            <a:cxnSpLocks/>
          </p:cNvCxnSpPr>
          <p:nvPr/>
        </p:nvCxnSpPr>
        <p:spPr>
          <a:xfrm>
            <a:off x="6227268" y="4203157"/>
            <a:ext cx="381000" cy="258184"/>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sp>
        <p:nvSpPr>
          <p:cNvPr id="28" name="TextBox 27">
            <a:extLst>
              <a:ext uri="{FF2B5EF4-FFF2-40B4-BE49-F238E27FC236}">
                <a16:creationId xmlns:a16="http://schemas.microsoft.com/office/drawing/2014/main" id="{8233E901-B933-4E44-B5F2-07C88643A210}"/>
              </a:ext>
            </a:extLst>
          </p:cNvPr>
          <p:cNvSpPr txBox="1"/>
          <p:nvPr/>
        </p:nvSpPr>
        <p:spPr>
          <a:xfrm>
            <a:off x="5377154" y="4461313"/>
            <a:ext cx="706313" cy="338554"/>
          </a:xfrm>
          <a:prstGeom prst="rect">
            <a:avLst/>
          </a:prstGeom>
          <a:noFill/>
        </p:spPr>
        <p:txBody>
          <a:bodyPr wrap="square" rtlCol="0">
            <a:spAutoFit/>
          </a:bodyPr>
          <a:lstStyle/>
          <a:p>
            <a:r>
              <a:rPr lang="en-US" sz="1600" dirty="0">
                <a:solidFill>
                  <a:schemeClr val="accent3"/>
                </a:solidFill>
              </a:rPr>
              <a:t>CLR</a:t>
            </a:r>
            <a:r>
              <a:rPr lang="en-US" sz="1400" dirty="0">
                <a:solidFill>
                  <a:schemeClr val="accent3"/>
                </a:solidFill>
              </a:rPr>
              <a:t>s</a:t>
            </a:r>
          </a:p>
        </p:txBody>
      </p:sp>
      <p:cxnSp>
        <p:nvCxnSpPr>
          <p:cNvPr id="30" name="Straight Arrow Connector 29">
            <a:extLst>
              <a:ext uri="{FF2B5EF4-FFF2-40B4-BE49-F238E27FC236}">
                <a16:creationId xmlns:a16="http://schemas.microsoft.com/office/drawing/2014/main" id="{43E05F3B-B94C-46AF-9D3C-0607499A9823}"/>
              </a:ext>
            </a:extLst>
          </p:cNvPr>
          <p:cNvCxnSpPr>
            <a:cxnSpLocks/>
          </p:cNvCxnSpPr>
          <p:nvPr/>
        </p:nvCxnSpPr>
        <p:spPr>
          <a:xfrm flipV="1">
            <a:off x="5943597" y="4422828"/>
            <a:ext cx="447509" cy="113559"/>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3" name="Straight Connector 32">
            <a:extLst>
              <a:ext uri="{FF2B5EF4-FFF2-40B4-BE49-F238E27FC236}">
                <a16:creationId xmlns:a16="http://schemas.microsoft.com/office/drawing/2014/main" id="{232E1609-B37C-4730-872E-61ED45817A3B}"/>
              </a:ext>
            </a:extLst>
          </p:cNvPr>
          <p:cNvCxnSpPr>
            <a:cxnSpLocks/>
          </p:cNvCxnSpPr>
          <p:nvPr/>
        </p:nvCxnSpPr>
        <p:spPr>
          <a:xfrm>
            <a:off x="2971801" y="3119325"/>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cxnSp>
        <p:nvCxnSpPr>
          <p:cNvPr id="35" name="Straight Connector 34">
            <a:extLst>
              <a:ext uri="{FF2B5EF4-FFF2-40B4-BE49-F238E27FC236}">
                <a16:creationId xmlns:a16="http://schemas.microsoft.com/office/drawing/2014/main" id="{70E4530D-B4D0-4564-9BC5-EF85E3EF748D}"/>
              </a:ext>
            </a:extLst>
          </p:cNvPr>
          <p:cNvCxnSpPr>
            <a:cxnSpLocks/>
          </p:cNvCxnSpPr>
          <p:nvPr/>
        </p:nvCxnSpPr>
        <p:spPr>
          <a:xfrm>
            <a:off x="6010105" y="3098671"/>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sp>
        <p:nvSpPr>
          <p:cNvPr id="36" name="TextBox 35">
            <a:extLst>
              <a:ext uri="{FF2B5EF4-FFF2-40B4-BE49-F238E27FC236}">
                <a16:creationId xmlns:a16="http://schemas.microsoft.com/office/drawing/2014/main" id="{DE594119-4853-45A9-AF3D-BE533A967E55}"/>
              </a:ext>
            </a:extLst>
          </p:cNvPr>
          <p:cNvSpPr txBox="1"/>
          <p:nvPr/>
        </p:nvSpPr>
        <p:spPr>
          <a:xfrm>
            <a:off x="3523261" y="2632137"/>
            <a:ext cx="1916728" cy="523220"/>
          </a:xfrm>
          <a:prstGeom prst="rect">
            <a:avLst/>
          </a:prstGeom>
          <a:noFill/>
        </p:spPr>
        <p:txBody>
          <a:bodyPr wrap="square" rtlCol="0">
            <a:spAutoFit/>
          </a:bodyPr>
          <a:lstStyle/>
          <a:p>
            <a:pPr algn="ctr"/>
            <a:r>
              <a:rPr lang="en-US" sz="1400" dirty="0">
                <a:solidFill>
                  <a:schemeClr val="accent1"/>
                </a:solidFill>
              </a:rPr>
              <a:t>Dispatch limitations for supply</a:t>
            </a:r>
          </a:p>
        </p:txBody>
      </p:sp>
      <p:cxnSp>
        <p:nvCxnSpPr>
          <p:cNvPr id="37" name="Straight Arrow Connector 36">
            <a:extLst>
              <a:ext uri="{FF2B5EF4-FFF2-40B4-BE49-F238E27FC236}">
                <a16:creationId xmlns:a16="http://schemas.microsoft.com/office/drawing/2014/main" id="{DFA0F57F-A865-4E4E-944B-31AA4DF2B3D6}"/>
              </a:ext>
            </a:extLst>
          </p:cNvPr>
          <p:cNvCxnSpPr>
            <a:cxnSpLocks/>
          </p:cNvCxnSpPr>
          <p:nvPr/>
        </p:nvCxnSpPr>
        <p:spPr>
          <a:xfrm>
            <a:off x="5172368" y="2919517"/>
            <a:ext cx="828939" cy="218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0719770-B74B-4F7E-B90C-1A9505518848}"/>
              </a:ext>
            </a:extLst>
          </p:cNvPr>
          <p:cNvCxnSpPr>
            <a:cxnSpLocks/>
          </p:cNvCxnSpPr>
          <p:nvPr/>
        </p:nvCxnSpPr>
        <p:spPr>
          <a:xfrm flipH="1">
            <a:off x="2991645" y="2919517"/>
            <a:ext cx="742156" cy="225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9A22A2B-7110-4481-A239-102C9C394971}"/>
              </a:ext>
            </a:extLst>
          </p:cNvPr>
          <p:cNvSpPr txBox="1"/>
          <p:nvPr/>
        </p:nvSpPr>
        <p:spPr>
          <a:xfrm>
            <a:off x="6309337" y="2667922"/>
            <a:ext cx="1916728" cy="738664"/>
          </a:xfrm>
          <a:prstGeom prst="rect">
            <a:avLst/>
          </a:prstGeom>
          <a:noFill/>
        </p:spPr>
        <p:txBody>
          <a:bodyPr wrap="square" rtlCol="0">
            <a:spAutoFit/>
          </a:bodyPr>
          <a:lstStyle/>
          <a:p>
            <a:r>
              <a:rPr lang="en-US" sz="1400" dirty="0">
                <a:solidFill>
                  <a:schemeClr val="accent6"/>
                </a:solidFill>
              </a:rPr>
              <a:t>Price for electricity based on penalty pricing</a:t>
            </a:r>
          </a:p>
        </p:txBody>
      </p:sp>
      <p:sp>
        <p:nvSpPr>
          <p:cNvPr id="50" name="TextBox 49">
            <a:extLst>
              <a:ext uri="{FF2B5EF4-FFF2-40B4-BE49-F238E27FC236}">
                <a16:creationId xmlns:a16="http://schemas.microsoft.com/office/drawing/2014/main" id="{A3A9701E-60C0-4595-A00C-275F381A4F1C}"/>
              </a:ext>
            </a:extLst>
          </p:cNvPr>
          <p:cNvSpPr txBox="1"/>
          <p:nvPr/>
        </p:nvSpPr>
        <p:spPr>
          <a:xfrm rot="16200000">
            <a:off x="994207" y="4029333"/>
            <a:ext cx="1641404" cy="338554"/>
          </a:xfrm>
          <a:prstGeom prst="rect">
            <a:avLst/>
          </a:prstGeom>
          <a:noFill/>
        </p:spPr>
        <p:txBody>
          <a:bodyPr wrap="square" rtlCol="0">
            <a:spAutoFit/>
          </a:bodyPr>
          <a:lstStyle/>
          <a:p>
            <a:r>
              <a:rPr lang="en-US" sz="1600" dirty="0">
                <a:solidFill>
                  <a:schemeClr val="tx2"/>
                </a:solidFill>
              </a:rPr>
              <a:t>Price ($/MWh)</a:t>
            </a:r>
            <a:endParaRPr lang="en-US" sz="1400" dirty="0">
              <a:solidFill>
                <a:schemeClr val="tx2"/>
              </a:solidFill>
            </a:endParaRPr>
          </a:p>
        </p:txBody>
      </p:sp>
      <p:sp>
        <p:nvSpPr>
          <p:cNvPr id="51" name="TextBox 50">
            <a:extLst>
              <a:ext uri="{FF2B5EF4-FFF2-40B4-BE49-F238E27FC236}">
                <a16:creationId xmlns:a16="http://schemas.microsoft.com/office/drawing/2014/main" id="{653E24B7-194C-4406-9488-C2345625DE34}"/>
              </a:ext>
            </a:extLst>
          </p:cNvPr>
          <p:cNvSpPr txBox="1"/>
          <p:nvPr/>
        </p:nvSpPr>
        <p:spPr>
          <a:xfrm>
            <a:off x="3651740" y="6062246"/>
            <a:ext cx="1641404" cy="338554"/>
          </a:xfrm>
          <a:prstGeom prst="rect">
            <a:avLst/>
          </a:prstGeom>
          <a:noFill/>
        </p:spPr>
        <p:txBody>
          <a:bodyPr wrap="square" rtlCol="0">
            <a:spAutoFit/>
          </a:bodyPr>
          <a:lstStyle/>
          <a:p>
            <a:r>
              <a:rPr lang="en-US" sz="1600" dirty="0">
                <a:solidFill>
                  <a:schemeClr val="tx2"/>
                </a:solidFill>
              </a:rPr>
              <a:t>Quantity (MW)</a:t>
            </a:r>
            <a:endParaRPr lang="en-US" sz="1400" dirty="0">
              <a:solidFill>
                <a:schemeClr val="tx2"/>
              </a:solidFill>
            </a:endParaRPr>
          </a:p>
        </p:txBody>
      </p:sp>
      <p:sp>
        <p:nvSpPr>
          <p:cNvPr id="54" name="TextBox 53">
            <a:extLst>
              <a:ext uri="{FF2B5EF4-FFF2-40B4-BE49-F238E27FC236}">
                <a16:creationId xmlns:a16="http://schemas.microsoft.com/office/drawing/2014/main" id="{16385BF7-33DB-482B-9FFA-2EF971148A4F}"/>
              </a:ext>
            </a:extLst>
          </p:cNvPr>
          <p:cNvSpPr txBox="1"/>
          <p:nvPr/>
        </p:nvSpPr>
        <p:spPr>
          <a:xfrm>
            <a:off x="6934201" y="3748612"/>
            <a:ext cx="1447799" cy="307777"/>
          </a:xfrm>
          <a:prstGeom prst="rect">
            <a:avLst/>
          </a:prstGeom>
          <a:noFill/>
        </p:spPr>
        <p:txBody>
          <a:bodyPr wrap="square" rtlCol="0">
            <a:spAutoFit/>
          </a:bodyPr>
          <a:lstStyle/>
          <a:p>
            <a:r>
              <a:rPr lang="en-US" sz="1400" b="1" dirty="0">
                <a:solidFill>
                  <a:schemeClr val="accent3"/>
                </a:solidFill>
              </a:rPr>
              <a:t>Demand</a:t>
            </a:r>
          </a:p>
        </p:txBody>
      </p:sp>
      <p:sp>
        <p:nvSpPr>
          <p:cNvPr id="55" name="TextBox 54">
            <a:extLst>
              <a:ext uri="{FF2B5EF4-FFF2-40B4-BE49-F238E27FC236}">
                <a16:creationId xmlns:a16="http://schemas.microsoft.com/office/drawing/2014/main" id="{F2D23141-30BA-48EC-8C38-3AA4E120518C}"/>
              </a:ext>
            </a:extLst>
          </p:cNvPr>
          <p:cNvSpPr txBox="1"/>
          <p:nvPr/>
        </p:nvSpPr>
        <p:spPr>
          <a:xfrm>
            <a:off x="6934200" y="4033054"/>
            <a:ext cx="1447799" cy="307777"/>
          </a:xfrm>
          <a:prstGeom prst="rect">
            <a:avLst/>
          </a:prstGeom>
          <a:noFill/>
        </p:spPr>
        <p:txBody>
          <a:bodyPr wrap="square" rtlCol="0">
            <a:spAutoFit/>
          </a:bodyPr>
          <a:lstStyle/>
          <a:p>
            <a:r>
              <a:rPr lang="en-US" sz="1400" b="1" dirty="0">
                <a:solidFill>
                  <a:schemeClr val="accent1"/>
                </a:solidFill>
              </a:rPr>
              <a:t>Supply</a:t>
            </a:r>
          </a:p>
        </p:txBody>
      </p:sp>
      <p:sp>
        <p:nvSpPr>
          <p:cNvPr id="26" name="Arrow: Right 25">
            <a:extLst>
              <a:ext uri="{FF2B5EF4-FFF2-40B4-BE49-F238E27FC236}">
                <a16:creationId xmlns:a16="http://schemas.microsoft.com/office/drawing/2014/main" id="{B7EA3877-F08A-4667-AAF9-55492CA183EC}"/>
              </a:ext>
            </a:extLst>
          </p:cNvPr>
          <p:cNvSpPr/>
          <p:nvPr/>
        </p:nvSpPr>
        <p:spPr>
          <a:xfrm>
            <a:off x="5788557" y="3662934"/>
            <a:ext cx="356643" cy="147066"/>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49732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14ED-DFCD-46F0-BBEA-28287E51D387}"/>
              </a:ext>
            </a:extLst>
          </p:cNvPr>
          <p:cNvSpPr>
            <a:spLocks noGrp="1"/>
          </p:cNvSpPr>
          <p:nvPr>
            <p:ph type="title"/>
          </p:nvPr>
        </p:nvSpPr>
        <p:spPr/>
        <p:txBody>
          <a:bodyPr/>
          <a:lstStyle/>
          <a:p>
            <a:r>
              <a:rPr lang="en-US" dirty="0"/>
              <a:t>Illustrations of SCED on the Aggregate</a:t>
            </a:r>
          </a:p>
        </p:txBody>
      </p:sp>
      <p:sp>
        <p:nvSpPr>
          <p:cNvPr id="3" name="Content Placeholder 2">
            <a:extLst>
              <a:ext uri="{FF2B5EF4-FFF2-40B4-BE49-F238E27FC236}">
                <a16:creationId xmlns:a16="http://schemas.microsoft.com/office/drawing/2014/main" id="{58700F33-A272-43A6-AFD8-93E009C00B03}"/>
              </a:ext>
            </a:extLst>
          </p:cNvPr>
          <p:cNvSpPr>
            <a:spLocks noGrp="1"/>
          </p:cNvSpPr>
          <p:nvPr>
            <p:ph idx="1"/>
          </p:nvPr>
        </p:nvSpPr>
        <p:spPr>
          <a:xfrm>
            <a:off x="304800" y="990600"/>
            <a:ext cx="8534400" cy="846139"/>
          </a:xfrm>
        </p:spPr>
        <p:txBody>
          <a:bodyPr/>
          <a:lstStyle/>
          <a:p>
            <a:r>
              <a:rPr lang="en-US" sz="1600" dirty="0"/>
              <a:t>Demand decreases significantly and supply is unable to keep up</a:t>
            </a:r>
          </a:p>
          <a:p>
            <a:r>
              <a:rPr lang="en-US" sz="1600" dirty="0"/>
              <a:t>Prices are low and set based on penalty pricing</a:t>
            </a:r>
          </a:p>
          <a:p>
            <a:r>
              <a:rPr lang="en-US" sz="1600" dirty="0"/>
              <a:t>CLRs are instructed to increase consumption back to normal levels</a:t>
            </a:r>
          </a:p>
          <a:p>
            <a:r>
              <a:rPr lang="en-US" sz="1600" dirty="0"/>
              <a:t>Supply and demand are </a:t>
            </a:r>
            <a:r>
              <a:rPr lang="en-US" sz="1600" u="sng" dirty="0"/>
              <a:t>not</a:t>
            </a:r>
            <a:r>
              <a:rPr lang="en-US" sz="1600" dirty="0"/>
              <a:t> in balance and there are reliability concerns</a:t>
            </a:r>
          </a:p>
        </p:txBody>
      </p:sp>
      <p:sp>
        <p:nvSpPr>
          <p:cNvPr id="4" name="Slide Number Placeholder 3">
            <a:extLst>
              <a:ext uri="{FF2B5EF4-FFF2-40B4-BE49-F238E27FC236}">
                <a16:creationId xmlns:a16="http://schemas.microsoft.com/office/drawing/2014/main" id="{54928B45-E401-4A3E-A115-544C484BD900}"/>
              </a:ext>
            </a:extLst>
          </p:cNvPr>
          <p:cNvSpPr>
            <a:spLocks noGrp="1"/>
          </p:cNvSpPr>
          <p:nvPr>
            <p:ph type="sldNum" sz="quarter" idx="4"/>
          </p:nvPr>
        </p:nvSpPr>
        <p:spPr/>
        <p:txBody>
          <a:bodyPr/>
          <a:lstStyle/>
          <a:p>
            <a:fld id="{1D93BD3E-1E9A-4970-A6F7-E7AC52762E0C}" type="slidenum">
              <a:rPr lang="en-US" smtClean="0"/>
              <a:pPr/>
              <a:t>9</a:t>
            </a:fld>
            <a:endParaRPr lang="en-US"/>
          </a:p>
        </p:txBody>
      </p:sp>
      <p:cxnSp>
        <p:nvCxnSpPr>
          <p:cNvPr id="6" name="Straight Connector 5">
            <a:extLst>
              <a:ext uri="{FF2B5EF4-FFF2-40B4-BE49-F238E27FC236}">
                <a16:creationId xmlns:a16="http://schemas.microsoft.com/office/drawing/2014/main" id="{58E6EE87-9206-487B-9CF8-D06A5DCA6D0A}"/>
              </a:ext>
            </a:extLst>
          </p:cNvPr>
          <p:cNvCxnSpPr>
            <a:cxnSpLocks/>
          </p:cNvCxnSpPr>
          <p:nvPr/>
        </p:nvCxnSpPr>
        <p:spPr>
          <a:xfrm>
            <a:off x="2057401" y="2632137"/>
            <a:ext cx="0" cy="3621861"/>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 name="Straight Connector 6">
            <a:extLst>
              <a:ext uri="{FF2B5EF4-FFF2-40B4-BE49-F238E27FC236}">
                <a16:creationId xmlns:a16="http://schemas.microsoft.com/office/drawing/2014/main" id="{5BC71B29-7EFD-4A50-BBDB-F3BBAE3FBADF}"/>
              </a:ext>
            </a:extLst>
          </p:cNvPr>
          <p:cNvCxnSpPr>
            <a:cxnSpLocks/>
          </p:cNvCxnSpPr>
          <p:nvPr/>
        </p:nvCxnSpPr>
        <p:spPr>
          <a:xfrm flipH="1">
            <a:off x="1600201" y="5985341"/>
            <a:ext cx="5486400" cy="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9" name="Arc 8">
            <a:extLst>
              <a:ext uri="{FF2B5EF4-FFF2-40B4-BE49-F238E27FC236}">
                <a16:creationId xmlns:a16="http://schemas.microsoft.com/office/drawing/2014/main" id="{A27EF7DD-0346-4BC3-B610-E4C01BD651B3}"/>
              </a:ext>
            </a:extLst>
          </p:cNvPr>
          <p:cNvSpPr/>
          <p:nvPr/>
        </p:nvSpPr>
        <p:spPr>
          <a:xfrm rot="10800000" flipH="1">
            <a:off x="-380998" y="2792879"/>
            <a:ext cx="5943595" cy="2820555"/>
          </a:xfrm>
          <a:prstGeom prst="arc">
            <a:avLst>
              <a:gd name="adj1" fmla="val 17114949"/>
              <a:gd name="adj2" fmla="val 22594"/>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9355483-E9DA-4BDF-A404-37D2C8742A0F}"/>
              </a:ext>
            </a:extLst>
          </p:cNvPr>
          <p:cNvCxnSpPr>
            <a:cxnSpLocks/>
          </p:cNvCxnSpPr>
          <p:nvPr/>
        </p:nvCxnSpPr>
        <p:spPr>
          <a:xfrm>
            <a:off x="5562602" y="3318341"/>
            <a:ext cx="0" cy="884816"/>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4" name="Straight Connector 13">
            <a:extLst>
              <a:ext uri="{FF2B5EF4-FFF2-40B4-BE49-F238E27FC236}">
                <a16:creationId xmlns:a16="http://schemas.microsoft.com/office/drawing/2014/main" id="{8596B1C1-7CEB-4875-957D-2BE4A06D2C0F}"/>
              </a:ext>
            </a:extLst>
          </p:cNvPr>
          <p:cNvCxnSpPr>
            <a:cxnSpLocks/>
          </p:cNvCxnSpPr>
          <p:nvPr/>
        </p:nvCxnSpPr>
        <p:spPr>
          <a:xfrm>
            <a:off x="5562597" y="3318341"/>
            <a:ext cx="447508" cy="0"/>
          </a:xfrm>
          <a:prstGeom prst="line">
            <a:avLst/>
          </a:prstGeom>
          <a:ln w="31750">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ABB17E51-1A4B-4424-9EAF-4DFB7ABB57B9}"/>
              </a:ext>
            </a:extLst>
          </p:cNvPr>
          <p:cNvCxnSpPr>
            <a:cxnSpLocks/>
          </p:cNvCxnSpPr>
          <p:nvPr/>
        </p:nvCxnSpPr>
        <p:spPr>
          <a:xfrm>
            <a:off x="2450314" y="3155357"/>
            <a:ext cx="0" cy="1047800"/>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93D94053-0E2F-47E8-8506-DDC6210C36E7}"/>
              </a:ext>
            </a:extLst>
          </p:cNvPr>
          <p:cNvCxnSpPr>
            <a:cxnSpLocks/>
          </p:cNvCxnSpPr>
          <p:nvPr/>
        </p:nvCxnSpPr>
        <p:spPr>
          <a:xfrm>
            <a:off x="2831314" y="4455479"/>
            <a:ext cx="0" cy="1453662"/>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cxnSp>
        <p:nvCxnSpPr>
          <p:cNvPr id="19" name="Straight Connector 18">
            <a:extLst>
              <a:ext uri="{FF2B5EF4-FFF2-40B4-BE49-F238E27FC236}">
                <a16:creationId xmlns:a16="http://schemas.microsoft.com/office/drawing/2014/main" id="{BB2179EC-E52C-4E31-9857-93D70CA348B7}"/>
              </a:ext>
            </a:extLst>
          </p:cNvPr>
          <p:cNvCxnSpPr>
            <a:cxnSpLocks/>
          </p:cNvCxnSpPr>
          <p:nvPr/>
        </p:nvCxnSpPr>
        <p:spPr>
          <a:xfrm>
            <a:off x="2450314" y="4203157"/>
            <a:ext cx="381000" cy="258184"/>
          </a:xfrm>
          <a:prstGeom prst="line">
            <a:avLst/>
          </a:prstGeom>
          <a:ln w="31750">
            <a:solidFill>
              <a:schemeClr val="accent3"/>
            </a:solidFill>
          </a:ln>
        </p:spPr>
        <p:style>
          <a:lnRef idx="1">
            <a:schemeClr val="accent2"/>
          </a:lnRef>
          <a:fillRef idx="0">
            <a:schemeClr val="accent2"/>
          </a:fillRef>
          <a:effectRef idx="0">
            <a:schemeClr val="accent2"/>
          </a:effectRef>
          <a:fontRef idx="minor">
            <a:schemeClr val="tx1"/>
          </a:fontRef>
        </p:style>
      </p:cxnSp>
      <p:sp>
        <p:nvSpPr>
          <p:cNvPr id="28" name="TextBox 27">
            <a:extLst>
              <a:ext uri="{FF2B5EF4-FFF2-40B4-BE49-F238E27FC236}">
                <a16:creationId xmlns:a16="http://schemas.microsoft.com/office/drawing/2014/main" id="{8233E901-B933-4E44-B5F2-07C88643A210}"/>
              </a:ext>
            </a:extLst>
          </p:cNvPr>
          <p:cNvSpPr txBox="1"/>
          <p:nvPr/>
        </p:nvSpPr>
        <p:spPr>
          <a:xfrm>
            <a:off x="2142940" y="4713663"/>
            <a:ext cx="706313" cy="338554"/>
          </a:xfrm>
          <a:prstGeom prst="rect">
            <a:avLst/>
          </a:prstGeom>
          <a:noFill/>
        </p:spPr>
        <p:txBody>
          <a:bodyPr wrap="square" rtlCol="0">
            <a:spAutoFit/>
          </a:bodyPr>
          <a:lstStyle/>
          <a:p>
            <a:r>
              <a:rPr lang="en-US" sz="1600" dirty="0">
                <a:solidFill>
                  <a:schemeClr val="accent3"/>
                </a:solidFill>
              </a:rPr>
              <a:t>CLR</a:t>
            </a:r>
            <a:r>
              <a:rPr lang="en-US" sz="1400" dirty="0">
                <a:solidFill>
                  <a:schemeClr val="accent3"/>
                </a:solidFill>
              </a:rPr>
              <a:t>s</a:t>
            </a:r>
          </a:p>
        </p:txBody>
      </p:sp>
      <p:cxnSp>
        <p:nvCxnSpPr>
          <p:cNvPr id="30" name="Straight Arrow Connector 29">
            <a:extLst>
              <a:ext uri="{FF2B5EF4-FFF2-40B4-BE49-F238E27FC236}">
                <a16:creationId xmlns:a16="http://schemas.microsoft.com/office/drawing/2014/main" id="{43E05F3B-B94C-46AF-9D3C-0607499A9823}"/>
              </a:ext>
            </a:extLst>
          </p:cNvPr>
          <p:cNvCxnSpPr>
            <a:cxnSpLocks/>
          </p:cNvCxnSpPr>
          <p:nvPr/>
        </p:nvCxnSpPr>
        <p:spPr>
          <a:xfrm flipV="1">
            <a:off x="2472651" y="4378575"/>
            <a:ext cx="118148" cy="31260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3" name="Straight Connector 32">
            <a:extLst>
              <a:ext uri="{FF2B5EF4-FFF2-40B4-BE49-F238E27FC236}">
                <a16:creationId xmlns:a16="http://schemas.microsoft.com/office/drawing/2014/main" id="{232E1609-B37C-4730-872E-61ED45817A3B}"/>
              </a:ext>
            </a:extLst>
          </p:cNvPr>
          <p:cNvCxnSpPr>
            <a:cxnSpLocks/>
          </p:cNvCxnSpPr>
          <p:nvPr/>
        </p:nvCxnSpPr>
        <p:spPr>
          <a:xfrm>
            <a:off x="2971801" y="3119325"/>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cxnSp>
        <p:nvCxnSpPr>
          <p:cNvPr id="35" name="Straight Connector 34">
            <a:extLst>
              <a:ext uri="{FF2B5EF4-FFF2-40B4-BE49-F238E27FC236}">
                <a16:creationId xmlns:a16="http://schemas.microsoft.com/office/drawing/2014/main" id="{70E4530D-B4D0-4564-9BC5-EF85E3EF748D}"/>
              </a:ext>
            </a:extLst>
          </p:cNvPr>
          <p:cNvCxnSpPr>
            <a:cxnSpLocks/>
          </p:cNvCxnSpPr>
          <p:nvPr/>
        </p:nvCxnSpPr>
        <p:spPr>
          <a:xfrm>
            <a:off x="6010105" y="3098671"/>
            <a:ext cx="0" cy="2713616"/>
          </a:xfrm>
          <a:prstGeom prst="line">
            <a:avLst/>
          </a:prstGeom>
          <a:ln w="22225">
            <a:solidFill>
              <a:schemeClr val="accent1"/>
            </a:solidFill>
            <a:prstDash val="sysDot"/>
          </a:ln>
        </p:spPr>
        <p:style>
          <a:lnRef idx="1">
            <a:schemeClr val="accent2"/>
          </a:lnRef>
          <a:fillRef idx="0">
            <a:schemeClr val="accent2"/>
          </a:fillRef>
          <a:effectRef idx="0">
            <a:schemeClr val="accent2"/>
          </a:effectRef>
          <a:fontRef idx="minor">
            <a:schemeClr val="tx1"/>
          </a:fontRef>
        </p:style>
      </p:cxnSp>
      <p:sp>
        <p:nvSpPr>
          <p:cNvPr id="36" name="TextBox 35">
            <a:extLst>
              <a:ext uri="{FF2B5EF4-FFF2-40B4-BE49-F238E27FC236}">
                <a16:creationId xmlns:a16="http://schemas.microsoft.com/office/drawing/2014/main" id="{DE594119-4853-45A9-AF3D-BE533A967E55}"/>
              </a:ext>
            </a:extLst>
          </p:cNvPr>
          <p:cNvSpPr txBox="1"/>
          <p:nvPr/>
        </p:nvSpPr>
        <p:spPr>
          <a:xfrm>
            <a:off x="3523261" y="2632137"/>
            <a:ext cx="1916728" cy="523220"/>
          </a:xfrm>
          <a:prstGeom prst="rect">
            <a:avLst/>
          </a:prstGeom>
          <a:noFill/>
        </p:spPr>
        <p:txBody>
          <a:bodyPr wrap="square" rtlCol="0">
            <a:spAutoFit/>
          </a:bodyPr>
          <a:lstStyle/>
          <a:p>
            <a:pPr algn="ctr"/>
            <a:r>
              <a:rPr lang="en-US" sz="1400" dirty="0">
                <a:solidFill>
                  <a:schemeClr val="accent1"/>
                </a:solidFill>
              </a:rPr>
              <a:t>Dispatch limitations for supply</a:t>
            </a:r>
          </a:p>
        </p:txBody>
      </p:sp>
      <p:cxnSp>
        <p:nvCxnSpPr>
          <p:cNvPr id="37" name="Straight Arrow Connector 36">
            <a:extLst>
              <a:ext uri="{FF2B5EF4-FFF2-40B4-BE49-F238E27FC236}">
                <a16:creationId xmlns:a16="http://schemas.microsoft.com/office/drawing/2014/main" id="{DFA0F57F-A865-4E4E-944B-31AA4DF2B3D6}"/>
              </a:ext>
            </a:extLst>
          </p:cNvPr>
          <p:cNvCxnSpPr>
            <a:cxnSpLocks/>
          </p:cNvCxnSpPr>
          <p:nvPr/>
        </p:nvCxnSpPr>
        <p:spPr>
          <a:xfrm>
            <a:off x="5172368" y="2919517"/>
            <a:ext cx="828939" cy="218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0719770-B74B-4F7E-B90C-1A9505518848}"/>
              </a:ext>
            </a:extLst>
          </p:cNvPr>
          <p:cNvCxnSpPr>
            <a:cxnSpLocks/>
          </p:cNvCxnSpPr>
          <p:nvPr/>
        </p:nvCxnSpPr>
        <p:spPr>
          <a:xfrm flipH="1">
            <a:off x="2991645" y="2919517"/>
            <a:ext cx="742156" cy="225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9A22A2B-7110-4481-A239-102C9C394971}"/>
              </a:ext>
            </a:extLst>
          </p:cNvPr>
          <p:cNvSpPr txBox="1"/>
          <p:nvPr/>
        </p:nvSpPr>
        <p:spPr>
          <a:xfrm>
            <a:off x="3137840" y="3870568"/>
            <a:ext cx="1916728" cy="738664"/>
          </a:xfrm>
          <a:prstGeom prst="rect">
            <a:avLst/>
          </a:prstGeom>
          <a:noFill/>
        </p:spPr>
        <p:txBody>
          <a:bodyPr wrap="square" rtlCol="0">
            <a:spAutoFit/>
          </a:bodyPr>
          <a:lstStyle/>
          <a:p>
            <a:r>
              <a:rPr lang="en-US" sz="1400" dirty="0">
                <a:solidFill>
                  <a:schemeClr val="accent6"/>
                </a:solidFill>
              </a:rPr>
              <a:t>Price for electricity based on penalty pricing</a:t>
            </a:r>
          </a:p>
        </p:txBody>
      </p:sp>
      <p:sp>
        <p:nvSpPr>
          <p:cNvPr id="50" name="TextBox 49">
            <a:extLst>
              <a:ext uri="{FF2B5EF4-FFF2-40B4-BE49-F238E27FC236}">
                <a16:creationId xmlns:a16="http://schemas.microsoft.com/office/drawing/2014/main" id="{A3A9701E-60C0-4595-A00C-275F381A4F1C}"/>
              </a:ext>
            </a:extLst>
          </p:cNvPr>
          <p:cNvSpPr txBox="1"/>
          <p:nvPr/>
        </p:nvSpPr>
        <p:spPr>
          <a:xfrm rot="16200000">
            <a:off x="994207" y="4029333"/>
            <a:ext cx="1641404" cy="338554"/>
          </a:xfrm>
          <a:prstGeom prst="rect">
            <a:avLst/>
          </a:prstGeom>
          <a:noFill/>
        </p:spPr>
        <p:txBody>
          <a:bodyPr wrap="square" rtlCol="0">
            <a:spAutoFit/>
          </a:bodyPr>
          <a:lstStyle/>
          <a:p>
            <a:r>
              <a:rPr lang="en-US" sz="1600" dirty="0">
                <a:solidFill>
                  <a:schemeClr val="tx2"/>
                </a:solidFill>
              </a:rPr>
              <a:t>Price ($/MWh)</a:t>
            </a:r>
            <a:endParaRPr lang="en-US" sz="1400" dirty="0">
              <a:solidFill>
                <a:schemeClr val="tx2"/>
              </a:solidFill>
            </a:endParaRPr>
          </a:p>
        </p:txBody>
      </p:sp>
      <p:sp>
        <p:nvSpPr>
          <p:cNvPr id="51" name="TextBox 50">
            <a:extLst>
              <a:ext uri="{FF2B5EF4-FFF2-40B4-BE49-F238E27FC236}">
                <a16:creationId xmlns:a16="http://schemas.microsoft.com/office/drawing/2014/main" id="{653E24B7-194C-4406-9488-C2345625DE34}"/>
              </a:ext>
            </a:extLst>
          </p:cNvPr>
          <p:cNvSpPr txBox="1"/>
          <p:nvPr/>
        </p:nvSpPr>
        <p:spPr>
          <a:xfrm>
            <a:off x="3651740" y="6062246"/>
            <a:ext cx="1641404" cy="338554"/>
          </a:xfrm>
          <a:prstGeom prst="rect">
            <a:avLst/>
          </a:prstGeom>
          <a:noFill/>
        </p:spPr>
        <p:txBody>
          <a:bodyPr wrap="square" rtlCol="0">
            <a:spAutoFit/>
          </a:bodyPr>
          <a:lstStyle/>
          <a:p>
            <a:r>
              <a:rPr lang="en-US" sz="1600" dirty="0">
                <a:solidFill>
                  <a:schemeClr val="tx2"/>
                </a:solidFill>
              </a:rPr>
              <a:t>Quantity (MW)</a:t>
            </a:r>
            <a:endParaRPr lang="en-US" sz="1400" dirty="0">
              <a:solidFill>
                <a:schemeClr val="tx2"/>
              </a:solidFill>
            </a:endParaRPr>
          </a:p>
        </p:txBody>
      </p:sp>
      <p:sp>
        <p:nvSpPr>
          <p:cNvPr id="54" name="TextBox 53">
            <a:extLst>
              <a:ext uri="{FF2B5EF4-FFF2-40B4-BE49-F238E27FC236}">
                <a16:creationId xmlns:a16="http://schemas.microsoft.com/office/drawing/2014/main" id="{16385BF7-33DB-482B-9FFA-2EF971148A4F}"/>
              </a:ext>
            </a:extLst>
          </p:cNvPr>
          <p:cNvSpPr txBox="1"/>
          <p:nvPr/>
        </p:nvSpPr>
        <p:spPr>
          <a:xfrm>
            <a:off x="6934201" y="3748612"/>
            <a:ext cx="1447799" cy="307777"/>
          </a:xfrm>
          <a:prstGeom prst="rect">
            <a:avLst/>
          </a:prstGeom>
          <a:noFill/>
        </p:spPr>
        <p:txBody>
          <a:bodyPr wrap="square" rtlCol="0">
            <a:spAutoFit/>
          </a:bodyPr>
          <a:lstStyle/>
          <a:p>
            <a:r>
              <a:rPr lang="en-US" sz="1400" b="1" dirty="0">
                <a:solidFill>
                  <a:schemeClr val="accent3"/>
                </a:solidFill>
              </a:rPr>
              <a:t>Demand</a:t>
            </a:r>
          </a:p>
        </p:txBody>
      </p:sp>
      <p:sp>
        <p:nvSpPr>
          <p:cNvPr id="55" name="TextBox 54">
            <a:extLst>
              <a:ext uri="{FF2B5EF4-FFF2-40B4-BE49-F238E27FC236}">
                <a16:creationId xmlns:a16="http://schemas.microsoft.com/office/drawing/2014/main" id="{F2D23141-30BA-48EC-8C38-3AA4E120518C}"/>
              </a:ext>
            </a:extLst>
          </p:cNvPr>
          <p:cNvSpPr txBox="1"/>
          <p:nvPr/>
        </p:nvSpPr>
        <p:spPr>
          <a:xfrm>
            <a:off x="6934200" y="4033054"/>
            <a:ext cx="1447799" cy="307777"/>
          </a:xfrm>
          <a:prstGeom prst="rect">
            <a:avLst/>
          </a:prstGeom>
          <a:noFill/>
        </p:spPr>
        <p:txBody>
          <a:bodyPr wrap="square" rtlCol="0">
            <a:spAutoFit/>
          </a:bodyPr>
          <a:lstStyle/>
          <a:p>
            <a:r>
              <a:rPr lang="en-US" sz="1400" b="1" dirty="0">
                <a:solidFill>
                  <a:schemeClr val="accent1"/>
                </a:solidFill>
              </a:rPr>
              <a:t>Supply</a:t>
            </a:r>
          </a:p>
        </p:txBody>
      </p:sp>
      <p:sp>
        <p:nvSpPr>
          <p:cNvPr id="26" name="Arrow: Right 25">
            <a:extLst>
              <a:ext uri="{FF2B5EF4-FFF2-40B4-BE49-F238E27FC236}">
                <a16:creationId xmlns:a16="http://schemas.microsoft.com/office/drawing/2014/main" id="{B7EA3877-F08A-4667-AAF9-55492CA183EC}"/>
              </a:ext>
            </a:extLst>
          </p:cNvPr>
          <p:cNvSpPr/>
          <p:nvPr/>
        </p:nvSpPr>
        <p:spPr>
          <a:xfrm rot="10800000">
            <a:off x="2574802" y="3645470"/>
            <a:ext cx="3597393" cy="171881"/>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01827042"/>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27007</TotalTime>
  <Words>1511</Words>
  <Application>Microsoft Office PowerPoint</Application>
  <PresentationFormat>On-screen Show (4:3)</PresentationFormat>
  <Paragraphs>203</Paragraphs>
  <Slides>17</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Arial</vt:lpstr>
      <vt:lpstr>Calibri</vt:lpstr>
      <vt:lpstr>Cambria Math</vt:lpstr>
      <vt:lpstr>Courier New</vt:lpstr>
      <vt:lpstr>Montserrat</vt:lpstr>
      <vt:lpstr>Wingdings</vt:lpstr>
      <vt:lpstr>1_Office Theme</vt:lpstr>
      <vt:lpstr>2_Custom Design</vt:lpstr>
      <vt:lpstr>3_Custom Design</vt:lpstr>
      <vt:lpstr>PowerPoint Presentation</vt:lpstr>
      <vt:lpstr>Energy Market Overview</vt:lpstr>
      <vt:lpstr>Security-Constrained Economic Dispatch (SCED)</vt:lpstr>
      <vt:lpstr>Controllable Load Resources (CLRs)</vt:lpstr>
      <vt:lpstr>Illustrations of SCED on the Aggregate</vt:lpstr>
      <vt:lpstr>Illustrations of SCED on the Aggregate</vt:lpstr>
      <vt:lpstr>Illustrations of SCED on the Aggregate</vt:lpstr>
      <vt:lpstr>Illustrations of SCED on the Aggregate</vt:lpstr>
      <vt:lpstr>Illustrations of SCED on the Aggregate</vt:lpstr>
      <vt:lpstr>Inputs from Controllable Load Resources (CLRs) used for SCED</vt:lpstr>
      <vt:lpstr>Examples of CLR Dispatch through SCED</vt:lpstr>
      <vt:lpstr>Examples of CLR Dispatch through SCED</vt:lpstr>
      <vt:lpstr>Examples of CLR Dispatch through SCED</vt:lpstr>
      <vt:lpstr>Expectations when ramping to a BP from a CLR perspective</vt:lpstr>
      <vt:lpstr>CLR Energy Deployment Performance Measurement</vt:lpstr>
      <vt:lpstr>Example if Load is not a CLR</vt:lpstr>
      <vt:lpstr>Comparison to other Load Resources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577</cp:revision>
  <dcterms:created xsi:type="dcterms:W3CDTF">2016-04-16T13:25:21Z</dcterms:created>
  <dcterms:modified xsi:type="dcterms:W3CDTF">2022-10-24T15:33:17Z</dcterms:modified>
</cp:coreProperties>
</file>