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2" r:id="rId3"/>
    <p:sldId id="263" r:id="rId4"/>
    <p:sldId id="266" r:id="rId5"/>
    <p:sldId id="267"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1" autoAdjust="0"/>
    <p:restoredTop sz="89447" autoAdjust="0"/>
  </p:normalViewPr>
  <p:slideViewPr>
    <p:cSldViewPr snapToGrid="0">
      <p:cViewPr varScale="1">
        <p:scale>
          <a:sx n="78" d="100"/>
          <a:sy n="78" d="100"/>
        </p:scale>
        <p:origin x="27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33E15-AA24-4703-8502-C17E64C445EA}" type="datetimeFigureOut">
              <a:rPr lang="en-US" smtClean="0"/>
              <a:t>10/21/2022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B31354-6199-4002-B0E0-C1400F52CF0C}" type="slidenum">
              <a:rPr lang="en-US" smtClean="0"/>
              <a:t>‹#›</a:t>
            </a:fld>
            <a:endParaRPr lang="en-US"/>
          </a:p>
        </p:txBody>
      </p:sp>
    </p:spTree>
    <p:extLst>
      <p:ext uri="{BB962C8B-B14F-4D97-AF65-F5344CB8AC3E}">
        <p14:creationId xmlns:p14="http://schemas.microsoft.com/office/powerpoint/2010/main" val="374576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Technically Summer Restriction period is May 15 to September 15,  but loads are too high May 1 through September 15</a:t>
            </a:r>
            <a:r>
              <a:rPr lang="en-US" baseline="30000" dirty="0"/>
              <a:t>th</a:t>
            </a:r>
            <a:r>
              <a:rPr lang="en-US" dirty="0"/>
              <a:t> and probability of outage cancellation is very high.</a:t>
            </a:r>
          </a:p>
        </p:txBody>
      </p:sp>
      <p:sp>
        <p:nvSpPr>
          <p:cNvPr id="4" name="Slide Number Placeholder 3"/>
          <p:cNvSpPr>
            <a:spLocks noGrp="1"/>
          </p:cNvSpPr>
          <p:nvPr>
            <p:ph type="sldNum" sz="quarter" idx="5"/>
          </p:nvPr>
        </p:nvSpPr>
        <p:spPr/>
        <p:txBody>
          <a:bodyPr/>
          <a:lstStyle/>
          <a:p>
            <a:fld id="{EAB31354-6199-4002-B0E0-C1400F52CF0C}" type="slidenum">
              <a:rPr lang="en-US" smtClean="0"/>
              <a:t>2</a:t>
            </a:fld>
            <a:endParaRPr lang="en-US"/>
          </a:p>
        </p:txBody>
      </p:sp>
    </p:spTree>
    <p:extLst>
      <p:ext uri="{BB962C8B-B14F-4D97-AF65-F5344CB8AC3E}">
        <p14:creationId xmlns:p14="http://schemas.microsoft.com/office/powerpoint/2010/main" val="3750787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685884-F22C-46CB-9E3F-57E2B17401A8}"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531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1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409061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2232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85884-F22C-46CB-9E3F-57E2B17401A8}" type="datetimeFigureOut">
              <a:rPr lang="en-US" smtClean="0"/>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7362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685884-F22C-46CB-9E3F-57E2B17401A8}" type="datetimeFigureOut">
              <a:rPr lang="en-US" smtClean="0"/>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98526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685884-F22C-46CB-9E3F-57E2B17401A8}" type="datetimeFigureOut">
              <a:rPr lang="en-US" smtClean="0"/>
              <a:t>10/21/2022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584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685884-F22C-46CB-9E3F-57E2B17401A8}" type="datetimeFigureOut">
              <a:rPr lang="en-US" smtClean="0"/>
              <a:t>10/21/2022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53294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85884-F22C-46CB-9E3F-57E2B17401A8}" type="datetimeFigureOut">
              <a:rPr lang="en-US" smtClean="0"/>
              <a:t>10/21/2022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05413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9790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1811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85884-F22C-46CB-9E3F-57E2B17401A8}" type="datetimeFigureOut">
              <a:rPr lang="en-US" smtClean="0"/>
              <a:t>10/21/2022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EC0C2-C987-4147-8A40-7C367E8EFC71}" type="slidenum">
              <a:rPr lang="en-US" smtClean="0"/>
              <a:t>‹#›</a:t>
            </a:fld>
            <a:endParaRPr lang="en-US"/>
          </a:p>
        </p:txBody>
      </p:sp>
    </p:spTree>
    <p:extLst>
      <p:ext uri="{BB962C8B-B14F-4D97-AF65-F5344CB8AC3E}">
        <p14:creationId xmlns:p14="http://schemas.microsoft.com/office/powerpoint/2010/main" val="45438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407564"/>
          </a:xfrm>
        </p:spPr>
        <p:txBody>
          <a:bodyPr>
            <a:normAutofit fontScale="85000" lnSpcReduction="10000"/>
          </a:bodyPr>
          <a:lstStyle/>
          <a:p>
            <a:pPr algn="l"/>
            <a:r>
              <a:rPr lang="en-US" dirty="0"/>
              <a:t>The suggested Outage Coordination process concerns have been updated assuming the Customer:</a:t>
            </a:r>
          </a:p>
          <a:p>
            <a:pPr marL="457200" indent="-457200" algn="l">
              <a:buAutoNum type="arabicPeriod"/>
            </a:pPr>
            <a:r>
              <a:rPr lang="en-US" dirty="0"/>
              <a:t>Is registered as an LFL or has made known is intention to act as a flexible load prior to the Interconnection study</a:t>
            </a:r>
          </a:p>
          <a:p>
            <a:pPr marL="457200" indent="-457200" algn="l">
              <a:buAutoNum type="arabicPeriod"/>
            </a:pPr>
            <a:r>
              <a:rPr lang="en-US" dirty="0"/>
              <a:t>Is represented by a QSE which will be responsible for the customer’s modeling and outage request submittals to ERCOT</a:t>
            </a:r>
          </a:p>
          <a:p>
            <a:pPr marL="457200" indent="-457200" algn="l">
              <a:buAutoNum type="arabicPeriod"/>
            </a:pPr>
            <a:r>
              <a:rPr lang="en-US" dirty="0"/>
              <a:t>Will have a </a:t>
            </a:r>
            <a:r>
              <a:rPr lang="en-US" dirty="0" err="1"/>
              <a:t>breakered</a:t>
            </a:r>
            <a:r>
              <a:rPr lang="en-US" dirty="0"/>
              <a:t> Transmission Interconnecting Facility either built by the customer or provided by the TSP (no hard taps)</a:t>
            </a:r>
          </a:p>
          <a:p>
            <a:pPr marL="457200" indent="-457200" algn="l">
              <a:buAutoNum type="arabicPeriod"/>
            </a:pPr>
            <a:r>
              <a:rPr lang="en-US" dirty="0"/>
              <a:t>Will perform under-frequency and manual load shed via non-transmission level breakers (</a:t>
            </a:r>
            <a:r>
              <a:rPr lang="en-US" dirty="0" err="1"/>
              <a:t>ie</a:t>
            </a:r>
            <a:r>
              <a:rPr lang="en-US" dirty="0"/>
              <a:t> BES connectivity will remain).</a:t>
            </a:r>
          </a:p>
          <a:p>
            <a:pPr marL="914400" lvl="1" indent="-457200" algn="l">
              <a:buFont typeface="Wingdings" panose="05000000000000000000" pitchFamily="2" charset="2"/>
              <a:buChar char="§"/>
            </a:pPr>
            <a:r>
              <a:rPr lang="en-US" dirty="0"/>
              <a:t>While this is not immediately relevant to #35, wanted to document the requirement.</a:t>
            </a:r>
          </a:p>
          <a:p>
            <a:pPr marL="457200" indent="-457200" algn="l">
              <a:buAutoNum type="arabicPeriod"/>
            </a:pPr>
            <a:endParaRPr lang="en-US" dirty="0"/>
          </a:p>
          <a:p>
            <a:pPr algn="l"/>
            <a:r>
              <a:rPr lang="en-US" dirty="0"/>
              <a:t>In addition, these concerns assume that the Planning process for LFL follows a similar process as GINR in which transmission security concerns are not relieved by proposing Transmission upgrades but rather the customer is assumed to reduce load consumption to mitigate the security concerns.</a:t>
            </a:r>
          </a:p>
        </p:txBody>
      </p:sp>
      <p:graphicFrame>
        <p:nvGraphicFramePr>
          <p:cNvPr id="4" name="Table 3">
            <a:extLst>
              <a:ext uri="{FF2B5EF4-FFF2-40B4-BE49-F238E27FC236}">
                <a16:creationId xmlns:a16="http://schemas.microsoft.com/office/drawing/2014/main" id="{BFC71037-7981-4093-B515-B3A9B2D4E9BF}"/>
              </a:ext>
            </a:extLst>
          </p:cNvPr>
          <p:cNvGraphicFramePr>
            <a:graphicFrameLocks noGrp="1"/>
          </p:cNvGraphicFramePr>
          <p:nvPr>
            <p:extLst>
              <p:ext uri="{D42A27DB-BD31-4B8C-83A1-F6EECF244321}">
                <p14:modId xmlns:p14="http://schemas.microsoft.com/office/powerpoint/2010/main" val="3115924214"/>
              </p:ext>
            </p:extLst>
          </p:nvPr>
        </p:nvGraphicFramePr>
        <p:xfrm>
          <a:off x="1234243" y="1106276"/>
          <a:ext cx="9105900" cy="571500"/>
        </p:xfrm>
        <a:graphic>
          <a:graphicData uri="http://schemas.openxmlformats.org/drawingml/2006/table">
            <a:tbl>
              <a:tblPr firstRow="1" firstCol="1" bandRow="1">
                <a:tableStyleId>{5C22544A-7EE6-4342-B048-85BDC9FD1C3A}</a:tableStyleId>
              </a:tblPr>
              <a:tblGrid>
                <a:gridCol w="1231900">
                  <a:extLst>
                    <a:ext uri="{9D8B030D-6E8A-4147-A177-3AD203B41FA5}">
                      <a16:colId xmlns:a16="http://schemas.microsoft.com/office/drawing/2014/main" val="637044510"/>
                    </a:ext>
                  </a:extLst>
                </a:gridCol>
                <a:gridCol w="444500">
                  <a:extLst>
                    <a:ext uri="{9D8B030D-6E8A-4147-A177-3AD203B41FA5}">
                      <a16:colId xmlns:a16="http://schemas.microsoft.com/office/drawing/2014/main" val="824959107"/>
                    </a:ext>
                  </a:extLst>
                </a:gridCol>
                <a:gridCol w="4445000">
                  <a:extLst>
                    <a:ext uri="{9D8B030D-6E8A-4147-A177-3AD203B41FA5}">
                      <a16:colId xmlns:a16="http://schemas.microsoft.com/office/drawing/2014/main" val="3229583140"/>
                    </a:ext>
                  </a:extLst>
                </a:gridCol>
                <a:gridCol w="914400">
                  <a:extLst>
                    <a:ext uri="{9D8B030D-6E8A-4147-A177-3AD203B41FA5}">
                      <a16:colId xmlns:a16="http://schemas.microsoft.com/office/drawing/2014/main" val="3159416802"/>
                    </a:ext>
                  </a:extLst>
                </a:gridCol>
                <a:gridCol w="952500">
                  <a:extLst>
                    <a:ext uri="{9D8B030D-6E8A-4147-A177-3AD203B41FA5}">
                      <a16:colId xmlns:a16="http://schemas.microsoft.com/office/drawing/2014/main" val="1090987410"/>
                    </a:ext>
                  </a:extLst>
                </a:gridCol>
                <a:gridCol w="1117600">
                  <a:extLst>
                    <a:ext uri="{9D8B030D-6E8A-4147-A177-3AD203B41FA5}">
                      <a16:colId xmlns:a16="http://schemas.microsoft.com/office/drawing/2014/main" val="3407457023"/>
                    </a:ext>
                  </a:extLst>
                </a:gridCol>
              </a:tblGrid>
              <a:tr h="571500">
                <a:tc>
                  <a:txBody>
                    <a:bodyPr/>
                    <a:lstStyle/>
                    <a:p>
                      <a:pPr marL="0" marR="0" algn="ctr">
                        <a:lnSpc>
                          <a:spcPct val="107000"/>
                        </a:lnSpc>
                        <a:spcBef>
                          <a:spcPts val="0"/>
                        </a:spcBef>
                        <a:spcAft>
                          <a:spcPts val="0"/>
                        </a:spcAft>
                      </a:pPr>
                      <a:r>
                        <a:rPr lang="en-US" sz="1100">
                          <a:effectLst/>
                        </a:rPr>
                        <a:t>Operations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LFL-35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Consider what changes to outage coordination processes are needed to incorporate LFL, including load assumptions for outage coordination studies.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4/14/2022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Perrin Wall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0149156"/>
                  </a:ext>
                </a:extLst>
              </a:tr>
            </a:tbl>
          </a:graphicData>
        </a:graphic>
      </p:graphicFrame>
    </p:spTree>
    <p:extLst>
      <p:ext uri="{BB962C8B-B14F-4D97-AF65-F5344CB8AC3E}">
        <p14:creationId xmlns:p14="http://schemas.microsoft.com/office/powerpoint/2010/main" val="1833777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431637"/>
            <a:ext cx="10764603" cy="4648322"/>
          </a:xfrm>
        </p:spPr>
        <p:txBody>
          <a:bodyPr>
            <a:normAutofit fontScale="92500"/>
          </a:bodyPr>
          <a:lstStyle/>
          <a:p>
            <a:pPr algn="l"/>
            <a:r>
              <a:rPr lang="en-US" u="sng" dirty="0"/>
              <a:t>Summer Outage restriction applicability to LFL interconnection</a:t>
            </a:r>
          </a:p>
          <a:p>
            <a:pPr marL="342900" indent="-342900" algn="l">
              <a:buFont typeface="Arial" panose="020B0604020202020204" pitchFamily="34" charset="0"/>
              <a:buChar char="•"/>
            </a:pPr>
            <a:r>
              <a:rPr lang="en-US" dirty="0"/>
              <a:t>TSPs are limited to taking outages during non-Summer months (October – April)</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Current discussions at LFLTF are to allow abridged interconnection time frames in exchange for making the interconnected load flexible</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Given the condensed interconnection schedule being requested by LFLs, ERCOT must decide whether exceptions will be made for LFL interconnection during Summer Restriction period as it currently does for most Generation interconnections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If exceptions are not given, the abridged interconnection advantage may not be achievable</a:t>
            </a:r>
          </a:p>
        </p:txBody>
      </p:sp>
    </p:spTree>
    <p:extLst>
      <p:ext uri="{BB962C8B-B14F-4D97-AF65-F5344CB8AC3E}">
        <p14:creationId xmlns:p14="http://schemas.microsoft.com/office/powerpoint/2010/main" val="508315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440873"/>
            <a:ext cx="10764603" cy="4639085"/>
          </a:xfrm>
        </p:spPr>
        <p:txBody>
          <a:bodyPr>
            <a:normAutofit/>
          </a:bodyPr>
          <a:lstStyle/>
          <a:p>
            <a:pPr algn="l"/>
            <a:r>
              <a:rPr lang="en-US" u="sng" dirty="0"/>
              <a:t>Congestion concerns</a:t>
            </a:r>
          </a:p>
          <a:p>
            <a:pPr marL="342900" indent="-342900" algn="l">
              <a:buFont typeface="Arial" panose="020B0604020202020204" pitchFamily="34" charset="0"/>
              <a:buChar char="•"/>
            </a:pPr>
            <a:r>
              <a:rPr lang="en-US" dirty="0"/>
              <a:t>If the Planning process does not make transmission upgrades based on load flexibility (as is currently the case for generation), there is a high probability full load requested to be interconnected may not be achievable.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Worse yet, load capable of being served during maintenance outages will be even smaller. Will Customer be required to come completely offline to allow maintenance outage? If not, then ability to serve at least some of the load must be planned for.</a:t>
            </a:r>
          </a:p>
          <a:p>
            <a:pPr algn="l"/>
            <a:endParaRPr lang="en-US" dirty="0"/>
          </a:p>
          <a:p>
            <a:pPr algn="l"/>
            <a:endParaRPr lang="en-US" dirty="0"/>
          </a:p>
        </p:txBody>
      </p:sp>
    </p:spTree>
    <p:extLst>
      <p:ext uri="{BB962C8B-B14F-4D97-AF65-F5344CB8AC3E}">
        <p14:creationId xmlns:p14="http://schemas.microsoft.com/office/powerpoint/2010/main" val="2261510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292087"/>
            <a:ext cx="10764603" cy="4787871"/>
          </a:xfrm>
        </p:spPr>
        <p:txBody>
          <a:bodyPr>
            <a:normAutofit fontScale="92500"/>
          </a:bodyPr>
          <a:lstStyle/>
          <a:p>
            <a:pPr algn="l"/>
            <a:r>
              <a:rPr lang="en-US" u="sng" dirty="0"/>
              <a:t>Concerns with assumptions made for Outage Coordination Studies</a:t>
            </a:r>
          </a:p>
          <a:p>
            <a:pPr marL="342900" indent="-342900" algn="l">
              <a:buFont typeface="Arial" panose="020B0604020202020204" pitchFamily="34" charset="0"/>
              <a:buChar char="•"/>
            </a:pPr>
            <a:r>
              <a:rPr lang="en-US" dirty="0"/>
              <a:t>Currently, there is lack of transparency regarding the assumptions made for Outage Coordination Studies.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Nodal Protocol Section 3.1.5.11 </a:t>
            </a:r>
            <a:r>
              <a:rPr lang="en-US" i="1" dirty="0"/>
              <a:t>Evaluation of Transmission Facilities Planned Outage or Maintenance Outage Requests </a:t>
            </a:r>
            <a:r>
              <a:rPr lang="en-US" dirty="0"/>
              <a:t>shows the different factors that are to be considered for the Outage Coordination case, but once the case is built there are little to no modifications that can be made to allow a Transmission Outage to move forward.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For example, even though generation is dispatchable and RUC-able, Transmission Outages are often rejected based on the dispatch assumption made in the case, not only for Resource Entities but also for Private User Networks with very variable net injection/consumption</a:t>
            </a:r>
          </a:p>
        </p:txBody>
      </p:sp>
    </p:spTree>
    <p:extLst>
      <p:ext uri="{BB962C8B-B14F-4D97-AF65-F5344CB8AC3E}">
        <p14:creationId xmlns:p14="http://schemas.microsoft.com/office/powerpoint/2010/main" val="319581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292087"/>
            <a:ext cx="10764603" cy="4787871"/>
          </a:xfrm>
        </p:spPr>
        <p:txBody>
          <a:bodyPr>
            <a:normAutofit/>
          </a:bodyPr>
          <a:lstStyle/>
          <a:p>
            <a:pPr algn="l"/>
            <a:r>
              <a:rPr lang="en-US" u="sng" dirty="0"/>
              <a:t>Concerns with assumptions made for Outage Coordination Studies</a:t>
            </a:r>
          </a:p>
          <a:p>
            <a:pPr marL="342900" indent="-342900" algn="l">
              <a:buFont typeface="Arial" panose="020B0604020202020204" pitchFamily="34" charset="0"/>
              <a:buChar char="•"/>
            </a:pPr>
            <a:r>
              <a:rPr lang="en-US" dirty="0"/>
              <a:t>Although not documented, it appears the Outage Scheduling case is based on conditions during the same time period the previous year. If a hot spell or something unusual happened during that time frame, the case may have an unusual dispatch in which a generator that doesn’t typically run off-peak is running. Therefore, the outage is rejected and recommended to be rescheduled at a different time.</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Another concern is that Outage Scheduling studies will not calculate shift factors for generators assumed to be offline (not due to a Resource Outage request but because of the assumed dispatch). Therefore, TSPs must often wait until a new Outage Scheduling case is released to re-submit the outage.</a:t>
            </a:r>
          </a:p>
        </p:txBody>
      </p:sp>
    </p:spTree>
    <p:extLst>
      <p:ext uri="{BB962C8B-B14F-4D97-AF65-F5344CB8AC3E}">
        <p14:creationId xmlns:p14="http://schemas.microsoft.com/office/powerpoint/2010/main" val="302582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292087"/>
            <a:ext cx="10764603" cy="4787871"/>
          </a:xfrm>
        </p:spPr>
        <p:txBody>
          <a:bodyPr>
            <a:normAutofit/>
          </a:bodyPr>
          <a:lstStyle/>
          <a:p>
            <a:pPr algn="l"/>
            <a:r>
              <a:rPr lang="en-US" u="sng" dirty="0"/>
              <a:t>Concerns with assumptions made for Outage Coordination Studies</a:t>
            </a:r>
          </a:p>
          <a:p>
            <a:pPr marL="342900" indent="-342900" algn="l">
              <a:buFont typeface="Arial" panose="020B0604020202020204" pitchFamily="34" charset="0"/>
              <a:buChar char="•"/>
            </a:pPr>
            <a:r>
              <a:rPr lang="en-US" dirty="0"/>
              <a:t>Will ERCOT give priority to Transmission Maintenance outage requests over LFL load? </a:t>
            </a:r>
            <a:r>
              <a:rPr lang="en-US" dirty="0" err="1"/>
              <a:t>ie</a:t>
            </a:r>
            <a:r>
              <a:rPr lang="en-US" dirty="0"/>
              <a:t> will ERCOT be willing to scale down LFL load in order to allow a Transmission Maintenance outage to proceed or will they hesitate to do so as is currently the case with Generator dispatch?</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Will the Outage Scheduling process have a way to determine loads that are flexible within the case so they know to scale down?</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788347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1472</TotalTime>
  <Words>770</Words>
  <Application>Microsoft Office PowerPoint</Application>
  <PresentationFormat>Widescreen</PresentationFormat>
  <Paragraphs>48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Shed Example</dc:title>
  <dc:creator>Martha</dc:creator>
  <cp:lastModifiedBy>Lee, James (Jim)</cp:lastModifiedBy>
  <cp:revision>97</cp:revision>
  <dcterms:created xsi:type="dcterms:W3CDTF">2022-05-09T18:49:02Z</dcterms:created>
  <dcterms:modified xsi:type="dcterms:W3CDTF">2022-10-21T22:21:21Z</dcterms:modified>
</cp:coreProperties>
</file>