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6" r:id="rId3"/>
    <p:sldId id="257" r:id="rId4"/>
    <p:sldId id="265" r:id="rId5"/>
    <p:sldId id="263" r:id="rId6"/>
    <p:sldId id="264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06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C3BD-416D-4958-A7E9-AB5668C54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7541E-F5ED-4B57-A159-8B74E906B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FE62-F85A-4D6D-A49D-5AB622EB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1ED-D20D-441D-9A59-A303123240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728B7-C648-49C1-82DC-4AC7960E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F4BB-A178-4625-B6AC-64ACD0F2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D7A9-59CE-49BB-9E56-ECEAA2C47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993-5876-4A7C-BFFD-D265AFA3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9322" y="1122363"/>
            <a:ext cx="5658678" cy="23876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2"/>
                </a:solidFill>
              </a:rPr>
              <a:t>Wind and Solar Forecast MIS Report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618B5-0819-48CA-8CF0-1484F131D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9322" y="3602038"/>
            <a:ext cx="5658678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October 2022 WMWG</a:t>
            </a: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r>
              <a:rPr lang="en-US" dirty="0">
                <a:solidFill>
                  <a:schemeClr val="tx2"/>
                </a:solidFill>
              </a:rPr>
              <a:t>10/21/2022</a:t>
            </a:r>
          </a:p>
        </p:txBody>
      </p:sp>
    </p:spTree>
    <p:extLst>
      <p:ext uri="{BB962C8B-B14F-4D97-AF65-F5344CB8AC3E}">
        <p14:creationId xmlns:p14="http://schemas.microsoft.com/office/powerpoint/2010/main" val="155260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D57FAB-FF25-4BC5-B923-2C92FD50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E9E2AD-4E38-4365-BD11-6358449F2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MIS Wind/Solar Forecast Reports CSV/XML output format is changing</a:t>
            </a:r>
          </a:p>
          <a:p>
            <a:pPr lvl="1"/>
            <a:r>
              <a:rPr lang="en-US" sz="2000" dirty="0"/>
              <a:t>New report planned for 12/09/2022</a:t>
            </a:r>
          </a:p>
          <a:p>
            <a:pPr lvl="1"/>
            <a:r>
              <a:rPr lang="en-US" sz="2000" dirty="0"/>
              <a:t>ERCOT will send out 30-day notification for this change</a:t>
            </a:r>
          </a:p>
          <a:p>
            <a:endParaRPr lang="en-US" sz="2400" dirty="0"/>
          </a:p>
          <a:p>
            <a:r>
              <a:rPr lang="en-US" sz="2400" dirty="0"/>
              <a:t>Only affects the MIS Certified Posted Reports for </a:t>
            </a:r>
            <a:r>
              <a:rPr lang="en-US" sz="2400" dirty="0" err="1"/>
              <a:t>Rpt</a:t>
            </a:r>
            <a:r>
              <a:rPr lang="en-US" sz="2400" dirty="0"/>
              <a:t> IDs 12320 (Wind Generation Resource Power Potential Forecast) &amp; 13482 (Solar Generation Resource Power Potential Forecast)</a:t>
            </a:r>
          </a:p>
          <a:p>
            <a:endParaRPr lang="en-US" sz="2400" dirty="0"/>
          </a:p>
          <a:p>
            <a:r>
              <a:rPr lang="en-US" sz="2400" dirty="0"/>
              <a:t>New report format will be similar to existing CDR report formats</a:t>
            </a:r>
          </a:p>
          <a:p>
            <a:endParaRPr lang="en-US" sz="2400" dirty="0"/>
          </a:p>
          <a:p>
            <a:r>
              <a:rPr lang="en-US" sz="2400" dirty="0"/>
              <a:t>No expected changes to the XML notifications or the XML output from the EWS Get procedures – </a:t>
            </a:r>
            <a:r>
              <a:rPr lang="en-US" sz="2400" dirty="0" err="1"/>
              <a:t>GetWGRPP</a:t>
            </a:r>
            <a:r>
              <a:rPr lang="en-US" sz="2400" dirty="0"/>
              <a:t> / </a:t>
            </a:r>
            <a:r>
              <a:rPr lang="en-US" sz="2400" dirty="0" err="1"/>
              <a:t>GetSTWPF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7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E34-E5B0-4278-9CEF-C22206EB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Filename and EMIL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65B9-0F81-4FFE-A0D6-64FB3E11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947133"/>
            <a:ext cx="11379200" cy="541853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Wind Generation Resource Power Potential Forecast - CURRENT</a:t>
            </a:r>
          </a:p>
          <a:p>
            <a:pPr marL="0" indent="0">
              <a:buNone/>
            </a:pPr>
            <a:r>
              <a:rPr lang="en-US" sz="1200" dirty="0"/>
              <a:t>EMIL ID: NP4-731-SG</a:t>
            </a:r>
          </a:p>
          <a:p>
            <a:pPr marL="0" indent="0">
              <a:buNone/>
            </a:pPr>
            <a:r>
              <a:rPr lang="en-US" sz="1200" dirty="0"/>
              <a:t>Report Type ID: 12320</a:t>
            </a:r>
          </a:p>
          <a:p>
            <a:pPr marL="0" indent="0">
              <a:buNone/>
            </a:pPr>
            <a:r>
              <a:rPr lang="en-US" sz="1200" dirty="0"/>
              <a:t>Filename: rpt.00012320.0000016DigitDUNS.YYYYMMDD.HHMMSSmss.WindForecast_xml.zip</a:t>
            </a:r>
          </a:p>
          <a:p>
            <a:pPr marL="0" indent="0">
              <a:buNone/>
            </a:pPr>
            <a:r>
              <a:rPr lang="en-US" sz="1200" dirty="0"/>
              <a:t>Filename: rpt.00012320.0000016DigitDUNS.YYYYMMDD.HHMMSSmss.WindForecast_csv.zip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Solar Generation Resource Power Potential Forecast - CURRENT</a:t>
            </a:r>
          </a:p>
          <a:p>
            <a:pPr marL="0" indent="0">
              <a:buNone/>
            </a:pPr>
            <a:r>
              <a:rPr lang="en-US" sz="1200" dirty="0"/>
              <a:t>EMIL ID: NP4-736-SG</a:t>
            </a:r>
          </a:p>
          <a:p>
            <a:pPr marL="0" indent="0">
              <a:buNone/>
            </a:pPr>
            <a:r>
              <a:rPr lang="en-US" sz="1200" dirty="0"/>
              <a:t>Report Type ID: 13482</a:t>
            </a:r>
          </a:p>
          <a:p>
            <a:pPr marL="0" indent="0">
              <a:buNone/>
            </a:pPr>
            <a:r>
              <a:rPr lang="en-US" sz="1200" dirty="0"/>
              <a:t>Filename: rpt.00013482.0000016DigitDUNS.YYYYMMDD.HHMMSSmss.SolarForecast_xml.zip</a:t>
            </a:r>
          </a:p>
          <a:p>
            <a:pPr marL="0" indent="0">
              <a:buNone/>
            </a:pPr>
            <a:r>
              <a:rPr lang="en-US" sz="1200" dirty="0"/>
              <a:t>Filename: rpt.00013482.0000016DigitDUNS.YYYYMMDD.HHMMSSmss.SolarForecast_csv.zip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Wind Generation Resource Power Potential Forecast - </a:t>
            </a:r>
            <a:r>
              <a:rPr lang="en-US" sz="1200" dirty="0">
                <a:solidFill>
                  <a:srgbClr val="FF0000"/>
                </a:solidFill>
              </a:rPr>
              <a:t>FUTURE</a:t>
            </a:r>
          </a:p>
          <a:p>
            <a:pPr marL="0" indent="0">
              <a:buNone/>
            </a:pPr>
            <a:r>
              <a:rPr lang="en-US" sz="1200" dirty="0"/>
              <a:t>EMIL ID: NP4-731-</a:t>
            </a:r>
            <a:r>
              <a:rPr lang="en-US" sz="1200" dirty="0">
                <a:solidFill>
                  <a:srgbClr val="FF0000"/>
                </a:solidFill>
              </a:rPr>
              <a:t>CD</a:t>
            </a:r>
          </a:p>
          <a:p>
            <a:pPr marL="0" indent="0">
              <a:buNone/>
            </a:pPr>
            <a:r>
              <a:rPr lang="en-US" sz="1200" dirty="0"/>
              <a:t>Report Type ID: 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  <a:r>
              <a:rPr lang="en-US" sz="1200" dirty="0"/>
              <a:t>.0000016DigitDUNS.YYYYMMDD.HHMMSSmss.WindForecast</a:t>
            </a:r>
            <a:r>
              <a:rPr lang="en-US" sz="1200" dirty="0">
                <a:solidFill>
                  <a:srgbClr val="FF0000"/>
                </a:solidFill>
              </a:rPr>
              <a:t>NP4731</a:t>
            </a:r>
            <a:r>
              <a:rPr lang="en-US" sz="1200" dirty="0"/>
              <a:t>_xml.zip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  <a:r>
              <a:rPr lang="en-US" sz="1200" dirty="0"/>
              <a:t>.0000016DigitDUNS.YYYYMMDD.HHMMSSmss.WindForecast</a:t>
            </a:r>
            <a:r>
              <a:rPr lang="en-US" sz="1200" dirty="0">
                <a:solidFill>
                  <a:srgbClr val="FF0000"/>
                </a:solidFill>
              </a:rPr>
              <a:t>NP4731</a:t>
            </a:r>
            <a:r>
              <a:rPr lang="en-US" sz="1200" dirty="0"/>
              <a:t>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Solar Generation Resource Power Potential Forecast - </a:t>
            </a:r>
            <a:r>
              <a:rPr lang="en-US" sz="1200" dirty="0">
                <a:solidFill>
                  <a:srgbClr val="FF0000"/>
                </a:solidFill>
              </a:rPr>
              <a:t>FUTURE</a:t>
            </a:r>
          </a:p>
          <a:p>
            <a:pPr marL="0" indent="0">
              <a:buNone/>
            </a:pPr>
            <a:r>
              <a:rPr lang="en-US" sz="1200" dirty="0"/>
              <a:t>EMIL ID: NP4-736-</a:t>
            </a:r>
            <a:r>
              <a:rPr lang="en-US" sz="1200" dirty="0">
                <a:solidFill>
                  <a:srgbClr val="FF0000"/>
                </a:solidFill>
              </a:rPr>
              <a:t>CD</a:t>
            </a:r>
          </a:p>
          <a:p>
            <a:pPr marL="0" indent="0">
              <a:buNone/>
            </a:pPr>
            <a:r>
              <a:rPr lang="en-US" sz="1200" dirty="0"/>
              <a:t>Report Type ID: 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  <a:r>
              <a:rPr lang="en-US" sz="1200" dirty="0"/>
              <a:t>.0000016DigitDUNS.YYYYMMDD.HHMMSSmss.SolarForecast</a:t>
            </a:r>
            <a:r>
              <a:rPr lang="en-US" sz="1200" dirty="0">
                <a:solidFill>
                  <a:srgbClr val="FF0000"/>
                </a:solidFill>
              </a:rPr>
              <a:t>NP4736</a:t>
            </a:r>
            <a:r>
              <a:rPr lang="en-US" sz="1200" dirty="0"/>
              <a:t>_xml.zip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  <a:r>
              <a:rPr lang="en-US" sz="1200" dirty="0"/>
              <a:t>.0000016DigitDUNS.YYYYMMDD.HHMMSSmss.SolarForecast</a:t>
            </a:r>
            <a:r>
              <a:rPr lang="en-US" sz="1200" dirty="0">
                <a:solidFill>
                  <a:srgbClr val="FF0000"/>
                </a:solidFill>
              </a:rPr>
              <a:t>NP4736</a:t>
            </a:r>
            <a:r>
              <a:rPr lang="en-US" sz="1200" dirty="0"/>
              <a:t>_csv.zip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73F69-EF51-465E-B68E-72C14402E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18CF-7EB9-4903-B47D-E69F9FD0F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GetWGRPP</a:t>
            </a:r>
            <a:r>
              <a:rPr lang="en-US" dirty="0"/>
              <a:t> – XML Response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3A27-06B9-4E68-90C8-052BA021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277600" cy="544119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+mj-lt"/>
              </a:rPr>
              <a:t>4.3.29 </a:t>
            </a:r>
            <a:r>
              <a:rPr lang="en-US" sz="1600" b="0" dirty="0">
                <a:effectLst/>
                <a:latin typeface="+mj-lt"/>
                <a:cs typeface="Arial" panose="020B0604020202020204" pitchFamily="34" charset="0"/>
              </a:rPr>
              <a:t>Wind-Powered Generation Resource Production Potential (abbreviated XML response example)</a:t>
            </a:r>
          </a:p>
          <a:p>
            <a:pPr marL="0" indent="0">
              <a:buNone/>
            </a:pPr>
            <a:endParaRPr lang="en-US" sz="1600" b="0" dirty="0">
              <a:effectLst/>
              <a:latin typeface="+mj-lt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&lt;ns1:ForecastPayload xmlns:ns0="http://www.ercot.com/schema/2007-05/nodal/eip/il"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xmlns:ns1="http://www.ercot.com/schema/2007-06/nodal/ews"&gt;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&lt;ns1:Site duns="1234567890000" name="WIND_1"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qseid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="QSE1"&gt;SITE1&lt;/ns1:Site&gt;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="2016-01-14T10:00:00-06:00"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units="MW"&gt;5.63E1&lt;/ns1:AnalogValue&gt;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="2016-01-21T09:00:00-06:00"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units="MW"&gt;2.46E1&lt;/ns1:AnalogValue&gt;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&lt;/ns1:ForecastSet&gt;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&lt;ns1:Site duns="1234567890000" name="WIND_2"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qseid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="QSE1"&gt;SITE2&lt;/ns1:Site&gt;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="2016-01-14T10:00:00-06:00"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units="MW"&gt;7.65E1&lt;/ns1:AnalogValue&gt;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="2016-01-21T09:00:00-06:00"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units="MW"&gt;4.19E1&lt;/ns1:AnalogValue&gt;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&lt;/ns1:ForecastSet&gt;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&lt;/ns1:ForecastPayload&gt;</a:t>
            </a:r>
          </a:p>
          <a:p>
            <a:pPr marL="0" indent="0">
              <a:buNone/>
            </a:pPr>
            <a:endParaRPr lang="en-US" sz="1600" b="1" dirty="0">
              <a:effectLst/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04881-FB69-4583-B0A5-09F5558B7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6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7227-5CE6-4454-9E41-76A9E263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GetSTWPF</a:t>
            </a:r>
            <a:r>
              <a:rPr lang="en-US" dirty="0"/>
              <a:t> – XML Response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7B95-70A7-423E-BC42-775532BA1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4.3.30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Short-Term Wind Power Forecast </a:t>
            </a:r>
            <a:r>
              <a:rPr lang="en-US" sz="1800" b="0" dirty="0">
                <a:effectLst/>
                <a:latin typeface="+mj-lt"/>
                <a:cs typeface="Arial" panose="020B0604020202020204" pitchFamily="34" charset="0"/>
              </a:rPr>
              <a:t>(abbreviated XML response example)</a:t>
            </a:r>
          </a:p>
          <a:p>
            <a:pPr marL="0" indent="0">
              <a:buNone/>
            </a:pPr>
            <a:endParaRPr lang="en-US" sz="1800" b="0" dirty="0">
              <a:effectLst/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&lt;ns1:ForecastPayload xmlns:ns0="http://www.ercot.com/schema/2007-05/nodal/eip/il"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xmlns:ns1="http://www.ercot.com/schema/2007-06/nodal/ews"&gt;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&lt;ns1:Site duns="1234567890000" name="WIND_1"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qseid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="QSE1"&gt;SITE1&lt;/ns1:Site&gt;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timeStamp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="2016-01-14T10:00:00-06:00" type="STWPF"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units="MW"&gt;1.6E0&lt;/ns1:AnalogValue&gt;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&lt;/ns1:ForecastSet&gt;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&lt;ns1:Site duns="1234567890000" name="WIND_2"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qseid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="QSE1"&gt;SITE2&lt;/ns1:Site&gt;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timeStamp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="2016-01-14T10:00:00-06:00" type="STWPF"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units="MW"&gt;2.7E0&lt;/ns1:AnalogValue&gt;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&lt;/ns1:ForecastSet&gt;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&lt;/ns1:ForecastPayload&gt;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4872-FAF3-41A8-942B-6367DDA36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3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D77-9EDE-4A5D-8F3B-7D107B4F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Current and New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3C27-4932-4604-89D9-4C63CB62F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90214-4D58-4984-855F-C6A6E104E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F6F4F1-352E-4FF3-BA10-F2B3B5670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561236"/>
            <a:ext cx="7592553" cy="16989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0E9993-5CA8-4315-80F1-E4DFD9113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3967309"/>
            <a:ext cx="7964586" cy="169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9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 Ending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Hour Ending column changing format, moving to two columns</a:t>
            </a:r>
          </a:p>
          <a:p>
            <a:r>
              <a:rPr lang="en-US" dirty="0"/>
              <a:t>New date format is consistent with most other CDR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EBA600-32E5-4E6F-9EA9-4B26C0497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491729"/>
            <a:ext cx="7271434" cy="15510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99A17-DCB6-4A1E-BC4A-EE118C95BD11}"/>
              </a:ext>
            </a:extLst>
          </p:cNvPr>
          <p:cNvSpPr/>
          <p:nvPr/>
        </p:nvSpPr>
        <p:spPr>
          <a:xfrm>
            <a:off x="1378226" y="2417577"/>
            <a:ext cx="1789044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9EF487-CF2C-4051-9579-6D83F40ADBE8}"/>
              </a:ext>
            </a:extLst>
          </p:cNvPr>
          <p:cNvSpPr/>
          <p:nvPr/>
        </p:nvSpPr>
        <p:spPr>
          <a:xfrm>
            <a:off x="748747" y="4491729"/>
            <a:ext cx="1888436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Columns Added; Old Columns Deleted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17" y="990601"/>
            <a:ext cx="11483383" cy="5052221"/>
          </a:xfrm>
        </p:spPr>
        <p:txBody>
          <a:bodyPr/>
          <a:lstStyle/>
          <a:p>
            <a:r>
              <a:rPr lang="en-US" dirty="0"/>
              <a:t>Forecast Posted Time column removed</a:t>
            </a:r>
          </a:p>
          <a:p>
            <a:pPr lvl="1"/>
            <a:r>
              <a:rPr lang="en-US" dirty="0"/>
              <a:t>New Report will have report execution time in report name</a:t>
            </a:r>
          </a:p>
          <a:p>
            <a:r>
              <a:rPr lang="en-US" dirty="0"/>
              <a:t>DUNS, Site, and </a:t>
            </a:r>
            <a:r>
              <a:rPr lang="en-US" dirty="0" err="1"/>
              <a:t>DSTFlag</a:t>
            </a:r>
            <a:r>
              <a:rPr lang="en-US" dirty="0"/>
              <a:t> columns added to align to EWS </a:t>
            </a:r>
            <a:r>
              <a:rPr lang="en-US" dirty="0" err="1"/>
              <a:t>GetContent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EBA600-32E5-4E6F-9EA9-4B26C0497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491729"/>
            <a:ext cx="7271434" cy="15510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F487-CF2C-4051-9579-6D83F40ADBE8}"/>
              </a:ext>
            </a:extLst>
          </p:cNvPr>
          <p:cNvSpPr/>
          <p:nvPr/>
        </p:nvSpPr>
        <p:spPr>
          <a:xfrm>
            <a:off x="2584173" y="4503203"/>
            <a:ext cx="1126435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D016EE-BF9F-438A-A6D8-A1F6B51DA56B}"/>
              </a:ext>
            </a:extLst>
          </p:cNvPr>
          <p:cNvSpPr/>
          <p:nvPr/>
        </p:nvSpPr>
        <p:spPr>
          <a:xfrm>
            <a:off x="5685183" y="4503203"/>
            <a:ext cx="410817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43BAD-F6DC-4D15-B697-23B25114F132}"/>
              </a:ext>
            </a:extLst>
          </p:cNvPr>
          <p:cNvSpPr/>
          <p:nvPr/>
        </p:nvSpPr>
        <p:spPr>
          <a:xfrm>
            <a:off x="7149548" y="4486986"/>
            <a:ext cx="629886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323AEF-F68E-46E8-A1CE-38C8E2B3EA1D}"/>
              </a:ext>
            </a:extLst>
          </p:cNvPr>
          <p:cNvSpPr/>
          <p:nvPr/>
        </p:nvSpPr>
        <p:spPr>
          <a:xfrm>
            <a:off x="4485861" y="2401360"/>
            <a:ext cx="1861930" cy="155583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8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Columns Changing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QSE, Resource Name, STWPF/STPPF, WGRPP/PVGRPP columns remain</a:t>
            </a:r>
          </a:p>
          <a:p>
            <a:pPr lvl="1"/>
            <a:r>
              <a:rPr lang="en-US" dirty="0"/>
              <a:t>Column location changing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EBA600-32E5-4E6F-9EA9-4B26C0497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491729"/>
            <a:ext cx="7271434" cy="155109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3CC0F3-4470-4AC6-BBA6-478834C0F381}"/>
              </a:ext>
            </a:extLst>
          </p:cNvPr>
          <p:cNvCxnSpPr/>
          <p:nvPr/>
        </p:nvCxnSpPr>
        <p:spPr>
          <a:xfrm>
            <a:off x="1192696" y="3973413"/>
            <a:ext cx="2756452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201829-AD5B-4478-B216-889E5D70C81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984487" y="3973413"/>
            <a:ext cx="1038087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6598A1-CAF1-4F14-BA14-C8AD61564F51}"/>
              </a:ext>
            </a:extLst>
          </p:cNvPr>
          <p:cNvCxnSpPr>
            <a:cxnSpLocks/>
          </p:cNvCxnSpPr>
          <p:nvPr/>
        </p:nvCxnSpPr>
        <p:spPr>
          <a:xfrm flipH="1">
            <a:off x="6374296" y="3973413"/>
            <a:ext cx="278295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6CC525-70A8-4380-84FF-94F43F9A8D6A}"/>
              </a:ext>
            </a:extLst>
          </p:cNvPr>
          <p:cNvCxnSpPr>
            <a:cxnSpLocks/>
          </p:cNvCxnSpPr>
          <p:nvPr/>
        </p:nvCxnSpPr>
        <p:spPr>
          <a:xfrm flipH="1">
            <a:off x="6906591" y="3973413"/>
            <a:ext cx="278295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335951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PPT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cPPT" id="{3CC4E090-DC64-48E5-86DA-F6BF20787CF0}" vid="{C7143EAD-CDF3-4D82-A18B-2109B900ACAC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PublicPPT</Template>
  <TotalTime>262</TotalTime>
  <Words>921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PublicPPT</vt:lpstr>
      <vt:lpstr>Office Theme</vt:lpstr>
      <vt:lpstr>Wind and Solar Forecast MIS Report Changes</vt:lpstr>
      <vt:lpstr>Overview of Changes</vt:lpstr>
      <vt:lpstr>Filename and EMIL Changes</vt:lpstr>
      <vt:lpstr>GetWGRPP – XML Response Example</vt:lpstr>
      <vt:lpstr>GetSTWPF – XML Response Example</vt:lpstr>
      <vt:lpstr>Overview of Current and New Reports</vt:lpstr>
      <vt:lpstr>Hour Ending Column</vt:lpstr>
      <vt:lpstr>New Columns Added; Old Columns Deleted</vt:lpstr>
      <vt:lpstr>Columns Changing Location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Solar Forecast MIS Report Changes</dc:title>
  <dc:creator>DuBro, Jackson</dc:creator>
  <cp:lastModifiedBy>DuBro, Jackson</cp:lastModifiedBy>
  <cp:revision>5</cp:revision>
  <dcterms:created xsi:type="dcterms:W3CDTF">2022-10-19T15:05:34Z</dcterms:created>
  <dcterms:modified xsi:type="dcterms:W3CDTF">2022-10-19T20:50:09Z</dcterms:modified>
</cp:coreProperties>
</file>