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sldIdLst>
    <p:sldId id="256" r:id="rId3"/>
    <p:sldId id="257" r:id="rId4"/>
    <p:sldId id="265" r:id="rId5"/>
    <p:sldId id="263" r:id="rId6"/>
    <p:sldId id="264" r:id="rId7"/>
    <p:sldId id="258" r:id="rId8"/>
    <p:sldId id="259" r:id="rId9"/>
    <p:sldId id="260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906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7C3BD-416D-4958-A7E9-AB5668C54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17541E-F5ED-4B57-A159-8B74E906B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3FE62-F85A-4D6D-A49D-5AB622EB8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EC1ED-D20D-441D-9A59-A303123240FD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728B7-C648-49C1-82DC-4AC7960E3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FF4BB-A178-4625-B6AC-64ACD0F27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5D7A9-59CE-49BB-9E56-ECEAA2C47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4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2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69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1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5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19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6993-5876-4A7C-BFFD-D265AFA3E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9322" y="1122363"/>
            <a:ext cx="5658678" cy="2387600"/>
          </a:xfrm>
        </p:spPr>
        <p:txBody>
          <a:bodyPr/>
          <a:lstStyle/>
          <a:p>
            <a:pPr algn="l"/>
            <a:r>
              <a:rPr lang="en-US" sz="3600" dirty="0">
                <a:solidFill>
                  <a:schemeClr val="tx2"/>
                </a:solidFill>
              </a:rPr>
              <a:t>Wind and Solar Forecast MIS Report Changes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4618B5-0819-48CA-8CF0-1484F131D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09322" y="3602038"/>
            <a:ext cx="5658678" cy="1655762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October 2022 WMWG</a:t>
            </a:r>
          </a:p>
          <a:p>
            <a:pPr algn="l"/>
            <a:endParaRPr lang="en-US" dirty="0">
              <a:solidFill>
                <a:schemeClr val="tx2"/>
              </a:solidFill>
            </a:endParaRPr>
          </a:p>
          <a:p>
            <a:pPr algn="l"/>
            <a:r>
              <a:rPr lang="en-US" dirty="0">
                <a:solidFill>
                  <a:schemeClr val="tx2"/>
                </a:solidFill>
              </a:rPr>
              <a:t>10/21/2022</a:t>
            </a:r>
          </a:p>
        </p:txBody>
      </p:sp>
    </p:spTree>
    <p:extLst>
      <p:ext uri="{BB962C8B-B14F-4D97-AF65-F5344CB8AC3E}">
        <p14:creationId xmlns:p14="http://schemas.microsoft.com/office/powerpoint/2010/main" val="1552606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AD57FAB-FF25-4BC5-B923-2C92FD50B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Changes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E9E2AD-4E38-4365-BD11-6358449F2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MIS Wind/Solar Forecast Reports CSV/XML output format is changing</a:t>
            </a:r>
          </a:p>
          <a:p>
            <a:pPr lvl="1"/>
            <a:r>
              <a:rPr lang="en-US" sz="2000" dirty="0"/>
              <a:t>New report planned for 12/09/2022</a:t>
            </a:r>
          </a:p>
          <a:p>
            <a:pPr lvl="1"/>
            <a:r>
              <a:rPr lang="en-US" sz="2000" dirty="0"/>
              <a:t>ERCOT will send out 30-day notification for this change</a:t>
            </a:r>
          </a:p>
          <a:p>
            <a:endParaRPr lang="en-US" sz="2400" dirty="0"/>
          </a:p>
          <a:p>
            <a:r>
              <a:rPr lang="en-US" sz="2400" dirty="0"/>
              <a:t>Only affects the MIS Certified Posted Reports for </a:t>
            </a:r>
            <a:r>
              <a:rPr lang="en-US" sz="2400" dirty="0" err="1"/>
              <a:t>Rpt</a:t>
            </a:r>
            <a:r>
              <a:rPr lang="en-US" sz="2400" dirty="0"/>
              <a:t> IDs 12320 (Wind Generation Resource Power Potential Forecast) &amp; 13482 (Solar Generation Resource Power Potential Forecast)</a:t>
            </a:r>
          </a:p>
          <a:p>
            <a:endParaRPr lang="en-US" sz="2400" dirty="0"/>
          </a:p>
          <a:p>
            <a:r>
              <a:rPr lang="en-US" sz="2400" dirty="0"/>
              <a:t>New report format will be similar to existing CDR report formats</a:t>
            </a:r>
          </a:p>
          <a:p>
            <a:endParaRPr lang="en-US" sz="2400" dirty="0"/>
          </a:p>
          <a:p>
            <a:r>
              <a:rPr lang="en-US" sz="2400" dirty="0"/>
              <a:t>No expected changes to the XML notifications or the XML output from the EWS Get procedures – </a:t>
            </a:r>
            <a:r>
              <a:rPr lang="en-US" sz="2400" dirty="0" err="1"/>
              <a:t>GetWGRPP</a:t>
            </a:r>
            <a:r>
              <a:rPr lang="en-US" sz="2400" dirty="0"/>
              <a:t> / </a:t>
            </a:r>
            <a:r>
              <a:rPr lang="en-US" sz="2400" dirty="0" err="1"/>
              <a:t>GetSTWPF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279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30E34-E5B0-4278-9CEF-C22206EB5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Filename and EMIL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A65B9-0F81-4FFE-A0D6-64FB3E115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947133"/>
            <a:ext cx="11379200" cy="5418539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Wind Generation Resource Power Potential Forecast - CURRENT</a:t>
            </a:r>
          </a:p>
          <a:p>
            <a:pPr marL="0" indent="0">
              <a:buNone/>
            </a:pPr>
            <a:r>
              <a:rPr lang="en-US" sz="1200" dirty="0"/>
              <a:t>EMIL ID: NP4-731-SG</a:t>
            </a:r>
          </a:p>
          <a:p>
            <a:pPr marL="0" indent="0">
              <a:buNone/>
            </a:pPr>
            <a:r>
              <a:rPr lang="en-US" sz="1200" dirty="0"/>
              <a:t>Report Type ID: 12320</a:t>
            </a:r>
          </a:p>
          <a:p>
            <a:pPr marL="0" indent="0">
              <a:buNone/>
            </a:pPr>
            <a:r>
              <a:rPr lang="en-US" sz="1200" dirty="0"/>
              <a:t>Filename: rpt.00012320.0000016DigitDUNS.YYYYMMDD.HHMMSSmss.WindForecast_xml.zip</a:t>
            </a:r>
          </a:p>
          <a:p>
            <a:pPr marL="0" indent="0">
              <a:buNone/>
            </a:pPr>
            <a:r>
              <a:rPr lang="en-US" sz="1200" dirty="0"/>
              <a:t>Filename: rpt.00012320.0000016DigitDUNS.YYYYMMDD.HHMMSSmss.WindForecast_csv.zip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Solar Generation Resource Power Potential Forecast - CURRENT</a:t>
            </a:r>
          </a:p>
          <a:p>
            <a:pPr marL="0" indent="0">
              <a:buNone/>
            </a:pPr>
            <a:r>
              <a:rPr lang="en-US" sz="1200" dirty="0"/>
              <a:t>EMIL ID: NP4-736-SG</a:t>
            </a:r>
          </a:p>
          <a:p>
            <a:pPr marL="0" indent="0">
              <a:buNone/>
            </a:pPr>
            <a:r>
              <a:rPr lang="en-US" sz="1200" dirty="0"/>
              <a:t>Report Type ID: 13482</a:t>
            </a:r>
          </a:p>
          <a:p>
            <a:pPr marL="0" indent="0">
              <a:buNone/>
            </a:pPr>
            <a:r>
              <a:rPr lang="en-US" sz="1200" dirty="0"/>
              <a:t>Filename: rpt.00013482.0000016DigitDUNS.YYYYMMDD.HHMMSSmss.SolarForecast_xml.zip</a:t>
            </a:r>
          </a:p>
          <a:p>
            <a:pPr marL="0" indent="0">
              <a:buNone/>
            </a:pPr>
            <a:r>
              <a:rPr lang="en-US" sz="1200" dirty="0"/>
              <a:t>Filename: rpt.00013482.0000016DigitDUNS.YYYYMMDD.HHMMSSmss.SolarForecast_csv.zip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Wind Generation Resource Power Potential Forecast - </a:t>
            </a:r>
            <a:r>
              <a:rPr lang="en-US" sz="1200" dirty="0">
                <a:solidFill>
                  <a:srgbClr val="FF0000"/>
                </a:solidFill>
              </a:rPr>
              <a:t>FUTURE</a:t>
            </a:r>
          </a:p>
          <a:p>
            <a:pPr marL="0" indent="0">
              <a:buNone/>
            </a:pPr>
            <a:r>
              <a:rPr lang="en-US" sz="1200" dirty="0"/>
              <a:t>EMIL ID: NP4-731-</a:t>
            </a:r>
            <a:r>
              <a:rPr lang="en-US" sz="1200" dirty="0">
                <a:solidFill>
                  <a:srgbClr val="FF0000"/>
                </a:solidFill>
              </a:rPr>
              <a:t>CD</a:t>
            </a:r>
          </a:p>
          <a:p>
            <a:pPr marL="0" indent="0">
              <a:buNone/>
            </a:pPr>
            <a:r>
              <a:rPr lang="en-US" sz="1200" dirty="0"/>
              <a:t>Report Type ID: </a:t>
            </a:r>
            <a:r>
              <a:rPr lang="en-US" sz="1200" dirty="0">
                <a:solidFill>
                  <a:srgbClr val="FF0000"/>
                </a:solidFill>
              </a:rPr>
              <a:t>22853</a:t>
            </a:r>
          </a:p>
          <a:p>
            <a:pPr marL="0" indent="0">
              <a:buNone/>
            </a:pPr>
            <a:r>
              <a:rPr lang="en-US" sz="1200" dirty="0"/>
              <a:t>Filename: </a:t>
            </a:r>
            <a:r>
              <a:rPr lang="en-US" sz="1200" dirty="0">
                <a:solidFill>
                  <a:srgbClr val="FF0000"/>
                </a:solidFill>
              </a:rPr>
              <a:t>cdr</a:t>
            </a:r>
            <a:r>
              <a:rPr lang="en-US" sz="1200" dirty="0"/>
              <a:t>.000</a:t>
            </a:r>
            <a:r>
              <a:rPr lang="en-US" sz="1200" dirty="0">
                <a:solidFill>
                  <a:srgbClr val="FF0000"/>
                </a:solidFill>
              </a:rPr>
              <a:t>22853</a:t>
            </a:r>
            <a:r>
              <a:rPr lang="en-US" sz="1200" dirty="0"/>
              <a:t>.0000016DigitDUNS.YYYYMMDD.HHMMSSmss.WindForecast</a:t>
            </a:r>
            <a:r>
              <a:rPr lang="en-US" sz="1200" dirty="0">
                <a:solidFill>
                  <a:srgbClr val="FF0000"/>
                </a:solidFill>
              </a:rPr>
              <a:t>NP4731</a:t>
            </a:r>
            <a:r>
              <a:rPr lang="en-US" sz="1200" dirty="0"/>
              <a:t>_xml.zip</a:t>
            </a:r>
          </a:p>
          <a:p>
            <a:pPr marL="0" indent="0">
              <a:buNone/>
            </a:pPr>
            <a:r>
              <a:rPr lang="en-US" sz="1200" dirty="0"/>
              <a:t>Filename: </a:t>
            </a:r>
            <a:r>
              <a:rPr lang="en-US" sz="1200" dirty="0">
                <a:solidFill>
                  <a:srgbClr val="FF0000"/>
                </a:solidFill>
              </a:rPr>
              <a:t>cdr</a:t>
            </a:r>
            <a:r>
              <a:rPr lang="en-US" sz="1200" dirty="0"/>
              <a:t>.000</a:t>
            </a:r>
            <a:r>
              <a:rPr lang="en-US" sz="1200" dirty="0">
                <a:solidFill>
                  <a:srgbClr val="FF0000"/>
                </a:solidFill>
              </a:rPr>
              <a:t>22853</a:t>
            </a:r>
            <a:r>
              <a:rPr lang="en-US" sz="1200" dirty="0"/>
              <a:t>.0000016DigitDUNS.YYYYMMDD.HHMMSSmss.WindForecast</a:t>
            </a:r>
            <a:r>
              <a:rPr lang="en-US" sz="1200" dirty="0">
                <a:solidFill>
                  <a:srgbClr val="FF0000"/>
                </a:solidFill>
              </a:rPr>
              <a:t>NP4731</a:t>
            </a:r>
            <a:r>
              <a:rPr lang="en-US" sz="1200" dirty="0"/>
              <a:t>_csv.zip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Solar Generation Resource Power Potential Forecast - </a:t>
            </a:r>
            <a:r>
              <a:rPr lang="en-US" sz="1200" dirty="0">
                <a:solidFill>
                  <a:srgbClr val="FF0000"/>
                </a:solidFill>
              </a:rPr>
              <a:t>FUTURE</a:t>
            </a:r>
          </a:p>
          <a:p>
            <a:pPr marL="0" indent="0">
              <a:buNone/>
            </a:pPr>
            <a:r>
              <a:rPr lang="en-US" sz="1200" dirty="0"/>
              <a:t>EMIL ID: NP4-736-</a:t>
            </a:r>
            <a:r>
              <a:rPr lang="en-US" sz="1200" dirty="0">
                <a:solidFill>
                  <a:srgbClr val="FF0000"/>
                </a:solidFill>
              </a:rPr>
              <a:t>CD</a:t>
            </a:r>
          </a:p>
          <a:p>
            <a:pPr marL="0" indent="0">
              <a:buNone/>
            </a:pPr>
            <a:r>
              <a:rPr lang="en-US" sz="1200" dirty="0"/>
              <a:t>Report Type ID: </a:t>
            </a:r>
            <a:r>
              <a:rPr lang="en-US" sz="1200" dirty="0">
                <a:solidFill>
                  <a:srgbClr val="FF0000"/>
                </a:solidFill>
              </a:rPr>
              <a:t>22852</a:t>
            </a:r>
          </a:p>
          <a:p>
            <a:pPr marL="0" indent="0">
              <a:buNone/>
            </a:pPr>
            <a:r>
              <a:rPr lang="en-US" sz="1200" dirty="0"/>
              <a:t>Filename: </a:t>
            </a:r>
            <a:r>
              <a:rPr lang="en-US" sz="1200" dirty="0">
                <a:solidFill>
                  <a:srgbClr val="FF0000"/>
                </a:solidFill>
              </a:rPr>
              <a:t>cdr</a:t>
            </a:r>
            <a:r>
              <a:rPr lang="en-US" sz="1200" dirty="0"/>
              <a:t>.000</a:t>
            </a:r>
            <a:r>
              <a:rPr lang="en-US" sz="1200" dirty="0">
                <a:solidFill>
                  <a:srgbClr val="FF0000"/>
                </a:solidFill>
              </a:rPr>
              <a:t>22852</a:t>
            </a:r>
            <a:r>
              <a:rPr lang="en-US" sz="1200" dirty="0"/>
              <a:t>.0000016DigitDUNS.YYYYMMDD.HHMMSSmss.SolarForecast</a:t>
            </a:r>
            <a:r>
              <a:rPr lang="en-US" sz="1200" dirty="0">
                <a:solidFill>
                  <a:srgbClr val="FF0000"/>
                </a:solidFill>
              </a:rPr>
              <a:t>NP4736</a:t>
            </a:r>
            <a:r>
              <a:rPr lang="en-US" sz="1200" dirty="0"/>
              <a:t>_xml.zip</a:t>
            </a:r>
          </a:p>
          <a:p>
            <a:pPr marL="0" indent="0">
              <a:buNone/>
            </a:pPr>
            <a:r>
              <a:rPr lang="en-US" sz="1200" dirty="0"/>
              <a:t>Filename: </a:t>
            </a:r>
            <a:r>
              <a:rPr lang="en-US" sz="1200" dirty="0">
                <a:solidFill>
                  <a:srgbClr val="FF0000"/>
                </a:solidFill>
              </a:rPr>
              <a:t>cdr</a:t>
            </a:r>
            <a:r>
              <a:rPr lang="en-US" sz="1200" dirty="0"/>
              <a:t>.000</a:t>
            </a:r>
            <a:r>
              <a:rPr lang="en-US" sz="1200" dirty="0">
                <a:solidFill>
                  <a:srgbClr val="FF0000"/>
                </a:solidFill>
              </a:rPr>
              <a:t>22852</a:t>
            </a:r>
            <a:r>
              <a:rPr lang="en-US" sz="1200" dirty="0"/>
              <a:t>.0000016DigitDUNS.YYYYMMDD.HHMMSSmss.SolarForecast</a:t>
            </a:r>
            <a:r>
              <a:rPr lang="en-US" sz="1200" dirty="0">
                <a:solidFill>
                  <a:srgbClr val="FF0000"/>
                </a:solidFill>
              </a:rPr>
              <a:t>NP4736</a:t>
            </a:r>
            <a:r>
              <a:rPr lang="en-US" sz="1200" dirty="0"/>
              <a:t>_csv.zip</a:t>
            </a: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D73F69-EF51-465E-B68E-72C14402EF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92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218CF-7EB9-4903-B47D-E69F9FD0F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GetWGRPP</a:t>
            </a:r>
            <a:r>
              <a:rPr lang="en-US" dirty="0"/>
              <a:t> – XML Response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93A27-06B9-4E68-90C8-052BA0212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11277600" cy="5441196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latin typeface="+mj-lt"/>
              </a:rPr>
              <a:t>4.3.29 </a:t>
            </a:r>
            <a:r>
              <a:rPr lang="en-US" sz="1600" b="0" dirty="0">
                <a:effectLst/>
                <a:latin typeface="+mj-lt"/>
                <a:cs typeface="Arial" panose="020B0604020202020204" pitchFamily="34" charset="0"/>
              </a:rPr>
              <a:t>Wind-Powered Generation Resource Production Potential (abbreviated XML response example)</a:t>
            </a:r>
          </a:p>
          <a:p>
            <a:pPr marL="0" indent="0">
              <a:buNone/>
            </a:pPr>
            <a:endParaRPr lang="en-US" sz="1600" b="0" dirty="0">
              <a:effectLst/>
              <a:latin typeface="+mj-lt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&lt;ns1:ForecastPayload xmlns:ns0="http://www.ercot.com/schema/2007-05/nodal/eip/il"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xmlns:ns1="http://www.ercot.com/schema/2007-06/nodal/ews"&gt;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&lt;ns1:ForecastSet&gt;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&lt;ns1:Site duns="1234567890000" name="WIND_1" </a:t>
            </a:r>
            <a:r>
              <a:rPr lang="en-US" sz="1600" dirty="0" err="1">
                <a:effectLst/>
                <a:latin typeface="+mj-lt"/>
                <a:ea typeface="Times New Roman" panose="02020603050405020304" pitchFamily="18" charset="0"/>
              </a:rPr>
              <a:t>qseid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="QSE1"&gt;SITE1&lt;/ns1:Site&gt;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&lt;ns1:Created&gt;2016-01-14T09:10:59-06:00&lt;/ns1:Created&gt;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&lt;ns1:AnalogValue statistic="MEAN" </a:t>
            </a:r>
            <a:r>
              <a:rPr lang="en-US" sz="1600" dirty="0" err="1">
                <a:effectLst/>
                <a:latin typeface="+mj-lt"/>
                <a:ea typeface="Times New Roman" panose="02020603050405020304" pitchFamily="18" charset="0"/>
              </a:rPr>
              <a:t>timeStamp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="2016-01-14T10:00:00-06:00" type="WGRPP"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    units="MW"&gt;5.63E1&lt;/ns1:AnalogValue&gt;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&lt;ns1:AnalogValue statistic="MEAN" </a:t>
            </a:r>
            <a:r>
              <a:rPr lang="en-US" sz="1600" dirty="0" err="1">
                <a:effectLst/>
                <a:latin typeface="+mj-lt"/>
                <a:ea typeface="Times New Roman" panose="02020603050405020304" pitchFamily="18" charset="0"/>
              </a:rPr>
              <a:t>timeStamp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="2016-01-21T09:00:00-06:00" type="WGRPP"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    units="MW"&gt;2.46E1&lt;/ns1:AnalogValue&gt;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&lt;/ns1:ForecastSet&gt;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&lt;ns1:ForecastSet&gt;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&lt;ns1:Site duns="1234567890000" name="WIND_2" </a:t>
            </a:r>
            <a:r>
              <a:rPr lang="en-US" sz="1600" dirty="0" err="1">
                <a:effectLst/>
                <a:latin typeface="+mj-lt"/>
                <a:ea typeface="Times New Roman" panose="02020603050405020304" pitchFamily="18" charset="0"/>
              </a:rPr>
              <a:t>qseid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="QSE1"&gt;SITE2&lt;/ns1:Site&gt;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&lt;ns1:Created&gt;2016-01-14T09:10:59-06:00&lt;/ns1:Created&gt;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&lt;ns1:AnalogValue statistic="MEAN" </a:t>
            </a:r>
            <a:r>
              <a:rPr lang="en-US" sz="1600" dirty="0" err="1">
                <a:effectLst/>
                <a:latin typeface="+mj-lt"/>
                <a:ea typeface="Times New Roman" panose="02020603050405020304" pitchFamily="18" charset="0"/>
              </a:rPr>
              <a:t>timeStamp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="2016-01-14T10:00:00-06:00" type="WGRPP"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    units="MW"&gt;7.65E1&lt;/ns1:AnalogValue&gt;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&lt;ns1:AnalogValue statistic="MEAN" </a:t>
            </a:r>
            <a:r>
              <a:rPr lang="en-US" sz="1600" dirty="0" err="1">
                <a:effectLst/>
                <a:latin typeface="+mj-lt"/>
                <a:ea typeface="Times New Roman" panose="02020603050405020304" pitchFamily="18" charset="0"/>
              </a:rPr>
              <a:t>timeStamp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="2016-01-21T09:00:00-06:00" type="WGRPP"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    units="MW"&gt;4.19E1&lt;/ns1:AnalogValue&gt;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&lt;/ns1:ForecastSet&gt;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&lt;/ns1:ForecastPayload&gt;</a:t>
            </a:r>
          </a:p>
          <a:p>
            <a:pPr marL="0" indent="0">
              <a:buNone/>
            </a:pPr>
            <a:endParaRPr lang="en-US" sz="1600" b="1" dirty="0">
              <a:effectLst/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04881-FB69-4583-B0A5-09F5558B7F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64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D7227-5CE6-4454-9E41-76A9E2637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GetSTWPF</a:t>
            </a:r>
            <a:r>
              <a:rPr lang="en-US" dirty="0"/>
              <a:t> – XML Response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07B95-70A7-423E-BC42-775532BA1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latin typeface="+mj-lt"/>
              </a:rPr>
              <a:t>4.3.30 </a:t>
            </a:r>
            <a:r>
              <a:rPr lang="en-US" sz="18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Short-Term Wind Power Forecast </a:t>
            </a:r>
            <a:r>
              <a:rPr lang="en-US" sz="1800" b="0" dirty="0">
                <a:effectLst/>
                <a:latin typeface="+mj-lt"/>
                <a:cs typeface="Arial" panose="020B0604020202020204" pitchFamily="34" charset="0"/>
              </a:rPr>
              <a:t>(abbreviated XML response example)</a:t>
            </a:r>
          </a:p>
          <a:p>
            <a:pPr marL="0" indent="0">
              <a:buNone/>
            </a:pPr>
            <a:endParaRPr lang="en-US" sz="1800" b="0" dirty="0">
              <a:effectLst/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&lt;ns1:ForecastPayload xmlns:ns0="http://www.ercot.com/schema/2007-05/nodal/eip/il"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xmlns:ns1="http://www.ercot.com/schema/2007-06/nodal/ews"&gt;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&lt;ns1:ForecastSet&gt;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&lt;ns1:Site duns="1234567890000" name="WIND_1"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qseid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="QSE1"&gt;SITE1&lt;/ns1:Site&gt;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&lt;ns1:Created&gt;2016-01-14T09:10:59-06:00&lt;/ns1:Created&gt;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&lt;ns1:AnalogValue statistic="MEAN"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timeStamp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="2016-01-14T10:00:00-06:00" type="STWPF"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units="MW"&gt;1.6E0&lt;/ns1:AnalogValue&gt;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&lt;/ns1:ForecastSet&gt;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&lt;ns1:ForecastSet&gt;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&lt;ns1:Site duns="1234567890000" name="WIND_2"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qseid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="QSE1"&gt;SITE2&lt;/ns1:Site&gt;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&lt;ns1:Created&gt;2016-01-14T09:10:59-06:00&lt;/ns1:Created&gt;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&lt;ns1:AnalogValue statistic="MEAN"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timeStamp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="2016-01-14T10:00:00-06:00" type="STWPF"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units="MW"&gt;2.7E0&lt;/ns1:AnalogValue&gt;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&lt;/ns1:ForecastSet&gt;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&lt;/ns1:ForecastPayload&gt;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A54872-FAF3-41A8-942B-6367DDA367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133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ED77-9EDE-4A5D-8F3B-7D107B4F8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Current and New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53C27-4932-4604-89D9-4C63CB62F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Report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New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90214-4D58-4984-855F-C6A6E104E4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F6F4F1-352E-4FF3-BA10-F2B3B5670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1561236"/>
            <a:ext cx="7592553" cy="169895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0E9993-5CA8-4315-80F1-E4DFD91130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00" y="3967309"/>
            <a:ext cx="7964586" cy="1698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992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B257B-0A8C-4568-AAE0-4D69AED31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Hour Ending Column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AEA1D-4CC7-4C4C-B33F-706C74898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Hour Ending column changing format, moving to two columns</a:t>
            </a:r>
          </a:p>
          <a:p>
            <a:r>
              <a:rPr lang="en-US" dirty="0"/>
              <a:t>New date format is consistent with most other CDR reports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630DAE-5DD1-427C-98E2-2C56EA3BD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788453-E427-45EB-ABDE-BBBB13F84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2417577"/>
            <a:ext cx="6952974" cy="15558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EBA600-32E5-4E6F-9EA9-4B26C04979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00" y="4491729"/>
            <a:ext cx="7271434" cy="155109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2A99A17-DCB6-4A1E-BC4A-EE118C95BD11}"/>
              </a:ext>
            </a:extLst>
          </p:cNvPr>
          <p:cNvSpPr/>
          <p:nvPr/>
        </p:nvSpPr>
        <p:spPr>
          <a:xfrm>
            <a:off x="1378226" y="2417577"/>
            <a:ext cx="1789044" cy="15558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9EF487-CF2C-4051-9579-6D83F40ADBE8}"/>
              </a:ext>
            </a:extLst>
          </p:cNvPr>
          <p:cNvSpPr/>
          <p:nvPr/>
        </p:nvSpPr>
        <p:spPr>
          <a:xfrm>
            <a:off x="748747" y="4491729"/>
            <a:ext cx="1888436" cy="15558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13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B257B-0A8C-4568-AAE0-4D69AED31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Columns Added; Old Columns Deleted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AEA1D-4CC7-4C4C-B33F-706C74898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217" y="990601"/>
            <a:ext cx="11483383" cy="5052221"/>
          </a:xfrm>
        </p:spPr>
        <p:txBody>
          <a:bodyPr/>
          <a:lstStyle/>
          <a:p>
            <a:r>
              <a:rPr lang="en-US" dirty="0"/>
              <a:t>Forecast Posted Time column removed</a:t>
            </a:r>
          </a:p>
          <a:p>
            <a:pPr lvl="1"/>
            <a:r>
              <a:rPr lang="en-US" dirty="0"/>
              <a:t>New Report will have report execution time in report name</a:t>
            </a:r>
          </a:p>
          <a:p>
            <a:r>
              <a:rPr lang="en-US" dirty="0"/>
              <a:t>DUNS, Site, and </a:t>
            </a:r>
            <a:r>
              <a:rPr lang="en-US" dirty="0" err="1"/>
              <a:t>DSTFlag</a:t>
            </a:r>
            <a:r>
              <a:rPr lang="en-US" dirty="0"/>
              <a:t> columns added to align to EWS </a:t>
            </a:r>
            <a:r>
              <a:rPr lang="en-US" dirty="0" err="1"/>
              <a:t>GetContent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630DAE-5DD1-427C-98E2-2C56EA3BD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788453-E427-45EB-ABDE-BBBB13F84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2417577"/>
            <a:ext cx="6952974" cy="15558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EBA600-32E5-4E6F-9EA9-4B26C04979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00" y="4491729"/>
            <a:ext cx="7271434" cy="155109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E9EF487-CF2C-4051-9579-6D83F40ADBE8}"/>
              </a:ext>
            </a:extLst>
          </p:cNvPr>
          <p:cNvSpPr/>
          <p:nvPr/>
        </p:nvSpPr>
        <p:spPr>
          <a:xfrm>
            <a:off x="2584173" y="4503203"/>
            <a:ext cx="1126435" cy="15558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D016EE-BF9F-438A-A6D8-A1F6B51DA56B}"/>
              </a:ext>
            </a:extLst>
          </p:cNvPr>
          <p:cNvSpPr/>
          <p:nvPr/>
        </p:nvSpPr>
        <p:spPr>
          <a:xfrm>
            <a:off x="5685183" y="4503203"/>
            <a:ext cx="410817" cy="15558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D43BAD-F6DC-4D15-B697-23B25114F132}"/>
              </a:ext>
            </a:extLst>
          </p:cNvPr>
          <p:cNvSpPr/>
          <p:nvPr/>
        </p:nvSpPr>
        <p:spPr>
          <a:xfrm>
            <a:off x="7149548" y="4486986"/>
            <a:ext cx="629886" cy="15558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323AEF-F68E-46E8-A1CE-38C8E2B3EA1D}"/>
              </a:ext>
            </a:extLst>
          </p:cNvPr>
          <p:cNvSpPr/>
          <p:nvPr/>
        </p:nvSpPr>
        <p:spPr>
          <a:xfrm>
            <a:off x="4485861" y="2401360"/>
            <a:ext cx="1861930" cy="1555836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89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B257B-0A8C-4568-AAE0-4D69AED31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Columns Changing 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AEA1D-4CC7-4C4C-B33F-706C74898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QSE, Resource Name, STWPF/STPPF, WGRPP/PVGRPP columns remain</a:t>
            </a:r>
          </a:p>
          <a:p>
            <a:pPr lvl="1"/>
            <a:r>
              <a:rPr lang="en-US" dirty="0"/>
              <a:t>Column location changing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630DAE-5DD1-427C-98E2-2C56EA3BD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788453-E427-45EB-ABDE-BBBB13F84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2417577"/>
            <a:ext cx="6952974" cy="15558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EBA600-32E5-4E6F-9EA9-4B26C04979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00" y="4491729"/>
            <a:ext cx="7271434" cy="1551093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33CC0F3-4470-4AC6-BBA6-478834C0F381}"/>
              </a:ext>
            </a:extLst>
          </p:cNvPr>
          <p:cNvCxnSpPr/>
          <p:nvPr/>
        </p:nvCxnSpPr>
        <p:spPr>
          <a:xfrm>
            <a:off x="1192696" y="3973413"/>
            <a:ext cx="2756452" cy="5183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D201829-AD5B-4478-B216-889E5D70C814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3984487" y="3973413"/>
            <a:ext cx="1038087" cy="5183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26598A1-CAF1-4F14-BA14-C8AD61564F51}"/>
              </a:ext>
            </a:extLst>
          </p:cNvPr>
          <p:cNvCxnSpPr>
            <a:cxnSpLocks/>
          </p:cNvCxnSpPr>
          <p:nvPr/>
        </p:nvCxnSpPr>
        <p:spPr>
          <a:xfrm flipH="1">
            <a:off x="6374296" y="3973413"/>
            <a:ext cx="278295" cy="5183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C6CC525-70A8-4380-84FF-94F43F9A8D6A}"/>
              </a:ext>
            </a:extLst>
          </p:cNvPr>
          <p:cNvCxnSpPr>
            <a:cxnSpLocks/>
          </p:cNvCxnSpPr>
          <p:nvPr/>
        </p:nvCxnSpPr>
        <p:spPr>
          <a:xfrm flipH="1">
            <a:off x="6906591" y="3973413"/>
            <a:ext cx="278295" cy="5183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9335951"/>
      </p:ext>
    </p:extLst>
  </p:cSld>
  <p:clrMapOvr>
    <a:masterClrMapping/>
  </p:clrMapOvr>
</p:sld>
</file>

<file path=ppt/theme/theme1.xml><?xml version="1.0" encoding="utf-8"?>
<a:theme xmlns:a="http://schemas.openxmlformats.org/drawingml/2006/main" name="PublicPPT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blicPPT" id="{3CC4E090-DC64-48E5-86DA-F6BF20787CF0}" vid="{C7143EAD-CDF3-4D82-A18B-2109B900ACAC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PublicPPT</Template>
  <TotalTime>262</TotalTime>
  <Words>921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PublicPPT</vt:lpstr>
      <vt:lpstr>Office Theme</vt:lpstr>
      <vt:lpstr>Wind and Solar Forecast MIS Report Changes</vt:lpstr>
      <vt:lpstr>Overview of Changes</vt:lpstr>
      <vt:lpstr>Filename and EMIL Changes</vt:lpstr>
      <vt:lpstr>GetWGRPP – XML Response Example</vt:lpstr>
      <vt:lpstr>GetSTWPF – XML Response Example</vt:lpstr>
      <vt:lpstr>Overview of Current and New Reports</vt:lpstr>
      <vt:lpstr>Hour Ending Column</vt:lpstr>
      <vt:lpstr>New Columns Added; Old Columns Deleted</vt:lpstr>
      <vt:lpstr>Columns Changing Location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 and Solar Forecast MIS Report Changes</dc:title>
  <dc:creator>DuBro, Jackson</dc:creator>
  <cp:lastModifiedBy>DuBro, Jackson</cp:lastModifiedBy>
  <cp:revision>5</cp:revision>
  <dcterms:created xsi:type="dcterms:W3CDTF">2022-10-19T15:05:34Z</dcterms:created>
  <dcterms:modified xsi:type="dcterms:W3CDTF">2022-10-19T20:50:09Z</dcterms:modified>
</cp:coreProperties>
</file>