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67" r:id="rId7"/>
    <p:sldId id="279" r:id="rId8"/>
    <p:sldId id="282" r:id="rId9"/>
    <p:sldId id="283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howGuides="1">
      <p:cViewPr varScale="1">
        <p:scale>
          <a:sx n="57" d="100"/>
          <a:sy n="57" d="100"/>
        </p:scale>
        <p:origin x="102" y="105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Simple Implementation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Implement </a:t>
            </a:r>
            <a:r>
              <a:rPr lang="en-US" sz="1200" dirty="0" err="1">
                <a:solidFill>
                  <a:schemeClr val="tx1"/>
                </a:solidFill>
              </a:rPr>
              <a:t>Loadshed</a:t>
            </a:r>
            <a:r>
              <a:rPr lang="en-US" sz="1200" dirty="0">
                <a:solidFill>
                  <a:schemeClr val="tx1"/>
                </a:solidFill>
              </a:rPr>
              <a:t> in similar fashion that operators have been trained 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Ensure LFL are shed Automatically in steps aligned with Firm load UFLS.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Allow optional treatment for these loads but then based on this selection having clear rules.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Address complications for TO’s due to LFL being more responsive to market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84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Simple Implementation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Implement </a:t>
            </a:r>
            <a:r>
              <a:rPr lang="en-US" sz="1200" dirty="0" err="1">
                <a:solidFill>
                  <a:schemeClr val="tx1"/>
                </a:solidFill>
              </a:rPr>
              <a:t>Loadshed</a:t>
            </a:r>
            <a:r>
              <a:rPr lang="en-US" sz="1200" dirty="0">
                <a:solidFill>
                  <a:schemeClr val="tx1"/>
                </a:solidFill>
              </a:rPr>
              <a:t> in similar fashion that operators have been trained 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Ensure LFL are shed Automatically in steps aligned with Firm load UFLS.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Allow optional treatment for these loads but then based on this selection having clear rules.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Address complications for TO’s due to LFL being more responsive to market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73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Automatic UFLS Options for LFLTF discussion LFL-31 and LFL-38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Simple Implementation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Implement UFLS </a:t>
            </a:r>
            <a:r>
              <a:rPr lang="en-US" sz="2800" dirty="0" err="1">
                <a:solidFill>
                  <a:schemeClr val="tx1"/>
                </a:solidFill>
              </a:rPr>
              <a:t>Loadshed</a:t>
            </a:r>
            <a:r>
              <a:rPr lang="en-US" sz="2800" dirty="0">
                <a:solidFill>
                  <a:schemeClr val="tx1"/>
                </a:solidFill>
              </a:rPr>
              <a:t> in similar fashion that operators have been trained 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Ensure LFL are shed Automatically in steps aligned with Firm load UFLS.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Allow optional treatment for these loads but then based on this selection having clear rules.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Address complications for TO’s due to LFL being more responsive to market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BA02-271A-4F3A-8C97-39EF3DD08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Approach/Concept for UFLS for LFLs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55356-FFA2-43B4-B978-8C045300C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Require connecting Large Loads to register as either Firm/Native Load or LFL</a:t>
            </a:r>
          </a:p>
          <a:p>
            <a:r>
              <a:rPr lang="en-US" sz="2400" dirty="0"/>
              <a:t>Based on this selection apply UFLS rules </a:t>
            </a:r>
          </a:p>
          <a:p>
            <a:r>
              <a:rPr lang="en-US" sz="2400" dirty="0"/>
              <a:t>LFL loads would be required to install and maintain UFLS based on same settings as Firm/Native Load UFLS.</a:t>
            </a:r>
          </a:p>
          <a:p>
            <a:r>
              <a:rPr lang="en-US" sz="2400" dirty="0"/>
              <a:t>LFL loads would certify their UFLs and provide details to TSP and ERCOT when established or modified.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0EC1C-EAF3-435A-85C6-B5791DF40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5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924C1-B199-427C-AA89-E5C5A152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UFLS example on an LFL site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C9B7D-21AE-4CAD-AC15-B23054C06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2BB86D6E-126D-4761-90AA-5B4B14102B5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6000" y="649288"/>
            <a:ext cx="6172200" cy="5957887"/>
            <a:chOff x="1776" y="409"/>
            <a:chExt cx="3888" cy="3753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C9566CCF-1C7C-4460-80D3-AF54D75C724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76" y="409"/>
              <a:ext cx="3888" cy="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Line 5">
              <a:extLst>
                <a:ext uri="{FF2B5EF4-FFF2-40B4-BE49-F238E27FC236}">
                  <a16:creationId xmlns:a16="http://schemas.microsoft.com/office/drawing/2014/main" id="{10679FAA-6E87-4F19-AA1D-13D98F728A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4" y="1364"/>
              <a:ext cx="1516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0E83F235-F702-41B2-A829-2BF2C16BE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8" y="1364"/>
              <a:ext cx="1516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616729FC-85A0-4AF6-ACBD-B1CE9FC46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1310"/>
              <a:ext cx="108" cy="1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725FC9A6-7486-486D-BC15-A5AB3247B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1310"/>
              <a:ext cx="108" cy="108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AE8E00B0-3973-4AAC-9706-B189CC8BDA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97" y="1588"/>
              <a:ext cx="100" cy="13"/>
            </a:xfrm>
            <a:custGeom>
              <a:avLst/>
              <a:gdLst>
                <a:gd name="T0" fmla="*/ 0 w 100"/>
                <a:gd name="T1" fmla="*/ 0 h 13"/>
                <a:gd name="T2" fmla="*/ 100 w 100"/>
                <a:gd name="T3" fmla="*/ 0 h 13"/>
                <a:gd name="T4" fmla="*/ 0 w 100"/>
                <a:gd name="T5" fmla="*/ 13 h 13"/>
                <a:gd name="T6" fmla="*/ 100 w 100"/>
                <a:gd name="T7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3">
                  <a:moveTo>
                    <a:pt x="0" y="0"/>
                  </a:moveTo>
                  <a:lnTo>
                    <a:pt x="100" y="0"/>
                  </a:lnTo>
                  <a:moveTo>
                    <a:pt x="0" y="13"/>
                  </a:moveTo>
                  <a:lnTo>
                    <a:pt x="100" y="13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6A41D3F-4C69-4BF4-B7AD-CFE36977B5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76" y="1609"/>
              <a:ext cx="142" cy="76"/>
            </a:xfrm>
            <a:custGeom>
              <a:avLst/>
              <a:gdLst>
                <a:gd name="T0" fmla="*/ 1 w 251"/>
                <a:gd name="T1" fmla="*/ 46 h 135"/>
                <a:gd name="T2" fmla="*/ 31 w 251"/>
                <a:gd name="T3" fmla="*/ 1 h 135"/>
                <a:gd name="T4" fmla="*/ 64 w 251"/>
                <a:gd name="T5" fmla="*/ 43 h 135"/>
                <a:gd name="T6" fmla="*/ 64 w 251"/>
                <a:gd name="T7" fmla="*/ 46 h 135"/>
                <a:gd name="T8" fmla="*/ 94 w 251"/>
                <a:gd name="T9" fmla="*/ 1 h 135"/>
                <a:gd name="T10" fmla="*/ 126 w 251"/>
                <a:gd name="T11" fmla="*/ 43 h 135"/>
                <a:gd name="T12" fmla="*/ 126 w 251"/>
                <a:gd name="T13" fmla="*/ 46 h 135"/>
                <a:gd name="T14" fmla="*/ 156 w 251"/>
                <a:gd name="T15" fmla="*/ 1 h 135"/>
                <a:gd name="T16" fmla="*/ 188 w 251"/>
                <a:gd name="T17" fmla="*/ 43 h 135"/>
                <a:gd name="T18" fmla="*/ 188 w 251"/>
                <a:gd name="T19" fmla="*/ 46 h 135"/>
                <a:gd name="T20" fmla="*/ 218 w 251"/>
                <a:gd name="T21" fmla="*/ 1 h 135"/>
                <a:gd name="T22" fmla="*/ 251 w 251"/>
                <a:gd name="T23" fmla="*/ 43 h 135"/>
                <a:gd name="T24" fmla="*/ 251 w 251"/>
                <a:gd name="T25" fmla="*/ 46 h 135"/>
                <a:gd name="T26" fmla="*/ 1 w 251"/>
                <a:gd name="T27" fmla="*/ 46 h 135"/>
                <a:gd name="T28" fmla="*/ 1 w 251"/>
                <a:gd name="T29" fmla="*/ 135 h 135"/>
                <a:gd name="T30" fmla="*/ 251 w 251"/>
                <a:gd name="T31" fmla="*/ 46 h 135"/>
                <a:gd name="T32" fmla="*/ 251 w 251"/>
                <a:gd name="T33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1" h="135">
                  <a:moveTo>
                    <a:pt x="1" y="46"/>
                  </a:moveTo>
                  <a:cubicBezTo>
                    <a:pt x="0" y="22"/>
                    <a:pt x="14" y="2"/>
                    <a:pt x="31" y="1"/>
                  </a:cubicBezTo>
                  <a:cubicBezTo>
                    <a:pt x="48" y="0"/>
                    <a:pt x="63" y="19"/>
                    <a:pt x="64" y="43"/>
                  </a:cubicBezTo>
                  <a:cubicBezTo>
                    <a:pt x="64" y="44"/>
                    <a:pt x="64" y="45"/>
                    <a:pt x="64" y="46"/>
                  </a:cubicBezTo>
                  <a:cubicBezTo>
                    <a:pt x="63" y="22"/>
                    <a:pt x="76" y="2"/>
                    <a:pt x="94" y="1"/>
                  </a:cubicBezTo>
                  <a:cubicBezTo>
                    <a:pt x="111" y="0"/>
                    <a:pt x="125" y="19"/>
                    <a:pt x="126" y="43"/>
                  </a:cubicBezTo>
                  <a:cubicBezTo>
                    <a:pt x="126" y="44"/>
                    <a:pt x="126" y="45"/>
                    <a:pt x="126" y="46"/>
                  </a:cubicBezTo>
                  <a:cubicBezTo>
                    <a:pt x="125" y="22"/>
                    <a:pt x="139" y="2"/>
                    <a:pt x="156" y="1"/>
                  </a:cubicBezTo>
                  <a:cubicBezTo>
                    <a:pt x="173" y="0"/>
                    <a:pt x="188" y="19"/>
                    <a:pt x="188" y="43"/>
                  </a:cubicBezTo>
                  <a:cubicBezTo>
                    <a:pt x="188" y="44"/>
                    <a:pt x="188" y="45"/>
                    <a:pt x="188" y="46"/>
                  </a:cubicBezTo>
                  <a:cubicBezTo>
                    <a:pt x="188" y="22"/>
                    <a:pt x="201" y="2"/>
                    <a:pt x="218" y="1"/>
                  </a:cubicBezTo>
                  <a:cubicBezTo>
                    <a:pt x="236" y="0"/>
                    <a:pt x="250" y="19"/>
                    <a:pt x="251" y="43"/>
                  </a:cubicBezTo>
                  <a:cubicBezTo>
                    <a:pt x="251" y="44"/>
                    <a:pt x="251" y="45"/>
                    <a:pt x="251" y="46"/>
                  </a:cubicBezTo>
                  <a:moveTo>
                    <a:pt x="1" y="46"/>
                  </a:moveTo>
                  <a:lnTo>
                    <a:pt x="1" y="135"/>
                  </a:lnTo>
                  <a:moveTo>
                    <a:pt x="251" y="46"/>
                  </a:moveTo>
                  <a:lnTo>
                    <a:pt x="251" y="135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204F0399-9E91-4CE2-A645-C28CA66578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77" y="1504"/>
              <a:ext cx="141" cy="76"/>
            </a:xfrm>
            <a:custGeom>
              <a:avLst/>
              <a:gdLst>
                <a:gd name="T0" fmla="*/ 250 w 250"/>
                <a:gd name="T1" fmla="*/ 89 h 135"/>
                <a:gd name="T2" fmla="*/ 220 w 250"/>
                <a:gd name="T3" fmla="*/ 134 h 135"/>
                <a:gd name="T4" fmla="*/ 187 w 250"/>
                <a:gd name="T5" fmla="*/ 93 h 135"/>
                <a:gd name="T6" fmla="*/ 187 w 250"/>
                <a:gd name="T7" fmla="*/ 89 h 135"/>
                <a:gd name="T8" fmla="*/ 157 w 250"/>
                <a:gd name="T9" fmla="*/ 134 h 135"/>
                <a:gd name="T10" fmla="*/ 125 w 250"/>
                <a:gd name="T11" fmla="*/ 93 h 135"/>
                <a:gd name="T12" fmla="*/ 125 w 250"/>
                <a:gd name="T13" fmla="*/ 89 h 135"/>
                <a:gd name="T14" fmla="*/ 95 w 250"/>
                <a:gd name="T15" fmla="*/ 134 h 135"/>
                <a:gd name="T16" fmla="*/ 63 w 250"/>
                <a:gd name="T17" fmla="*/ 93 h 135"/>
                <a:gd name="T18" fmla="*/ 63 w 250"/>
                <a:gd name="T19" fmla="*/ 89 h 135"/>
                <a:gd name="T20" fmla="*/ 33 w 250"/>
                <a:gd name="T21" fmla="*/ 134 h 135"/>
                <a:gd name="T22" fmla="*/ 0 w 250"/>
                <a:gd name="T23" fmla="*/ 93 h 135"/>
                <a:gd name="T24" fmla="*/ 0 w 250"/>
                <a:gd name="T25" fmla="*/ 89 h 135"/>
                <a:gd name="T26" fmla="*/ 250 w 250"/>
                <a:gd name="T27" fmla="*/ 89 h 135"/>
                <a:gd name="T28" fmla="*/ 250 w 250"/>
                <a:gd name="T29" fmla="*/ 0 h 135"/>
                <a:gd name="T30" fmla="*/ 0 w 250"/>
                <a:gd name="T31" fmla="*/ 89 h 135"/>
                <a:gd name="T32" fmla="*/ 0 w 250"/>
                <a:gd name="T33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0" h="135">
                  <a:moveTo>
                    <a:pt x="250" y="89"/>
                  </a:moveTo>
                  <a:cubicBezTo>
                    <a:pt x="250" y="113"/>
                    <a:pt x="237" y="133"/>
                    <a:pt x="220" y="134"/>
                  </a:cubicBezTo>
                  <a:cubicBezTo>
                    <a:pt x="203" y="135"/>
                    <a:pt x="188" y="116"/>
                    <a:pt x="187" y="93"/>
                  </a:cubicBezTo>
                  <a:cubicBezTo>
                    <a:pt x="187" y="92"/>
                    <a:pt x="187" y="90"/>
                    <a:pt x="187" y="89"/>
                  </a:cubicBezTo>
                  <a:cubicBezTo>
                    <a:pt x="188" y="113"/>
                    <a:pt x="175" y="133"/>
                    <a:pt x="157" y="134"/>
                  </a:cubicBezTo>
                  <a:cubicBezTo>
                    <a:pt x="140" y="135"/>
                    <a:pt x="126" y="116"/>
                    <a:pt x="125" y="93"/>
                  </a:cubicBezTo>
                  <a:cubicBezTo>
                    <a:pt x="125" y="92"/>
                    <a:pt x="125" y="90"/>
                    <a:pt x="125" y="89"/>
                  </a:cubicBezTo>
                  <a:cubicBezTo>
                    <a:pt x="126" y="113"/>
                    <a:pt x="112" y="133"/>
                    <a:pt x="95" y="134"/>
                  </a:cubicBezTo>
                  <a:cubicBezTo>
                    <a:pt x="78" y="135"/>
                    <a:pt x="63" y="116"/>
                    <a:pt x="63" y="93"/>
                  </a:cubicBezTo>
                  <a:cubicBezTo>
                    <a:pt x="63" y="92"/>
                    <a:pt x="63" y="90"/>
                    <a:pt x="63" y="89"/>
                  </a:cubicBezTo>
                  <a:cubicBezTo>
                    <a:pt x="63" y="113"/>
                    <a:pt x="50" y="133"/>
                    <a:pt x="33" y="134"/>
                  </a:cubicBezTo>
                  <a:cubicBezTo>
                    <a:pt x="15" y="135"/>
                    <a:pt x="1" y="116"/>
                    <a:pt x="0" y="93"/>
                  </a:cubicBezTo>
                  <a:cubicBezTo>
                    <a:pt x="0" y="92"/>
                    <a:pt x="0" y="90"/>
                    <a:pt x="0" y="89"/>
                  </a:cubicBezTo>
                  <a:moveTo>
                    <a:pt x="250" y="89"/>
                  </a:moveTo>
                  <a:lnTo>
                    <a:pt x="250" y="0"/>
                  </a:lnTo>
                  <a:moveTo>
                    <a:pt x="0" y="89"/>
                  </a:moveTo>
                  <a:lnTo>
                    <a:pt x="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F0E2C73-E1DF-4647-A5E7-B8C8A7D372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3" y="1588"/>
              <a:ext cx="100" cy="13"/>
            </a:xfrm>
            <a:custGeom>
              <a:avLst/>
              <a:gdLst>
                <a:gd name="T0" fmla="*/ 0 w 100"/>
                <a:gd name="T1" fmla="*/ 0 h 13"/>
                <a:gd name="T2" fmla="*/ 100 w 100"/>
                <a:gd name="T3" fmla="*/ 0 h 13"/>
                <a:gd name="T4" fmla="*/ 0 w 100"/>
                <a:gd name="T5" fmla="*/ 13 h 13"/>
                <a:gd name="T6" fmla="*/ 100 w 100"/>
                <a:gd name="T7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3">
                  <a:moveTo>
                    <a:pt x="0" y="0"/>
                  </a:moveTo>
                  <a:lnTo>
                    <a:pt x="100" y="0"/>
                  </a:lnTo>
                  <a:moveTo>
                    <a:pt x="0" y="13"/>
                  </a:moveTo>
                  <a:lnTo>
                    <a:pt x="100" y="13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EEF781B5-C06D-4236-9F56-A272A835F1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42" y="1609"/>
              <a:ext cx="142" cy="76"/>
            </a:xfrm>
            <a:custGeom>
              <a:avLst/>
              <a:gdLst>
                <a:gd name="T0" fmla="*/ 1 w 251"/>
                <a:gd name="T1" fmla="*/ 46 h 135"/>
                <a:gd name="T2" fmla="*/ 31 w 251"/>
                <a:gd name="T3" fmla="*/ 1 h 135"/>
                <a:gd name="T4" fmla="*/ 64 w 251"/>
                <a:gd name="T5" fmla="*/ 43 h 135"/>
                <a:gd name="T6" fmla="*/ 64 w 251"/>
                <a:gd name="T7" fmla="*/ 46 h 135"/>
                <a:gd name="T8" fmla="*/ 94 w 251"/>
                <a:gd name="T9" fmla="*/ 1 h 135"/>
                <a:gd name="T10" fmla="*/ 126 w 251"/>
                <a:gd name="T11" fmla="*/ 43 h 135"/>
                <a:gd name="T12" fmla="*/ 126 w 251"/>
                <a:gd name="T13" fmla="*/ 46 h 135"/>
                <a:gd name="T14" fmla="*/ 156 w 251"/>
                <a:gd name="T15" fmla="*/ 1 h 135"/>
                <a:gd name="T16" fmla="*/ 188 w 251"/>
                <a:gd name="T17" fmla="*/ 43 h 135"/>
                <a:gd name="T18" fmla="*/ 188 w 251"/>
                <a:gd name="T19" fmla="*/ 46 h 135"/>
                <a:gd name="T20" fmla="*/ 218 w 251"/>
                <a:gd name="T21" fmla="*/ 1 h 135"/>
                <a:gd name="T22" fmla="*/ 251 w 251"/>
                <a:gd name="T23" fmla="*/ 43 h 135"/>
                <a:gd name="T24" fmla="*/ 251 w 251"/>
                <a:gd name="T25" fmla="*/ 46 h 135"/>
                <a:gd name="T26" fmla="*/ 1 w 251"/>
                <a:gd name="T27" fmla="*/ 46 h 135"/>
                <a:gd name="T28" fmla="*/ 1 w 251"/>
                <a:gd name="T29" fmla="*/ 135 h 135"/>
                <a:gd name="T30" fmla="*/ 251 w 251"/>
                <a:gd name="T31" fmla="*/ 46 h 135"/>
                <a:gd name="T32" fmla="*/ 251 w 251"/>
                <a:gd name="T33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1" h="135">
                  <a:moveTo>
                    <a:pt x="1" y="46"/>
                  </a:moveTo>
                  <a:cubicBezTo>
                    <a:pt x="0" y="22"/>
                    <a:pt x="14" y="2"/>
                    <a:pt x="31" y="1"/>
                  </a:cubicBezTo>
                  <a:cubicBezTo>
                    <a:pt x="48" y="0"/>
                    <a:pt x="63" y="19"/>
                    <a:pt x="64" y="43"/>
                  </a:cubicBezTo>
                  <a:cubicBezTo>
                    <a:pt x="64" y="44"/>
                    <a:pt x="64" y="45"/>
                    <a:pt x="64" y="46"/>
                  </a:cubicBezTo>
                  <a:cubicBezTo>
                    <a:pt x="63" y="22"/>
                    <a:pt x="76" y="2"/>
                    <a:pt x="94" y="1"/>
                  </a:cubicBezTo>
                  <a:cubicBezTo>
                    <a:pt x="111" y="0"/>
                    <a:pt x="125" y="19"/>
                    <a:pt x="126" y="43"/>
                  </a:cubicBezTo>
                  <a:cubicBezTo>
                    <a:pt x="126" y="44"/>
                    <a:pt x="126" y="45"/>
                    <a:pt x="126" y="46"/>
                  </a:cubicBezTo>
                  <a:cubicBezTo>
                    <a:pt x="125" y="22"/>
                    <a:pt x="139" y="2"/>
                    <a:pt x="156" y="1"/>
                  </a:cubicBezTo>
                  <a:cubicBezTo>
                    <a:pt x="173" y="0"/>
                    <a:pt x="188" y="19"/>
                    <a:pt x="188" y="43"/>
                  </a:cubicBezTo>
                  <a:cubicBezTo>
                    <a:pt x="188" y="44"/>
                    <a:pt x="188" y="45"/>
                    <a:pt x="188" y="46"/>
                  </a:cubicBezTo>
                  <a:cubicBezTo>
                    <a:pt x="188" y="22"/>
                    <a:pt x="201" y="2"/>
                    <a:pt x="218" y="1"/>
                  </a:cubicBezTo>
                  <a:cubicBezTo>
                    <a:pt x="236" y="0"/>
                    <a:pt x="250" y="19"/>
                    <a:pt x="251" y="43"/>
                  </a:cubicBezTo>
                  <a:cubicBezTo>
                    <a:pt x="251" y="44"/>
                    <a:pt x="251" y="45"/>
                    <a:pt x="251" y="46"/>
                  </a:cubicBezTo>
                  <a:moveTo>
                    <a:pt x="1" y="46"/>
                  </a:moveTo>
                  <a:lnTo>
                    <a:pt x="1" y="135"/>
                  </a:lnTo>
                  <a:moveTo>
                    <a:pt x="251" y="46"/>
                  </a:moveTo>
                  <a:lnTo>
                    <a:pt x="251" y="135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9FBFC09-D0FD-4186-A524-48001C3E77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43" y="1504"/>
              <a:ext cx="141" cy="76"/>
            </a:xfrm>
            <a:custGeom>
              <a:avLst/>
              <a:gdLst>
                <a:gd name="T0" fmla="*/ 250 w 250"/>
                <a:gd name="T1" fmla="*/ 89 h 135"/>
                <a:gd name="T2" fmla="*/ 220 w 250"/>
                <a:gd name="T3" fmla="*/ 134 h 135"/>
                <a:gd name="T4" fmla="*/ 187 w 250"/>
                <a:gd name="T5" fmla="*/ 93 h 135"/>
                <a:gd name="T6" fmla="*/ 187 w 250"/>
                <a:gd name="T7" fmla="*/ 89 h 135"/>
                <a:gd name="T8" fmla="*/ 157 w 250"/>
                <a:gd name="T9" fmla="*/ 134 h 135"/>
                <a:gd name="T10" fmla="*/ 125 w 250"/>
                <a:gd name="T11" fmla="*/ 93 h 135"/>
                <a:gd name="T12" fmla="*/ 125 w 250"/>
                <a:gd name="T13" fmla="*/ 89 h 135"/>
                <a:gd name="T14" fmla="*/ 95 w 250"/>
                <a:gd name="T15" fmla="*/ 134 h 135"/>
                <a:gd name="T16" fmla="*/ 63 w 250"/>
                <a:gd name="T17" fmla="*/ 93 h 135"/>
                <a:gd name="T18" fmla="*/ 63 w 250"/>
                <a:gd name="T19" fmla="*/ 89 h 135"/>
                <a:gd name="T20" fmla="*/ 33 w 250"/>
                <a:gd name="T21" fmla="*/ 134 h 135"/>
                <a:gd name="T22" fmla="*/ 0 w 250"/>
                <a:gd name="T23" fmla="*/ 93 h 135"/>
                <a:gd name="T24" fmla="*/ 0 w 250"/>
                <a:gd name="T25" fmla="*/ 89 h 135"/>
                <a:gd name="T26" fmla="*/ 250 w 250"/>
                <a:gd name="T27" fmla="*/ 89 h 135"/>
                <a:gd name="T28" fmla="*/ 250 w 250"/>
                <a:gd name="T29" fmla="*/ 0 h 135"/>
                <a:gd name="T30" fmla="*/ 0 w 250"/>
                <a:gd name="T31" fmla="*/ 89 h 135"/>
                <a:gd name="T32" fmla="*/ 0 w 250"/>
                <a:gd name="T33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0" h="135">
                  <a:moveTo>
                    <a:pt x="250" y="89"/>
                  </a:moveTo>
                  <a:cubicBezTo>
                    <a:pt x="250" y="113"/>
                    <a:pt x="237" y="133"/>
                    <a:pt x="220" y="134"/>
                  </a:cubicBezTo>
                  <a:cubicBezTo>
                    <a:pt x="203" y="135"/>
                    <a:pt x="188" y="116"/>
                    <a:pt x="187" y="93"/>
                  </a:cubicBezTo>
                  <a:cubicBezTo>
                    <a:pt x="187" y="92"/>
                    <a:pt x="187" y="90"/>
                    <a:pt x="187" y="89"/>
                  </a:cubicBezTo>
                  <a:cubicBezTo>
                    <a:pt x="188" y="113"/>
                    <a:pt x="175" y="133"/>
                    <a:pt x="157" y="134"/>
                  </a:cubicBezTo>
                  <a:cubicBezTo>
                    <a:pt x="140" y="135"/>
                    <a:pt x="126" y="116"/>
                    <a:pt x="125" y="93"/>
                  </a:cubicBezTo>
                  <a:cubicBezTo>
                    <a:pt x="125" y="92"/>
                    <a:pt x="125" y="90"/>
                    <a:pt x="125" y="89"/>
                  </a:cubicBezTo>
                  <a:cubicBezTo>
                    <a:pt x="126" y="113"/>
                    <a:pt x="112" y="133"/>
                    <a:pt x="95" y="134"/>
                  </a:cubicBezTo>
                  <a:cubicBezTo>
                    <a:pt x="78" y="135"/>
                    <a:pt x="63" y="116"/>
                    <a:pt x="63" y="93"/>
                  </a:cubicBezTo>
                  <a:cubicBezTo>
                    <a:pt x="63" y="92"/>
                    <a:pt x="63" y="90"/>
                    <a:pt x="63" y="89"/>
                  </a:cubicBezTo>
                  <a:cubicBezTo>
                    <a:pt x="63" y="113"/>
                    <a:pt x="50" y="133"/>
                    <a:pt x="33" y="134"/>
                  </a:cubicBezTo>
                  <a:cubicBezTo>
                    <a:pt x="15" y="135"/>
                    <a:pt x="1" y="116"/>
                    <a:pt x="0" y="93"/>
                  </a:cubicBezTo>
                  <a:cubicBezTo>
                    <a:pt x="0" y="92"/>
                    <a:pt x="0" y="90"/>
                    <a:pt x="0" y="89"/>
                  </a:cubicBezTo>
                  <a:moveTo>
                    <a:pt x="250" y="89"/>
                  </a:moveTo>
                  <a:lnTo>
                    <a:pt x="250" y="0"/>
                  </a:lnTo>
                  <a:moveTo>
                    <a:pt x="0" y="89"/>
                  </a:moveTo>
                  <a:lnTo>
                    <a:pt x="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981B8F8F-161B-4113-A50C-832FFB0C1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5" y="2149"/>
              <a:ext cx="65" cy="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E90E0EC1-065B-435A-B5F6-2FB5CF508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5" y="2149"/>
              <a:ext cx="65" cy="64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0B067CF5-AE55-469D-B01E-1BBD3F35E7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77" y="2014"/>
              <a:ext cx="1299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F49DE80-C4CE-4992-B287-29E5ABEAFB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4" y="1364"/>
              <a:ext cx="1516" cy="2544"/>
            </a:xfrm>
            <a:custGeom>
              <a:avLst/>
              <a:gdLst>
                <a:gd name="T0" fmla="*/ 0 w 1516"/>
                <a:gd name="T1" fmla="*/ 0 h 2544"/>
                <a:gd name="T2" fmla="*/ 0 w 1516"/>
                <a:gd name="T3" fmla="*/ 2544 h 2544"/>
                <a:gd name="T4" fmla="*/ 1516 w 1516"/>
                <a:gd name="T5" fmla="*/ 2544 h 2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6" h="2544">
                  <a:moveTo>
                    <a:pt x="0" y="0"/>
                  </a:moveTo>
                  <a:lnTo>
                    <a:pt x="0" y="2544"/>
                  </a:lnTo>
                  <a:lnTo>
                    <a:pt x="1516" y="2544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C1362A06-5DC1-42EF-BBC3-6E9B6477C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8" y="1364"/>
              <a:ext cx="1516" cy="2544"/>
            </a:xfrm>
            <a:custGeom>
              <a:avLst/>
              <a:gdLst>
                <a:gd name="T0" fmla="*/ 1516 w 1516"/>
                <a:gd name="T1" fmla="*/ 0 h 2544"/>
                <a:gd name="T2" fmla="*/ 1516 w 1516"/>
                <a:gd name="T3" fmla="*/ 2544 h 2544"/>
                <a:gd name="T4" fmla="*/ 0 w 1516"/>
                <a:gd name="T5" fmla="*/ 2544 h 2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6" h="2544">
                  <a:moveTo>
                    <a:pt x="1516" y="0"/>
                  </a:moveTo>
                  <a:lnTo>
                    <a:pt x="1516" y="2544"/>
                  </a:lnTo>
                  <a:lnTo>
                    <a:pt x="0" y="2544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30D6AF96-61E7-4EA2-A618-FF4D093F4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3854"/>
              <a:ext cx="108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D767FC3F-E384-49B8-B04D-69753C2DF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3854"/>
              <a:ext cx="108" cy="109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B8350E66-E5B7-438E-8EC3-7D998F020B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5" y="2014"/>
              <a:ext cx="32" cy="135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DCA6E894-9017-4635-970A-D92BA5E88B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1635"/>
              <a:ext cx="0" cy="379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85B21CD2-8D64-437D-8072-6D488621CC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" y="1635"/>
              <a:ext cx="0" cy="379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>
              <a:extLst>
                <a:ext uri="{FF2B5EF4-FFF2-40B4-BE49-F238E27FC236}">
                  <a16:creationId xmlns:a16="http://schemas.microsoft.com/office/drawing/2014/main" id="{9E8DA14D-5B02-422E-8F48-AB5E0FF1F5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0" y="1364"/>
              <a:ext cx="0" cy="19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FF940A9D-5B1F-416A-AE72-518B4AEC79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4" y="1364"/>
              <a:ext cx="0" cy="19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B12E569F-8859-477E-A5BE-62956206F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1116"/>
              <a:ext cx="64" cy="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6F152-A05D-4C35-B822-EFC3F8755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1116"/>
              <a:ext cx="64" cy="64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73E437A5-6A27-4775-A419-0DA342345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8" y="1116"/>
              <a:ext cx="65" cy="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0">
              <a:extLst>
                <a:ext uri="{FF2B5EF4-FFF2-40B4-BE49-F238E27FC236}">
                  <a16:creationId xmlns:a16="http://schemas.microsoft.com/office/drawing/2014/main" id="{30B26845-AD3D-439D-B033-E4009E231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8" y="1116"/>
              <a:ext cx="65" cy="64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1">
              <a:extLst>
                <a:ext uri="{FF2B5EF4-FFF2-40B4-BE49-F238E27FC236}">
                  <a16:creationId xmlns:a16="http://schemas.microsoft.com/office/drawing/2014/main" id="{E790BD42-4F40-4E6B-98C0-706FCA206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116"/>
              <a:ext cx="64" cy="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C01367FA-CC04-40E1-8308-E0AAF5F02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" y="1116"/>
              <a:ext cx="64" cy="64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3">
              <a:extLst>
                <a:ext uri="{FF2B5EF4-FFF2-40B4-BE49-F238E27FC236}">
                  <a16:creationId xmlns:a16="http://schemas.microsoft.com/office/drawing/2014/main" id="{DEEAE020-510F-423B-B895-E09ED15A6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7" y="1116"/>
              <a:ext cx="65" cy="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A721CBC9-8BA1-439B-A489-965046795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7" y="1116"/>
              <a:ext cx="65" cy="64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A8557A58-C6E2-4509-BD61-6C97C4E50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5" y="1180"/>
              <a:ext cx="0" cy="18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AEBF923D-794E-4F6C-9212-2DFF03DEE9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" y="1180"/>
              <a:ext cx="0" cy="18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37">
              <a:extLst>
                <a:ext uri="{FF2B5EF4-FFF2-40B4-BE49-F238E27FC236}">
                  <a16:creationId xmlns:a16="http://schemas.microsoft.com/office/drawing/2014/main" id="{AF95EC7A-5426-4EAA-A453-3FFD4599F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6" y="1180"/>
              <a:ext cx="0" cy="18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8CAC99AC-8477-474A-9665-3C48645890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4" y="1180"/>
              <a:ext cx="0" cy="18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42ABD368-4A00-4B24-B485-56C09A3B3A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" y="931"/>
              <a:ext cx="0" cy="185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0">
              <a:extLst>
                <a:ext uri="{FF2B5EF4-FFF2-40B4-BE49-F238E27FC236}">
                  <a16:creationId xmlns:a16="http://schemas.microsoft.com/office/drawing/2014/main" id="{E582F0D2-A76C-4102-B46D-637F9015A1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" y="931"/>
              <a:ext cx="0" cy="185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1">
              <a:extLst>
                <a:ext uri="{FF2B5EF4-FFF2-40B4-BE49-F238E27FC236}">
                  <a16:creationId xmlns:a16="http://schemas.microsoft.com/office/drawing/2014/main" id="{F1FCC2F8-934D-4CF3-9681-C672CA990D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45" y="884"/>
              <a:ext cx="101" cy="13"/>
            </a:xfrm>
            <a:custGeom>
              <a:avLst/>
              <a:gdLst>
                <a:gd name="T0" fmla="*/ 0 w 101"/>
                <a:gd name="T1" fmla="*/ 0 h 13"/>
                <a:gd name="T2" fmla="*/ 101 w 101"/>
                <a:gd name="T3" fmla="*/ 0 h 13"/>
                <a:gd name="T4" fmla="*/ 0 w 101"/>
                <a:gd name="T5" fmla="*/ 13 h 13"/>
                <a:gd name="T6" fmla="*/ 101 w 101"/>
                <a:gd name="T7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13">
                  <a:moveTo>
                    <a:pt x="0" y="0"/>
                  </a:moveTo>
                  <a:lnTo>
                    <a:pt x="101" y="0"/>
                  </a:lnTo>
                  <a:moveTo>
                    <a:pt x="0" y="13"/>
                  </a:moveTo>
                  <a:lnTo>
                    <a:pt x="101" y="13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2">
              <a:extLst>
                <a:ext uri="{FF2B5EF4-FFF2-40B4-BE49-F238E27FC236}">
                  <a16:creationId xmlns:a16="http://schemas.microsoft.com/office/drawing/2014/main" id="{340204F0-F07B-4655-BB41-F918F547F1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25" y="905"/>
              <a:ext cx="141" cy="76"/>
            </a:xfrm>
            <a:custGeom>
              <a:avLst/>
              <a:gdLst>
                <a:gd name="T0" fmla="*/ 0 w 250"/>
                <a:gd name="T1" fmla="*/ 46 h 135"/>
                <a:gd name="T2" fmla="*/ 30 w 250"/>
                <a:gd name="T3" fmla="*/ 1 h 135"/>
                <a:gd name="T4" fmla="*/ 63 w 250"/>
                <a:gd name="T5" fmla="*/ 43 h 135"/>
                <a:gd name="T6" fmla="*/ 63 w 250"/>
                <a:gd name="T7" fmla="*/ 46 h 135"/>
                <a:gd name="T8" fmla="*/ 93 w 250"/>
                <a:gd name="T9" fmla="*/ 1 h 135"/>
                <a:gd name="T10" fmla="*/ 125 w 250"/>
                <a:gd name="T11" fmla="*/ 43 h 135"/>
                <a:gd name="T12" fmla="*/ 125 w 250"/>
                <a:gd name="T13" fmla="*/ 46 h 135"/>
                <a:gd name="T14" fmla="*/ 155 w 250"/>
                <a:gd name="T15" fmla="*/ 1 h 135"/>
                <a:gd name="T16" fmla="*/ 188 w 250"/>
                <a:gd name="T17" fmla="*/ 43 h 135"/>
                <a:gd name="T18" fmla="*/ 188 w 250"/>
                <a:gd name="T19" fmla="*/ 46 h 135"/>
                <a:gd name="T20" fmla="*/ 218 w 250"/>
                <a:gd name="T21" fmla="*/ 1 h 135"/>
                <a:gd name="T22" fmla="*/ 250 w 250"/>
                <a:gd name="T23" fmla="*/ 43 h 135"/>
                <a:gd name="T24" fmla="*/ 250 w 250"/>
                <a:gd name="T25" fmla="*/ 46 h 135"/>
                <a:gd name="T26" fmla="*/ 0 w 250"/>
                <a:gd name="T27" fmla="*/ 46 h 135"/>
                <a:gd name="T28" fmla="*/ 0 w 250"/>
                <a:gd name="T29" fmla="*/ 135 h 135"/>
                <a:gd name="T30" fmla="*/ 250 w 250"/>
                <a:gd name="T31" fmla="*/ 46 h 135"/>
                <a:gd name="T32" fmla="*/ 250 w 250"/>
                <a:gd name="T33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0" h="135">
                  <a:moveTo>
                    <a:pt x="0" y="46"/>
                  </a:moveTo>
                  <a:cubicBezTo>
                    <a:pt x="0" y="22"/>
                    <a:pt x="13" y="2"/>
                    <a:pt x="30" y="1"/>
                  </a:cubicBezTo>
                  <a:cubicBezTo>
                    <a:pt x="48" y="0"/>
                    <a:pt x="62" y="19"/>
                    <a:pt x="63" y="43"/>
                  </a:cubicBezTo>
                  <a:cubicBezTo>
                    <a:pt x="63" y="44"/>
                    <a:pt x="63" y="45"/>
                    <a:pt x="63" y="46"/>
                  </a:cubicBezTo>
                  <a:cubicBezTo>
                    <a:pt x="62" y="22"/>
                    <a:pt x="75" y="2"/>
                    <a:pt x="93" y="1"/>
                  </a:cubicBezTo>
                  <a:cubicBezTo>
                    <a:pt x="110" y="0"/>
                    <a:pt x="124" y="19"/>
                    <a:pt x="125" y="43"/>
                  </a:cubicBezTo>
                  <a:cubicBezTo>
                    <a:pt x="125" y="44"/>
                    <a:pt x="125" y="45"/>
                    <a:pt x="125" y="46"/>
                  </a:cubicBezTo>
                  <a:cubicBezTo>
                    <a:pt x="124" y="22"/>
                    <a:pt x="138" y="2"/>
                    <a:pt x="155" y="1"/>
                  </a:cubicBezTo>
                  <a:cubicBezTo>
                    <a:pt x="172" y="0"/>
                    <a:pt x="187" y="19"/>
                    <a:pt x="188" y="43"/>
                  </a:cubicBezTo>
                  <a:cubicBezTo>
                    <a:pt x="188" y="44"/>
                    <a:pt x="188" y="45"/>
                    <a:pt x="188" y="46"/>
                  </a:cubicBezTo>
                  <a:cubicBezTo>
                    <a:pt x="187" y="22"/>
                    <a:pt x="200" y="2"/>
                    <a:pt x="218" y="1"/>
                  </a:cubicBezTo>
                  <a:cubicBezTo>
                    <a:pt x="235" y="0"/>
                    <a:pt x="249" y="19"/>
                    <a:pt x="250" y="43"/>
                  </a:cubicBezTo>
                  <a:cubicBezTo>
                    <a:pt x="250" y="44"/>
                    <a:pt x="250" y="45"/>
                    <a:pt x="250" y="46"/>
                  </a:cubicBezTo>
                  <a:moveTo>
                    <a:pt x="0" y="46"/>
                  </a:moveTo>
                  <a:lnTo>
                    <a:pt x="0" y="135"/>
                  </a:lnTo>
                  <a:moveTo>
                    <a:pt x="250" y="46"/>
                  </a:moveTo>
                  <a:lnTo>
                    <a:pt x="250" y="135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3">
              <a:extLst>
                <a:ext uri="{FF2B5EF4-FFF2-40B4-BE49-F238E27FC236}">
                  <a16:creationId xmlns:a16="http://schemas.microsoft.com/office/drawing/2014/main" id="{096E3CB9-0BEB-4AB9-9C72-C20A21F60A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25" y="800"/>
              <a:ext cx="142" cy="77"/>
            </a:xfrm>
            <a:custGeom>
              <a:avLst/>
              <a:gdLst>
                <a:gd name="T0" fmla="*/ 250 w 251"/>
                <a:gd name="T1" fmla="*/ 89 h 135"/>
                <a:gd name="T2" fmla="*/ 220 w 251"/>
                <a:gd name="T3" fmla="*/ 134 h 135"/>
                <a:gd name="T4" fmla="*/ 188 w 251"/>
                <a:gd name="T5" fmla="*/ 93 h 135"/>
                <a:gd name="T6" fmla="*/ 188 w 251"/>
                <a:gd name="T7" fmla="*/ 89 h 135"/>
                <a:gd name="T8" fmla="*/ 158 w 251"/>
                <a:gd name="T9" fmla="*/ 134 h 135"/>
                <a:gd name="T10" fmla="*/ 125 w 251"/>
                <a:gd name="T11" fmla="*/ 93 h 135"/>
                <a:gd name="T12" fmla="*/ 125 w 251"/>
                <a:gd name="T13" fmla="*/ 89 h 135"/>
                <a:gd name="T14" fmla="*/ 95 w 251"/>
                <a:gd name="T15" fmla="*/ 134 h 135"/>
                <a:gd name="T16" fmla="*/ 63 w 251"/>
                <a:gd name="T17" fmla="*/ 93 h 135"/>
                <a:gd name="T18" fmla="*/ 63 w 251"/>
                <a:gd name="T19" fmla="*/ 89 h 135"/>
                <a:gd name="T20" fmla="*/ 33 w 251"/>
                <a:gd name="T21" fmla="*/ 134 h 135"/>
                <a:gd name="T22" fmla="*/ 0 w 251"/>
                <a:gd name="T23" fmla="*/ 93 h 135"/>
                <a:gd name="T24" fmla="*/ 0 w 251"/>
                <a:gd name="T25" fmla="*/ 89 h 135"/>
                <a:gd name="T26" fmla="*/ 250 w 251"/>
                <a:gd name="T27" fmla="*/ 89 h 135"/>
                <a:gd name="T28" fmla="*/ 250 w 251"/>
                <a:gd name="T29" fmla="*/ 0 h 135"/>
                <a:gd name="T30" fmla="*/ 0 w 251"/>
                <a:gd name="T31" fmla="*/ 89 h 135"/>
                <a:gd name="T32" fmla="*/ 0 w 251"/>
                <a:gd name="T33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1" h="135">
                  <a:moveTo>
                    <a:pt x="250" y="89"/>
                  </a:moveTo>
                  <a:cubicBezTo>
                    <a:pt x="251" y="113"/>
                    <a:pt x="237" y="133"/>
                    <a:pt x="220" y="134"/>
                  </a:cubicBezTo>
                  <a:cubicBezTo>
                    <a:pt x="203" y="135"/>
                    <a:pt x="188" y="116"/>
                    <a:pt x="188" y="93"/>
                  </a:cubicBezTo>
                  <a:cubicBezTo>
                    <a:pt x="188" y="92"/>
                    <a:pt x="188" y="90"/>
                    <a:pt x="188" y="89"/>
                  </a:cubicBezTo>
                  <a:cubicBezTo>
                    <a:pt x="188" y="113"/>
                    <a:pt x="175" y="133"/>
                    <a:pt x="158" y="134"/>
                  </a:cubicBezTo>
                  <a:cubicBezTo>
                    <a:pt x="140" y="135"/>
                    <a:pt x="126" y="116"/>
                    <a:pt x="125" y="93"/>
                  </a:cubicBezTo>
                  <a:cubicBezTo>
                    <a:pt x="125" y="92"/>
                    <a:pt x="125" y="90"/>
                    <a:pt x="125" y="89"/>
                  </a:cubicBezTo>
                  <a:cubicBezTo>
                    <a:pt x="126" y="113"/>
                    <a:pt x="112" y="133"/>
                    <a:pt x="95" y="134"/>
                  </a:cubicBezTo>
                  <a:cubicBezTo>
                    <a:pt x="78" y="135"/>
                    <a:pt x="63" y="116"/>
                    <a:pt x="63" y="93"/>
                  </a:cubicBezTo>
                  <a:cubicBezTo>
                    <a:pt x="63" y="92"/>
                    <a:pt x="63" y="90"/>
                    <a:pt x="63" y="89"/>
                  </a:cubicBezTo>
                  <a:cubicBezTo>
                    <a:pt x="63" y="113"/>
                    <a:pt x="50" y="133"/>
                    <a:pt x="33" y="134"/>
                  </a:cubicBezTo>
                  <a:cubicBezTo>
                    <a:pt x="16" y="135"/>
                    <a:pt x="1" y="116"/>
                    <a:pt x="0" y="93"/>
                  </a:cubicBezTo>
                  <a:cubicBezTo>
                    <a:pt x="0" y="92"/>
                    <a:pt x="0" y="90"/>
                    <a:pt x="0" y="89"/>
                  </a:cubicBezTo>
                  <a:moveTo>
                    <a:pt x="250" y="89"/>
                  </a:moveTo>
                  <a:lnTo>
                    <a:pt x="250" y="0"/>
                  </a:lnTo>
                  <a:moveTo>
                    <a:pt x="0" y="89"/>
                  </a:moveTo>
                  <a:lnTo>
                    <a:pt x="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A95D3191-6E10-4746-87A1-2B4CB3B43D3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90" y="884"/>
              <a:ext cx="100" cy="12"/>
            </a:xfrm>
            <a:custGeom>
              <a:avLst/>
              <a:gdLst>
                <a:gd name="T0" fmla="*/ 0 w 100"/>
                <a:gd name="T1" fmla="*/ 0 h 12"/>
                <a:gd name="T2" fmla="*/ 100 w 100"/>
                <a:gd name="T3" fmla="*/ 0 h 12"/>
                <a:gd name="T4" fmla="*/ 0 w 100"/>
                <a:gd name="T5" fmla="*/ 12 h 12"/>
                <a:gd name="T6" fmla="*/ 100 w 100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12">
                  <a:moveTo>
                    <a:pt x="0" y="0"/>
                  </a:moveTo>
                  <a:lnTo>
                    <a:pt x="100" y="0"/>
                  </a:lnTo>
                  <a:moveTo>
                    <a:pt x="0" y="12"/>
                  </a:moveTo>
                  <a:lnTo>
                    <a:pt x="100" y="12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91DCA7DA-D14B-4812-BCB0-DA768F5C43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69" y="905"/>
              <a:ext cx="141" cy="76"/>
            </a:xfrm>
            <a:custGeom>
              <a:avLst/>
              <a:gdLst>
                <a:gd name="T0" fmla="*/ 1 w 250"/>
                <a:gd name="T1" fmla="*/ 46 h 135"/>
                <a:gd name="T2" fmla="*/ 31 w 250"/>
                <a:gd name="T3" fmla="*/ 1 h 135"/>
                <a:gd name="T4" fmla="*/ 63 w 250"/>
                <a:gd name="T5" fmla="*/ 42 h 135"/>
                <a:gd name="T6" fmla="*/ 63 w 250"/>
                <a:gd name="T7" fmla="*/ 46 h 135"/>
                <a:gd name="T8" fmla="*/ 93 w 250"/>
                <a:gd name="T9" fmla="*/ 1 h 135"/>
                <a:gd name="T10" fmla="*/ 125 w 250"/>
                <a:gd name="T11" fmla="*/ 42 h 135"/>
                <a:gd name="T12" fmla="*/ 125 w 250"/>
                <a:gd name="T13" fmla="*/ 46 h 135"/>
                <a:gd name="T14" fmla="*/ 155 w 250"/>
                <a:gd name="T15" fmla="*/ 1 h 135"/>
                <a:gd name="T16" fmla="*/ 188 w 250"/>
                <a:gd name="T17" fmla="*/ 42 h 135"/>
                <a:gd name="T18" fmla="*/ 188 w 250"/>
                <a:gd name="T19" fmla="*/ 46 h 135"/>
                <a:gd name="T20" fmla="*/ 218 w 250"/>
                <a:gd name="T21" fmla="*/ 1 h 135"/>
                <a:gd name="T22" fmla="*/ 250 w 250"/>
                <a:gd name="T23" fmla="*/ 42 h 135"/>
                <a:gd name="T24" fmla="*/ 250 w 250"/>
                <a:gd name="T25" fmla="*/ 46 h 135"/>
                <a:gd name="T26" fmla="*/ 1 w 250"/>
                <a:gd name="T27" fmla="*/ 46 h 135"/>
                <a:gd name="T28" fmla="*/ 1 w 250"/>
                <a:gd name="T29" fmla="*/ 135 h 135"/>
                <a:gd name="T30" fmla="*/ 250 w 250"/>
                <a:gd name="T31" fmla="*/ 46 h 135"/>
                <a:gd name="T32" fmla="*/ 250 w 250"/>
                <a:gd name="T33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0" h="135">
                  <a:moveTo>
                    <a:pt x="1" y="46"/>
                  </a:moveTo>
                  <a:cubicBezTo>
                    <a:pt x="0" y="22"/>
                    <a:pt x="13" y="2"/>
                    <a:pt x="31" y="1"/>
                  </a:cubicBezTo>
                  <a:cubicBezTo>
                    <a:pt x="48" y="0"/>
                    <a:pt x="62" y="18"/>
                    <a:pt x="63" y="42"/>
                  </a:cubicBezTo>
                  <a:cubicBezTo>
                    <a:pt x="63" y="43"/>
                    <a:pt x="63" y="44"/>
                    <a:pt x="63" y="46"/>
                  </a:cubicBezTo>
                  <a:cubicBezTo>
                    <a:pt x="62" y="22"/>
                    <a:pt x="76" y="2"/>
                    <a:pt x="93" y="1"/>
                  </a:cubicBezTo>
                  <a:cubicBezTo>
                    <a:pt x="110" y="0"/>
                    <a:pt x="125" y="18"/>
                    <a:pt x="125" y="42"/>
                  </a:cubicBezTo>
                  <a:cubicBezTo>
                    <a:pt x="125" y="43"/>
                    <a:pt x="125" y="44"/>
                    <a:pt x="125" y="46"/>
                  </a:cubicBezTo>
                  <a:cubicBezTo>
                    <a:pt x="125" y="22"/>
                    <a:pt x="138" y="2"/>
                    <a:pt x="155" y="1"/>
                  </a:cubicBezTo>
                  <a:cubicBezTo>
                    <a:pt x="173" y="0"/>
                    <a:pt x="187" y="18"/>
                    <a:pt x="188" y="42"/>
                  </a:cubicBezTo>
                  <a:cubicBezTo>
                    <a:pt x="188" y="43"/>
                    <a:pt x="188" y="44"/>
                    <a:pt x="188" y="46"/>
                  </a:cubicBezTo>
                  <a:cubicBezTo>
                    <a:pt x="187" y="22"/>
                    <a:pt x="200" y="2"/>
                    <a:pt x="218" y="1"/>
                  </a:cubicBezTo>
                  <a:cubicBezTo>
                    <a:pt x="235" y="0"/>
                    <a:pt x="249" y="18"/>
                    <a:pt x="250" y="42"/>
                  </a:cubicBezTo>
                  <a:cubicBezTo>
                    <a:pt x="250" y="43"/>
                    <a:pt x="250" y="44"/>
                    <a:pt x="250" y="46"/>
                  </a:cubicBezTo>
                  <a:moveTo>
                    <a:pt x="1" y="46"/>
                  </a:moveTo>
                  <a:lnTo>
                    <a:pt x="1" y="135"/>
                  </a:lnTo>
                  <a:moveTo>
                    <a:pt x="250" y="46"/>
                  </a:moveTo>
                  <a:lnTo>
                    <a:pt x="250" y="135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347EACE9-CD1E-4E81-AE29-F92D946006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70" y="800"/>
              <a:ext cx="141" cy="75"/>
            </a:xfrm>
            <a:custGeom>
              <a:avLst/>
              <a:gdLst>
                <a:gd name="T0" fmla="*/ 249 w 250"/>
                <a:gd name="T1" fmla="*/ 89 h 134"/>
                <a:gd name="T2" fmla="*/ 219 w 250"/>
                <a:gd name="T3" fmla="*/ 133 h 134"/>
                <a:gd name="T4" fmla="*/ 187 w 250"/>
                <a:gd name="T5" fmla="*/ 92 h 134"/>
                <a:gd name="T6" fmla="*/ 187 w 250"/>
                <a:gd name="T7" fmla="*/ 89 h 134"/>
                <a:gd name="T8" fmla="*/ 157 w 250"/>
                <a:gd name="T9" fmla="*/ 133 h 134"/>
                <a:gd name="T10" fmla="*/ 124 w 250"/>
                <a:gd name="T11" fmla="*/ 92 h 134"/>
                <a:gd name="T12" fmla="*/ 124 w 250"/>
                <a:gd name="T13" fmla="*/ 89 h 134"/>
                <a:gd name="T14" fmla="*/ 94 w 250"/>
                <a:gd name="T15" fmla="*/ 133 h 134"/>
                <a:gd name="T16" fmla="*/ 62 w 250"/>
                <a:gd name="T17" fmla="*/ 92 h 134"/>
                <a:gd name="T18" fmla="*/ 62 w 250"/>
                <a:gd name="T19" fmla="*/ 89 h 134"/>
                <a:gd name="T20" fmla="*/ 32 w 250"/>
                <a:gd name="T21" fmla="*/ 133 h 134"/>
                <a:gd name="T22" fmla="*/ 0 w 250"/>
                <a:gd name="T23" fmla="*/ 92 h 134"/>
                <a:gd name="T24" fmla="*/ 0 w 250"/>
                <a:gd name="T25" fmla="*/ 89 h 134"/>
                <a:gd name="T26" fmla="*/ 249 w 250"/>
                <a:gd name="T27" fmla="*/ 89 h 134"/>
                <a:gd name="T28" fmla="*/ 249 w 250"/>
                <a:gd name="T29" fmla="*/ 0 h 134"/>
                <a:gd name="T30" fmla="*/ 0 w 250"/>
                <a:gd name="T31" fmla="*/ 89 h 134"/>
                <a:gd name="T32" fmla="*/ 0 w 250"/>
                <a:gd name="T3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0" h="134">
                  <a:moveTo>
                    <a:pt x="249" y="89"/>
                  </a:moveTo>
                  <a:cubicBezTo>
                    <a:pt x="250" y="113"/>
                    <a:pt x="236" y="133"/>
                    <a:pt x="219" y="133"/>
                  </a:cubicBezTo>
                  <a:cubicBezTo>
                    <a:pt x="202" y="134"/>
                    <a:pt x="187" y="116"/>
                    <a:pt x="187" y="92"/>
                  </a:cubicBezTo>
                  <a:cubicBezTo>
                    <a:pt x="187" y="91"/>
                    <a:pt x="187" y="90"/>
                    <a:pt x="187" y="89"/>
                  </a:cubicBezTo>
                  <a:cubicBezTo>
                    <a:pt x="187" y="113"/>
                    <a:pt x="174" y="133"/>
                    <a:pt x="157" y="133"/>
                  </a:cubicBezTo>
                  <a:cubicBezTo>
                    <a:pt x="140" y="134"/>
                    <a:pt x="125" y="116"/>
                    <a:pt x="124" y="92"/>
                  </a:cubicBezTo>
                  <a:cubicBezTo>
                    <a:pt x="124" y="91"/>
                    <a:pt x="124" y="90"/>
                    <a:pt x="124" y="89"/>
                  </a:cubicBezTo>
                  <a:cubicBezTo>
                    <a:pt x="125" y="113"/>
                    <a:pt x="112" y="133"/>
                    <a:pt x="94" y="133"/>
                  </a:cubicBezTo>
                  <a:cubicBezTo>
                    <a:pt x="77" y="134"/>
                    <a:pt x="63" y="116"/>
                    <a:pt x="62" y="92"/>
                  </a:cubicBezTo>
                  <a:cubicBezTo>
                    <a:pt x="62" y="91"/>
                    <a:pt x="62" y="90"/>
                    <a:pt x="62" y="89"/>
                  </a:cubicBezTo>
                  <a:cubicBezTo>
                    <a:pt x="63" y="113"/>
                    <a:pt x="49" y="133"/>
                    <a:pt x="32" y="133"/>
                  </a:cubicBezTo>
                  <a:cubicBezTo>
                    <a:pt x="15" y="134"/>
                    <a:pt x="0" y="116"/>
                    <a:pt x="0" y="92"/>
                  </a:cubicBezTo>
                  <a:cubicBezTo>
                    <a:pt x="0" y="91"/>
                    <a:pt x="0" y="90"/>
                    <a:pt x="0" y="89"/>
                  </a:cubicBezTo>
                  <a:moveTo>
                    <a:pt x="249" y="89"/>
                  </a:moveTo>
                  <a:lnTo>
                    <a:pt x="249" y="0"/>
                  </a:lnTo>
                  <a:moveTo>
                    <a:pt x="0" y="89"/>
                  </a:moveTo>
                  <a:lnTo>
                    <a:pt x="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5C488A54-0347-4A30-8CC5-0BFAF8E82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4" y="634"/>
              <a:ext cx="1326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08908113-C90C-4465-8345-F3D04B43C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4" y="634"/>
              <a:ext cx="134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>
              <a:extLst>
                <a:ext uri="{FF2B5EF4-FFF2-40B4-BE49-F238E27FC236}">
                  <a16:creationId xmlns:a16="http://schemas.microsoft.com/office/drawing/2014/main" id="{CEE1341F-6250-47B8-BD4C-5F2AD83A9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579"/>
              <a:ext cx="108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>
              <a:extLst>
                <a:ext uri="{FF2B5EF4-FFF2-40B4-BE49-F238E27FC236}">
                  <a16:creationId xmlns:a16="http://schemas.microsoft.com/office/drawing/2014/main" id="{5C69E988-298D-428F-91D7-46BAE2006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579"/>
              <a:ext cx="108" cy="109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1D9C1114-4ABE-45B2-B84B-883374FFAE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78" y="704"/>
              <a:ext cx="18" cy="36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2">
              <a:extLst>
                <a:ext uri="{FF2B5EF4-FFF2-40B4-BE49-F238E27FC236}">
                  <a16:creationId xmlns:a16="http://schemas.microsoft.com/office/drawing/2014/main" id="{0760B25E-17E8-4374-9F53-D22CDC1797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96" y="634"/>
              <a:ext cx="0" cy="176"/>
            </a:xfrm>
            <a:custGeom>
              <a:avLst/>
              <a:gdLst>
                <a:gd name="T0" fmla="*/ 70 h 176"/>
                <a:gd name="T1" fmla="*/ 0 h 176"/>
                <a:gd name="T2" fmla="*/ 176 h 176"/>
                <a:gd name="T3" fmla="*/ 106 h 17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76">
                  <a:moveTo>
                    <a:pt x="0" y="70"/>
                  </a:moveTo>
                  <a:lnTo>
                    <a:pt x="0" y="0"/>
                  </a:lnTo>
                  <a:moveTo>
                    <a:pt x="0" y="176"/>
                  </a:moveTo>
                  <a:lnTo>
                    <a:pt x="0" y="106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9E7C201C-7003-42A6-BA0A-B692547D59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6" y="810"/>
              <a:ext cx="0" cy="41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A1C8A801-FAD5-4CBA-8CAF-690E31CD7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25" y="704"/>
              <a:ext cx="18" cy="36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5">
              <a:extLst>
                <a:ext uri="{FF2B5EF4-FFF2-40B4-BE49-F238E27FC236}">
                  <a16:creationId xmlns:a16="http://schemas.microsoft.com/office/drawing/2014/main" id="{57A406C3-9BCB-4C48-ADC8-BB69B6816A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43" y="634"/>
              <a:ext cx="0" cy="176"/>
            </a:xfrm>
            <a:custGeom>
              <a:avLst/>
              <a:gdLst>
                <a:gd name="T0" fmla="*/ 70 h 176"/>
                <a:gd name="T1" fmla="*/ 0 h 176"/>
                <a:gd name="T2" fmla="*/ 176 h 176"/>
                <a:gd name="T3" fmla="*/ 106 h 17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76">
                  <a:moveTo>
                    <a:pt x="0" y="70"/>
                  </a:moveTo>
                  <a:lnTo>
                    <a:pt x="0" y="0"/>
                  </a:lnTo>
                  <a:moveTo>
                    <a:pt x="0" y="176"/>
                  </a:moveTo>
                  <a:lnTo>
                    <a:pt x="0" y="106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F861A204-1869-4068-AAAF-64A7E9C56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" y="810"/>
              <a:ext cx="0" cy="54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2D6586F4-626D-4B65-AFA1-516F30477C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1" y="616"/>
              <a:ext cx="35" cy="18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8">
              <a:extLst>
                <a:ext uri="{FF2B5EF4-FFF2-40B4-BE49-F238E27FC236}">
                  <a16:creationId xmlns:a16="http://schemas.microsoft.com/office/drawing/2014/main" id="{1015DC0E-364A-409E-8D36-A71C3A2173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20" y="634"/>
              <a:ext cx="177" cy="0"/>
            </a:xfrm>
            <a:custGeom>
              <a:avLst/>
              <a:gdLst>
                <a:gd name="T0" fmla="*/ 106 w 177"/>
                <a:gd name="T1" fmla="*/ 177 w 177"/>
                <a:gd name="T2" fmla="*/ 0 w 177"/>
                <a:gd name="T3" fmla="*/ 71 w 17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77">
                  <a:moveTo>
                    <a:pt x="106" y="0"/>
                  </a:moveTo>
                  <a:lnTo>
                    <a:pt x="177" y="0"/>
                  </a:lnTo>
                  <a:moveTo>
                    <a:pt x="0" y="0"/>
                  </a:moveTo>
                  <a:lnTo>
                    <a:pt x="71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>
              <a:extLst>
                <a:ext uri="{FF2B5EF4-FFF2-40B4-BE49-F238E27FC236}">
                  <a16:creationId xmlns:a16="http://schemas.microsoft.com/office/drawing/2014/main" id="{B08E1CAF-C107-4B4A-BDE3-021C306DA1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7" y="634"/>
              <a:ext cx="13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>
              <a:extLst>
                <a:ext uri="{FF2B5EF4-FFF2-40B4-BE49-F238E27FC236}">
                  <a16:creationId xmlns:a16="http://schemas.microsoft.com/office/drawing/2014/main" id="{F8FDFE08-89B8-434A-AAFF-DF2534EE2D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8" y="616"/>
              <a:ext cx="36" cy="18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1">
              <a:extLst>
                <a:ext uri="{FF2B5EF4-FFF2-40B4-BE49-F238E27FC236}">
                  <a16:creationId xmlns:a16="http://schemas.microsoft.com/office/drawing/2014/main" id="{E7994661-CB29-4345-B939-D58CB3488E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18" y="634"/>
              <a:ext cx="176" cy="0"/>
            </a:xfrm>
            <a:custGeom>
              <a:avLst/>
              <a:gdLst>
                <a:gd name="T0" fmla="*/ 106 w 176"/>
                <a:gd name="T1" fmla="*/ 176 w 176"/>
                <a:gd name="T2" fmla="*/ 0 w 176"/>
                <a:gd name="T3" fmla="*/ 70 w 17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76">
                  <a:moveTo>
                    <a:pt x="106" y="0"/>
                  </a:moveTo>
                  <a:lnTo>
                    <a:pt x="176" y="0"/>
                  </a:lnTo>
                  <a:moveTo>
                    <a:pt x="0" y="0"/>
                  </a:moveTo>
                  <a:lnTo>
                    <a:pt x="70" y="0"/>
                  </a:lnTo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>
              <a:extLst>
                <a:ext uri="{FF2B5EF4-FFF2-40B4-BE49-F238E27FC236}">
                  <a16:creationId xmlns:a16="http://schemas.microsoft.com/office/drawing/2014/main" id="{5CE34A26-A990-41F2-9B1D-37F71E0C6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" y="1124"/>
              <a:ext cx="198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5800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3">
              <a:extLst>
                <a:ext uri="{FF2B5EF4-FFF2-40B4-BE49-F238E27FC236}">
                  <a16:creationId xmlns:a16="http://schemas.microsoft.com/office/drawing/2014/main" id="{A28BA685-7D2E-4F30-A443-353DB4931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448"/>
              <a:ext cx="198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6895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24852276-4BBB-4C4F-BF1D-7953B8F96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1" y="1124"/>
              <a:ext cx="199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5000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5">
              <a:extLst>
                <a:ext uri="{FF2B5EF4-FFF2-40B4-BE49-F238E27FC236}">
                  <a16:creationId xmlns:a16="http://schemas.microsoft.com/office/drawing/2014/main" id="{777EE1D7-36DD-456D-9BCA-1663AE090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2" y="1124"/>
              <a:ext cx="198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5500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6">
              <a:extLst>
                <a:ext uri="{FF2B5EF4-FFF2-40B4-BE49-F238E27FC236}">
                  <a16:creationId xmlns:a16="http://schemas.microsoft.com/office/drawing/2014/main" id="{D1227B9B-5DF6-483A-ABB8-9F614F4FA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2" y="1124"/>
              <a:ext cx="199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6000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7">
              <a:extLst>
                <a:ext uri="{FF2B5EF4-FFF2-40B4-BE49-F238E27FC236}">
                  <a16:creationId xmlns:a16="http://schemas.microsoft.com/office/drawing/2014/main" id="{6389DC4E-D7F9-4219-8EB8-29CEC5534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1124"/>
              <a:ext cx="198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6800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8">
              <a:extLst>
                <a:ext uri="{FF2B5EF4-FFF2-40B4-BE49-F238E27FC236}">
                  <a16:creationId xmlns:a16="http://schemas.microsoft.com/office/drawing/2014/main" id="{21107321-0FC6-4D56-A375-BDA5BA024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2" y="4047"/>
              <a:ext cx="90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Freeform 69">
              <a:extLst>
                <a:ext uri="{FF2B5EF4-FFF2-40B4-BE49-F238E27FC236}">
                  <a16:creationId xmlns:a16="http://schemas.microsoft.com/office/drawing/2014/main" id="{E539D914-A29A-4C2C-96C1-44D4A5DCF2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0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0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0" y="10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70">
              <a:extLst>
                <a:ext uri="{FF2B5EF4-FFF2-40B4-BE49-F238E27FC236}">
                  <a16:creationId xmlns:a16="http://schemas.microsoft.com/office/drawing/2014/main" id="{7728F090-2082-4D3E-869A-612D854B3D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0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0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0" y="102"/>
                  </a:lnTo>
                  <a:lnTo>
                    <a:pt x="102" y="0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71">
              <a:extLst>
                <a:ext uri="{FF2B5EF4-FFF2-40B4-BE49-F238E27FC236}">
                  <a16:creationId xmlns:a16="http://schemas.microsoft.com/office/drawing/2014/main" id="{FF3B2940-E0F2-4CF5-BDC6-E5C17FCFE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0" y="2230"/>
              <a:ext cx="0" cy="22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72">
              <a:extLst>
                <a:ext uri="{FF2B5EF4-FFF2-40B4-BE49-F238E27FC236}">
                  <a16:creationId xmlns:a16="http://schemas.microsoft.com/office/drawing/2014/main" id="{5008310E-EF5D-47EE-BFCD-959A137FD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2572"/>
              <a:ext cx="126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73">
              <a:extLst>
                <a:ext uri="{FF2B5EF4-FFF2-40B4-BE49-F238E27FC236}">
                  <a16:creationId xmlns:a16="http://schemas.microsoft.com/office/drawing/2014/main" id="{E16448EB-ABC1-4EB8-B4FB-6745E0E447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3" y="2572"/>
              <a:ext cx="63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74">
              <a:extLst>
                <a:ext uri="{FF2B5EF4-FFF2-40B4-BE49-F238E27FC236}">
                  <a16:creationId xmlns:a16="http://schemas.microsoft.com/office/drawing/2014/main" id="{0C00FE4C-03F2-442E-B54B-FFA2146B2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7" y="2572"/>
              <a:ext cx="73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75">
              <a:extLst>
                <a:ext uri="{FF2B5EF4-FFF2-40B4-BE49-F238E27FC236}">
                  <a16:creationId xmlns:a16="http://schemas.microsoft.com/office/drawing/2014/main" id="{B5925393-2252-4C98-94AF-4BD84A34A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5" y="2599"/>
              <a:ext cx="126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6">
              <a:extLst>
                <a:ext uri="{FF2B5EF4-FFF2-40B4-BE49-F238E27FC236}">
                  <a16:creationId xmlns:a16="http://schemas.microsoft.com/office/drawing/2014/main" id="{517D2D95-33A7-44A5-9C13-337009693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7" y="2599"/>
              <a:ext cx="63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7">
              <a:extLst>
                <a:ext uri="{FF2B5EF4-FFF2-40B4-BE49-F238E27FC236}">
                  <a16:creationId xmlns:a16="http://schemas.microsoft.com/office/drawing/2014/main" id="{ACC570A4-8614-4497-B4A9-4705C7B46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599"/>
              <a:ext cx="72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8">
              <a:extLst>
                <a:ext uri="{FF2B5EF4-FFF2-40B4-BE49-F238E27FC236}">
                  <a16:creationId xmlns:a16="http://schemas.microsoft.com/office/drawing/2014/main" id="{60C6AFD3-C272-4920-A9D8-7EE38D352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7" y="2149"/>
              <a:ext cx="64" cy="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Rectangle 79">
              <a:extLst>
                <a:ext uri="{FF2B5EF4-FFF2-40B4-BE49-F238E27FC236}">
                  <a16:creationId xmlns:a16="http://schemas.microsoft.com/office/drawing/2014/main" id="{07232C0F-9236-41A4-AFDC-46199C4CA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7" y="2149"/>
              <a:ext cx="64" cy="64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80">
              <a:extLst>
                <a:ext uri="{FF2B5EF4-FFF2-40B4-BE49-F238E27FC236}">
                  <a16:creationId xmlns:a16="http://schemas.microsoft.com/office/drawing/2014/main" id="{7439421F-B729-488F-BA9D-9486A37AEB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47" y="2014"/>
              <a:ext cx="32" cy="135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1">
              <a:extLst>
                <a:ext uri="{FF2B5EF4-FFF2-40B4-BE49-F238E27FC236}">
                  <a16:creationId xmlns:a16="http://schemas.microsoft.com/office/drawing/2014/main" id="{94DFBA58-899A-40F9-825B-084915DC15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1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1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1" y="10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2">
              <a:extLst>
                <a:ext uri="{FF2B5EF4-FFF2-40B4-BE49-F238E27FC236}">
                  <a16:creationId xmlns:a16="http://schemas.microsoft.com/office/drawing/2014/main" id="{1B15AD48-4D1B-41F0-ABCF-9620D8B55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1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1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1" y="102"/>
                  </a:lnTo>
                  <a:lnTo>
                    <a:pt x="102" y="0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83">
              <a:extLst>
                <a:ext uri="{FF2B5EF4-FFF2-40B4-BE49-F238E27FC236}">
                  <a16:creationId xmlns:a16="http://schemas.microsoft.com/office/drawing/2014/main" id="{B5658D4A-4166-40C7-BDA9-DAC079E398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82" y="2230"/>
              <a:ext cx="0" cy="22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4">
              <a:extLst>
                <a:ext uri="{FF2B5EF4-FFF2-40B4-BE49-F238E27FC236}">
                  <a16:creationId xmlns:a16="http://schemas.microsoft.com/office/drawing/2014/main" id="{FB3B7D50-DD7B-4C5E-B8AD-1129CBE0C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1" y="2457"/>
              <a:ext cx="103" cy="102"/>
            </a:xfrm>
            <a:custGeom>
              <a:avLst/>
              <a:gdLst>
                <a:gd name="T0" fmla="*/ 103 w 103"/>
                <a:gd name="T1" fmla="*/ 0 h 102"/>
                <a:gd name="T2" fmla="*/ 0 w 103"/>
                <a:gd name="T3" fmla="*/ 0 h 102"/>
                <a:gd name="T4" fmla="*/ 52 w 103"/>
                <a:gd name="T5" fmla="*/ 102 h 102"/>
                <a:gd name="T6" fmla="*/ 103 w 103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" h="102">
                  <a:moveTo>
                    <a:pt x="103" y="0"/>
                  </a:moveTo>
                  <a:lnTo>
                    <a:pt x="0" y="0"/>
                  </a:lnTo>
                  <a:lnTo>
                    <a:pt x="52" y="102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5">
              <a:extLst>
                <a:ext uri="{FF2B5EF4-FFF2-40B4-BE49-F238E27FC236}">
                  <a16:creationId xmlns:a16="http://schemas.microsoft.com/office/drawing/2014/main" id="{0CF6D071-58C2-48A0-ABCB-8E61BB847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1" y="2457"/>
              <a:ext cx="103" cy="102"/>
            </a:xfrm>
            <a:custGeom>
              <a:avLst/>
              <a:gdLst>
                <a:gd name="T0" fmla="*/ 103 w 103"/>
                <a:gd name="T1" fmla="*/ 0 h 102"/>
                <a:gd name="T2" fmla="*/ 0 w 103"/>
                <a:gd name="T3" fmla="*/ 0 h 102"/>
                <a:gd name="T4" fmla="*/ 52 w 103"/>
                <a:gd name="T5" fmla="*/ 102 h 102"/>
                <a:gd name="T6" fmla="*/ 103 w 103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" h="102">
                  <a:moveTo>
                    <a:pt x="103" y="0"/>
                  </a:moveTo>
                  <a:lnTo>
                    <a:pt x="0" y="0"/>
                  </a:lnTo>
                  <a:lnTo>
                    <a:pt x="52" y="102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317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86">
              <a:extLst>
                <a:ext uri="{FF2B5EF4-FFF2-40B4-BE49-F238E27FC236}">
                  <a16:creationId xmlns:a16="http://schemas.microsoft.com/office/drawing/2014/main" id="{EECEABBC-F499-4C54-907C-99CC688C09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82" y="2230"/>
              <a:ext cx="271" cy="224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7">
              <a:extLst>
                <a:ext uri="{FF2B5EF4-FFF2-40B4-BE49-F238E27FC236}">
                  <a16:creationId xmlns:a16="http://schemas.microsoft.com/office/drawing/2014/main" id="{2356D892-D625-425C-B029-4ADE9F921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4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1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1" y="10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8">
              <a:extLst>
                <a:ext uri="{FF2B5EF4-FFF2-40B4-BE49-F238E27FC236}">
                  <a16:creationId xmlns:a16="http://schemas.microsoft.com/office/drawing/2014/main" id="{3CAC1931-8055-4923-ABB6-219D57A119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4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1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1" y="102"/>
                  </a:lnTo>
                  <a:lnTo>
                    <a:pt x="102" y="0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9">
              <a:extLst>
                <a:ext uri="{FF2B5EF4-FFF2-40B4-BE49-F238E27FC236}">
                  <a16:creationId xmlns:a16="http://schemas.microsoft.com/office/drawing/2014/main" id="{E02E00A0-2512-4D2A-A41A-5C98937579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5" y="2230"/>
              <a:ext cx="222" cy="22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90">
              <a:extLst>
                <a:ext uri="{FF2B5EF4-FFF2-40B4-BE49-F238E27FC236}">
                  <a16:creationId xmlns:a16="http://schemas.microsoft.com/office/drawing/2014/main" id="{00D840B0-AB9D-4E59-91D6-1E9663973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2149"/>
              <a:ext cx="65" cy="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Rectangle 91">
              <a:extLst>
                <a:ext uri="{FF2B5EF4-FFF2-40B4-BE49-F238E27FC236}">
                  <a16:creationId xmlns:a16="http://schemas.microsoft.com/office/drawing/2014/main" id="{8FEACD2E-1755-4A63-8B98-214A46877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2" y="2149"/>
              <a:ext cx="65" cy="64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92">
              <a:extLst>
                <a:ext uri="{FF2B5EF4-FFF2-40B4-BE49-F238E27FC236}">
                  <a16:creationId xmlns:a16="http://schemas.microsoft.com/office/drawing/2014/main" id="{C3D07366-E6BA-417A-9F0D-4B932B1545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2" y="2014"/>
              <a:ext cx="32" cy="135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3">
              <a:extLst>
                <a:ext uri="{FF2B5EF4-FFF2-40B4-BE49-F238E27FC236}">
                  <a16:creationId xmlns:a16="http://schemas.microsoft.com/office/drawing/2014/main" id="{E97D26DC-6DEC-4FAB-8E4C-8B000C749C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0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0" y="10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4">
              <a:extLst>
                <a:ext uri="{FF2B5EF4-FFF2-40B4-BE49-F238E27FC236}">
                  <a16:creationId xmlns:a16="http://schemas.microsoft.com/office/drawing/2014/main" id="{52E8469D-55B2-4BCA-B67B-EDBF3CCA47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57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0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0" y="102"/>
                  </a:lnTo>
                  <a:lnTo>
                    <a:pt x="102" y="0"/>
                  </a:lnTo>
                  <a:close/>
                </a:path>
              </a:pathLst>
            </a:custGeom>
            <a:noFill/>
            <a:ln w="317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95">
              <a:extLst>
                <a:ext uri="{FF2B5EF4-FFF2-40B4-BE49-F238E27FC236}">
                  <a16:creationId xmlns:a16="http://schemas.microsoft.com/office/drawing/2014/main" id="{BCFC1DF4-DE9F-44A3-AF17-22D0A287DE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7" y="2230"/>
              <a:ext cx="0" cy="224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Rectangle 96">
              <a:extLst>
                <a:ext uri="{FF2B5EF4-FFF2-40B4-BE49-F238E27FC236}">
                  <a16:creationId xmlns:a16="http://schemas.microsoft.com/office/drawing/2014/main" id="{8A90BE9E-6482-4ACD-AB61-9DD9727D2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4" y="2626"/>
              <a:ext cx="126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7">
              <a:extLst>
                <a:ext uri="{FF2B5EF4-FFF2-40B4-BE49-F238E27FC236}">
                  <a16:creationId xmlns:a16="http://schemas.microsoft.com/office/drawing/2014/main" id="{D38C0539-3641-4A95-8DEE-6BE8AC321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6" y="2626"/>
              <a:ext cx="63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98">
              <a:extLst>
                <a:ext uri="{FF2B5EF4-FFF2-40B4-BE49-F238E27FC236}">
                  <a16:creationId xmlns:a16="http://schemas.microsoft.com/office/drawing/2014/main" id="{933C9BA3-9E76-45B1-AA8B-13447D2FC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0" y="2626"/>
              <a:ext cx="73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9">
              <a:extLst>
                <a:ext uri="{FF2B5EF4-FFF2-40B4-BE49-F238E27FC236}">
                  <a16:creationId xmlns:a16="http://schemas.microsoft.com/office/drawing/2014/main" id="{76A2EBCB-F303-4199-8CAC-EA2C56D69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8" y="2626"/>
              <a:ext cx="126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100">
              <a:extLst>
                <a:ext uri="{FF2B5EF4-FFF2-40B4-BE49-F238E27FC236}">
                  <a16:creationId xmlns:a16="http://schemas.microsoft.com/office/drawing/2014/main" id="{A983F0FC-6151-459B-B3C1-4372EFF09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2626"/>
              <a:ext cx="63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101">
              <a:extLst>
                <a:ext uri="{FF2B5EF4-FFF2-40B4-BE49-F238E27FC236}">
                  <a16:creationId xmlns:a16="http://schemas.microsoft.com/office/drawing/2014/main" id="{D8DC4413-8D21-4654-8D16-011F793DBC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4" y="2626"/>
              <a:ext cx="72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102">
              <a:extLst>
                <a:ext uri="{FF2B5EF4-FFF2-40B4-BE49-F238E27FC236}">
                  <a16:creationId xmlns:a16="http://schemas.microsoft.com/office/drawing/2014/main" id="{D36E23B4-F901-4C20-8797-9D18A133C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4" y="2626"/>
              <a:ext cx="126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103">
              <a:extLst>
                <a:ext uri="{FF2B5EF4-FFF2-40B4-BE49-F238E27FC236}">
                  <a16:creationId xmlns:a16="http://schemas.microsoft.com/office/drawing/2014/main" id="{8914ED13-362B-428B-A982-9B3849A86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6" y="2626"/>
              <a:ext cx="63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104">
              <a:extLst>
                <a:ext uri="{FF2B5EF4-FFF2-40B4-BE49-F238E27FC236}">
                  <a16:creationId xmlns:a16="http://schemas.microsoft.com/office/drawing/2014/main" id="{DDE0CEA8-614B-48EE-8D70-8E909611A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0" y="2626"/>
              <a:ext cx="72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Line 105">
              <a:extLst>
                <a:ext uri="{FF2B5EF4-FFF2-40B4-BE49-F238E27FC236}">
                  <a16:creationId xmlns:a16="http://schemas.microsoft.com/office/drawing/2014/main" id="{BCDEFEAA-5374-4F0E-9C06-B60DDBC044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00" y="2213"/>
              <a:ext cx="367" cy="244"/>
            </a:xfrm>
            <a:prstGeom prst="line">
              <a:avLst/>
            </a:prstGeom>
            <a:noFill/>
            <a:ln w="127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6">
              <a:extLst>
                <a:ext uri="{FF2B5EF4-FFF2-40B4-BE49-F238E27FC236}">
                  <a16:creationId xmlns:a16="http://schemas.microsoft.com/office/drawing/2014/main" id="{A705D80A-BEF9-4E9A-866A-27F9A00AC8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6" y="2399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1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1" y="102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7">
              <a:extLst>
                <a:ext uri="{FF2B5EF4-FFF2-40B4-BE49-F238E27FC236}">
                  <a16:creationId xmlns:a16="http://schemas.microsoft.com/office/drawing/2014/main" id="{F5CA2F54-1076-4F8E-A418-6CA847950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2" y="2461"/>
              <a:ext cx="102" cy="102"/>
            </a:xfrm>
            <a:custGeom>
              <a:avLst/>
              <a:gdLst>
                <a:gd name="T0" fmla="*/ 102 w 102"/>
                <a:gd name="T1" fmla="*/ 0 h 102"/>
                <a:gd name="T2" fmla="*/ 0 w 102"/>
                <a:gd name="T3" fmla="*/ 0 h 102"/>
                <a:gd name="T4" fmla="*/ 51 w 102"/>
                <a:gd name="T5" fmla="*/ 102 h 102"/>
                <a:gd name="T6" fmla="*/ 102 w 102"/>
                <a:gd name="T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02">
                  <a:moveTo>
                    <a:pt x="102" y="0"/>
                  </a:moveTo>
                  <a:lnTo>
                    <a:pt x="0" y="0"/>
                  </a:lnTo>
                  <a:lnTo>
                    <a:pt x="51" y="102"/>
                  </a:lnTo>
                  <a:lnTo>
                    <a:pt x="102" y="0"/>
                  </a:lnTo>
                  <a:close/>
                </a:path>
              </a:pathLst>
            </a:custGeom>
            <a:noFill/>
            <a:ln w="317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Rectangle 108">
              <a:extLst>
                <a:ext uri="{FF2B5EF4-FFF2-40B4-BE49-F238E27FC236}">
                  <a16:creationId xmlns:a16="http://schemas.microsoft.com/office/drawing/2014/main" id="{DD5BBFBB-88F8-42CF-868D-D2BBA7E22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3" y="2587"/>
              <a:ext cx="15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LD-6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109">
              <a:extLst>
                <a:ext uri="{FF2B5EF4-FFF2-40B4-BE49-F238E27FC236}">
                  <a16:creationId xmlns:a16="http://schemas.microsoft.com/office/drawing/2014/main" id="{FDE6D2B0-4145-4A46-803B-BD6F2412A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5" y="2518"/>
              <a:ext cx="63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110">
              <a:extLst>
                <a:ext uri="{FF2B5EF4-FFF2-40B4-BE49-F238E27FC236}">
                  <a16:creationId xmlns:a16="http://schemas.microsoft.com/office/drawing/2014/main" id="{BAF30C0F-CAA9-4F31-A6B2-B947E6361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9" y="251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Line 111">
              <a:extLst>
                <a:ext uri="{FF2B5EF4-FFF2-40B4-BE49-F238E27FC236}">
                  <a16:creationId xmlns:a16="http://schemas.microsoft.com/office/drawing/2014/main" id="{8B1560AE-9554-4B69-84B2-2C8707B14B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7" y="2559"/>
              <a:ext cx="0" cy="5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Rectangle 112">
              <a:extLst>
                <a:ext uri="{FF2B5EF4-FFF2-40B4-BE49-F238E27FC236}">
                  <a16:creationId xmlns:a16="http://schemas.microsoft.com/office/drawing/2014/main" id="{A8AE3DB6-BF36-4000-AF8E-03ADBF67F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" y="2724"/>
              <a:ext cx="253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5%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113">
              <a:extLst>
                <a:ext uri="{FF2B5EF4-FFF2-40B4-BE49-F238E27FC236}">
                  <a16:creationId xmlns:a16="http://schemas.microsoft.com/office/drawing/2014/main" id="{129FA32D-FDD4-4478-9252-2918C90C8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4" y="2872"/>
              <a:ext cx="3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UFLS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114">
              <a:extLst>
                <a:ext uri="{FF2B5EF4-FFF2-40B4-BE49-F238E27FC236}">
                  <a16:creationId xmlns:a16="http://schemas.microsoft.com/office/drawing/2014/main" id="{143EF2A6-CE33-426E-B1B6-9B56BCD01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7" y="2735"/>
              <a:ext cx="32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10%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7" name="Rectangle 115">
              <a:extLst>
                <a:ext uri="{FF2B5EF4-FFF2-40B4-BE49-F238E27FC236}">
                  <a16:creationId xmlns:a16="http://schemas.microsoft.com/office/drawing/2014/main" id="{4A0F74BD-F70B-406B-B7A4-4E0933D41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6" y="2900"/>
              <a:ext cx="3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UFLS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116">
              <a:extLst>
                <a:ext uri="{FF2B5EF4-FFF2-40B4-BE49-F238E27FC236}">
                  <a16:creationId xmlns:a16="http://schemas.microsoft.com/office/drawing/2014/main" id="{440F905D-067D-4BB1-A5A7-FEF0C35B7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4" y="2740"/>
              <a:ext cx="32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10%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Rectangle 117">
              <a:extLst>
                <a:ext uri="{FF2B5EF4-FFF2-40B4-BE49-F238E27FC236}">
                  <a16:creationId xmlns:a16="http://schemas.microsoft.com/office/drawing/2014/main" id="{D8D669D9-3A96-4E11-9B96-E26B68AD5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1" y="2883"/>
              <a:ext cx="3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UFLS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Rectangle 118">
              <a:extLst>
                <a:ext uri="{FF2B5EF4-FFF2-40B4-BE49-F238E27FC236}">
                  <a16:creationId xmlns:a16="http://schemas.microsoft.com/office/drawing/2014/main" id="{96C4C4E0-EB9A-4574-B2CC-ECDE5F256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7" y="2657"/>
              <a:ext cx="34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Total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119">
              <a:extLst>
                <a:ext uri="{FF2B5EF4-FFF2-40B4-BE49-F238E27FC236}">
                  <a16:creationId xmlns:a16="http://schemas.microsoft.com/office/drawing/2014/main" id="{DD7B29F7-E908-4167-B4EC-2E7BCFA8B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0" y="2800"/>
              <a:ext cx="32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25%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Rectangle 120">
              <a:extLst>
                <a:ext uri="{FF2B5EF4-FFF2-40B4-BE49-F238E27FC236}">
                  <a16:creationId xmlns:a16="http://schemas.microsoft.com/office/drawing/2014/main" id="{8C2A1EF5-B750-499E-A2A0-7C2101195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7" y="2946"/>
              <a:ext cx="35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UFLS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8F281AF-3EFF-404B-87E3-54C685511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018304"/>
              </p:ext>
            </p:extLst>
          </p:nvPr>
        </p:nvGraphicFramePr>
        <p:xfrm>
          <a:off x="7902575" y="975786"/>
          <a:ext cx="4237036" cy="3157004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1313335">
                  <a:extLst>
                    <a:ext uri="{9D8B030D-6E8A-4147-A177-3AD203B41FA5}">
                      <a16:colId xmlns:a16="http://schemas.microsoft.com/office/drawing/2014/main" val="954915773"/>
                    </a:ext>
                  </a:extLst>
                </a:gridCol>
                <a:gridCol w="2923701">
                  <a:extLst>
                    <a:ext uri="{9D8B030D-6E8A-4147-A177-3AD203B41FA5}">
                      <a16:colId xmlns:a16="http://schemas.microsoft.com/office/drawing/2014/main" val="2354146189"/>
                    </a:ext>
                  </a:extLst>
                </a:gridCol>
              </a:tblGrid>
              <a:tr h="6838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 dirty="0">
                          <a:solidFill>
                            <a:schemeClr val="tx1"/>
                          </a:solidFill>
                          <a:effectLst/>
                        </a:rPr>
                        <a:t>Frequency Threshold</a:t>
                      </a:r>
                      <a:endParaRPr lang="en-US" sz="1600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 dirty="0">
                          <a:solidFill>
                            <a:schemeClr val="tx1"/>
                          </a:solidFill>
                          <a:effectLst/>
                        </a:rPr>
                        <a:t>LFL Load Relief</a:t>
                      </a:r>
                      <a:endParaRPr lang="en-US" sz="1600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713603"/>
                  </a:ext>
                </a:extLst>
              </a:tr>
              <a:tr h="4877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>
                          <a:solidFill>
                            <a:schemeClr val="tx1"/>
                          </a:solidFill>
                          <a:effectLst/>
                        </a:rPr>
                        <a:t>59.3 Hz</a:t>
                      </a:r>
                      <a:endParaRPr lang="en-US" sz="16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 dirty="0">
                          <a:solidFill>
                            <a:schemeClr val="tx1"/>
                          </a:solidFill>
                          <a:effectLst/>
                        </a:rPr>
                        <a:t>At least 5% of the LFL Load</a:t>
                      </a:r>
                      <a:endParaRPr lang="en-US" sz="1600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681720"/>
                  </a:ext>
                </a:extLst>
              </a:tr>
              <a:tr h="4877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>
                          <a:solidFill>
                            <a:schemeClr val="tx1"/>
                          </a:solidFill>
                          <a:effectLst/>
                        </a:rPr>
                        <a:t>58.9 Hz</a:t>
                      </a:r>
                      <a:endParaRPr lang="en-US" sz="16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 dirty="0">
                          <a:solidFill>
                            <a:schemeClr val="tx1"/>
                          </a:solidFill>
                          <a:effectLst/>
                        </a:rPr>
                        <a:t>A total of at least 15% of the LFL Load</a:t>
                      </a:r>
                      <a:endParaRPr lang="en-US" sz="1600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62772"/>
                  </a:ext>
                </a:extLst>
              </a:tr>
              <a:tr h="4877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>
                          <a:solidFill>
                            <a:schemeClr val="tx1"/>
                          </a:solidFill>
                          <a:effectLst/>
                        </a:rPr>
                        <a:t>58.5 Hz</a:t>
                      </a:r>
                      <a:endParaRPr lang="en-US" sz="16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none" spc="0" dirty="0">
                          <a:solidFill>
                            <a:schemeClr val="tx1"/>
                          </a:solidFill>
                          <a:effectLst/>
                        </a:rPr>
                        <a:t>A total of at least 25% of the LFL Load</a:t>
                      </a:r>
                      <a:endParaRPr lang="en-US" sz="1600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06627" marT="42651" marB="3198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922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114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03B8A-ED8C-4682-B376-54546E72F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09582-1103-4244-9DB3-F945D7125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2 Options for Consideration: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800" dirty="0"/>
              <a:t>LFL shares responsibility to shed load when grid conditions warrant: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Design so that the load is not shed at the transmission level breaker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ERCOT requires Load  to shed in incremental steps on customer side (i.e., 5-10-10)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For TO owned substations, TO owns and operates the UFLS or,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For customer owned substations, Load owns the breakers and supplies TO with required testing records and compliance documentation. 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Allows Large Load to participate in AS with remaining site load.</a:t>
            </a:r>
          </a:p>
          <a:p>
            <a:pPr lvl="2">
              <a:lnSpc>
                <a:spcPct val="100000"/>
              </a:lnSpc>
            </a:pPr>
            <a:endParaRPr lang="en-US" sz="18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800" dirty="0"/>
              <a:t>Pass the entire obligation to the LFL for compliance (i.e., 5-10-10) 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The 5-10-10 is applicable to 25% of site load. 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so that the load is not shed at the transmission level breaker</a:t>
            </a:r>
            <a:endParaRPr lang="en-US" sz="1800" dirty="0"/>
          </a:p>
          <a:p>
            <a:pPr lvl="1">
              <a:lnSpc>
                <a:spcPct val="120000"/>
              </a:lnSpc>
            </a:pPr>
            <a:r>
              <a:rPr lang="en-US" sz="1800" dirty="0"/>
              <a:t>ERCOT will require P.E. attestation for correct installation of breakers provided to ERCOT and TO 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Allows Large Load to participate in AS with remaining site load.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2F465-F540-4A13-B1DE-7CD1F91EA6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3006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 by 9 PUBLIC PowerPoint Template  -  Read-Only" id="{0F2D6E95-5B0D-47D8-82D2-262067680968}" vid="{5C1208F6-BC1F-4C31-86F0-9F9F80E121D5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 by 9 PUBLIC PowerPoint Template  -  Read-Only" id="{0F2D6E95-5B0D-47D8-82D2-262067680968}" vid="{9C53787C-D064-42E4-B2F3-57DA870F959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1ED7B7B8-5774-4569-A810-363B3D6ADC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c34af464-7aa1-4edd-9be4-83dffc1cb926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 by 9 PUBLIC PowerPoint Template</Template>
  <TotalTime>65</TotalTime>
  <Words>497</Words>
  <Application>Microsoft Office PowerPoint</Application>
  <PresentationFormat>Widescreen</PresentationFormat>
  <Paragraphs>86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1_Custom Design</vt:lpstr>
      <vt:lpstr>Office Theme</vt:lpstr>
      <vt:lpstr>PowerPoint Presentation</vt:lpstr>
      <vt:lpstr>Goal</vt:lpstr>
      <vt:lpstr>Approach/Concept for UFLS for LFLs</vt:lpstr>
      <vt:lpstr>UFLS example on an LFL site</vt:lpstr>
      <vt:lpstr>Requests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Blevins</dc:creator>
  <cp:lastModifiedBy>Bill Blevins</cp:lastModifiedBy>
  <cp:revision>4</cp:revision>
  <cp:lastPrinted>2016-01-21T20:53:15Z</cp:lastPrinted>
  <dcterms:created xsi:type="dcterms:W3CDTF">2022-10-20T23:15:46Z</dcterms:created>
  <dcterms:modified xsi:type="dcterms:W3CDTF">2022-10-21T20:13:16Z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