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3" r:id="rId1"/>
    <p:sldMasterId id="2147483648" r:id="rId2"/>
    <p:sldMasterId id="2147483651" r:id="rId3"/>
  </p:sldMasterIdLst>
  <p:notesMasterIdLst>
    <p:notesMasterId r:id="rId22"/>
  </p:notesMasterIdLst>
  <p:handoutMasterIdLst>
    <p:handoutMasterId r:id="rId23"/>
  </p:handoutMasterIdLst>
  <p:sldIdLst>
    <p:sldId id="355" r:id="rId4"/>
    <p:sldId id="417" r:id="rId5"/>
    <p:sldId id="481" r:id="rId6"/>
    <p:sldId id="2421" r:id="rId7"/>
    <p:sldId id="2422" r:id="rId8"/>
    <p:sldId id="418" r:id="rId9"/>
    <p:sldId id="483" r:id="rId10"/>
    <p:sldId id="482" r:id="rId11"/>
    <p:sldId id="578" r:id="rId12"/>
    <p:sldId id="2424" r:id="rId13"/>
    <p:sldId id="484" r:id="rId14"/>
    <p:sldId id="486" r:id="rId15"/>
    <p:sldId id="2423" r:id="rId16"/>
    <p:sldId id="487" r:id="rId17"/>
    <p:sldId id="489" r:id="rId18"/>
    <p:sldId id="2426" r:id="rId19"/>
    <p:sldId id="491" r:id="rId20"/>
    <p:sldId id="490"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200"/>
    <a:srgbClr val="0076C6"/>
    <a:srgbClr val="B03018"/>
    <a:srgbClr val="685BC7"/>
    <a:srgbClr val="FFD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9153" autoAdjust="0"/>
  </p:normalViewPr>
  <p:slideViewPr>
    <p:cSldViewPr showGuides="1">
      <p:cViewPr varScale="1">
        <p:scale>
          <a:sx n="85" d="100"/>
          <a:sy n="85" d="100"/>
        </p:scale>
        <p:origin x="690" y="78"/>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926060301407796E-2"/>
          <c:y val="3.0094313997034324E-2"/>
          <c:w val="0.89329696886609844"/>
          <c:h val="0.82661596849329799"/>
        </c:manualLayout>
      </c:layout>
      <c:areaChart>
        <c:grouping val="stacked"/>
        <c:varyColors val="0"/>
        <c:ser>
          <c:idx val="4"/>
          <c:order val="1"/>
          <c:tx>
            <c:strRef>
              <c:f>Sheet2!$K$4</c:f>
              <c:strCache>
                <c:ptCount val="1"/>
                <c:pt idx="0">
                  <c:v>Governor Deadband</c:v>
                </c:pt>
              </c:strCache>
            </c:strRef>
          </c:tx>
          <c:spPr>
            <a:noFill/>
            <a:ln w="19050">
              <a:noFill/>
              <a:prstDash val="sysDash"/>
            </a:ln>
            <a:effectLst/>
          </c:spPr>
          <c:val>
            <c:numRef>
              <c:f>Sheet2!$K$5:$K$474</c:f>
              <c:numCache>
                <c:formatCode>General</c:formatCode>
                <c:ptCount val="470"/>
                <c:pt idx="0">
                  <c:v>59.982999999999997</c:v>
                </c:pt>
                <c:pt idx="1">
                  <c:v>59.982999999999997</c:v>
                </c:pt>
                <c:pt idx="2">
                  <c:v>59.982999999999997</c:v>
                </c:pt>
                <c:pt idx="3">
                  <c:v>59.982999999999997</c:v>
                </c:pt>
                <c:pt idx="4">
                  <c:v>59.982999999999997</c:v>
                </c:pt>
                <c:pt idx="5">
                  <c:v>59.982999999999997</c:v>
                </c:pt>
                <c:pt idx="6">
                  <c:v>59.982999999999997</c:v>
                </c:pt>
                <c:pt idx="7">
                  <c:v>59.982999999999997</c:v>
                </c:pt>
                <c:pt idx="8">
                  <c:v>59.982999999999997</c:v>
                </c:pt>
                <c:pt idx="9">
                  <c:v>59.982999999999997</c:v>
                </c:pt>
                <c:pt idx="10">
                  <c:v>59.982999999999997</c:v>
                </c:pt>
                <c:pt idx="11">
                  <c:v>59.982999999999997</c:v>
                </c:pt>
                <c:pt idx="12">
                  <c:v>59.982999999999997</c:v>
                </c:pt>
                <c:pt idx="13">
                  <c:v>59.982999999999997</c:v>
                </c:pt>
                <c:pt idx="14">
                  <c:v>59.982999999999997</c:v>
                </c:pt>
                <c:pt idx="15">
                  <c:v>59.982999999999997</c:v>
                </c:pt>
                <c:pt idx="16">
                  <c:v>59.982999999999997</c:v>
                </c:pt>
                <c:pt idx="17">
                  <c:v>59.982999999999997</c:v>
                </c:pt>
                <c:pt idx="18">
                  <c:v>59.982999999999997</c:v>
                </c:pt>
                <c:pt idx="19">
                  <c:v>59.982999999999997</c:v>
                </c:pt>
                <c:pt idx="20">
                  <c:v>59.982999999999997</c:v>
                </c:pt>
                <c:pt idx="21">
                  <c:v>59.982999999999997</c:v>
                </c:pt>
                <c:pt idx="22">
                  <c:v>59.982999999999997</c:v>
                </c:pt>
                <c:pt idx="23">
                  <c:v>59.982999999999997</c:v>
                </c:pt>
                <c:pt idx="24">
                  <c:v>59.982999999999997</c:v>
                </c:pt>
                <c:pt idx="25">
                  <c:v>59.982999999999997</c:v>
                </c:pt>
                <c:pt idx="26">
                  <c:v>59.982999999999997</c:v>
                </c:pt>
                <c:pt idx="27">
                  <c:v>59.982999999999997</c:v>
                </c:pt>
                <c:pt idx="28">
                  <c:v>59.982999999999997</c:v>
                </c:pt>
                <c:pt idx="29">
                  <c:v>59.982999999999997</c:v>
                </c:pt>
                <c:pt idx="30">
                  <c:v>59.982999999999997</c:v>
                </c:pt>
                <c:pt idx="31">
                  <c:v>59.982999999999997</c:v>
                </c:pt>
                <c:pt idx="32">
                  <c:v>59.982999999999997</c:v>
                </c:pt>
                <c:pt idx="33">
                  <c:v>59.982999999999997</c:v>
                </c:pt>
                <c:pt idx="34">
                  <c:v>59.982999999999997</c:v>
                </c:pt>
                <c:pt idx="35">
                  <c:v>59.982999999999997</c:v>
                </c:pt>
                <c:pt idx="36">
                  <c:v>59.982999999999997</c:v>
                </c:pt>
                <c:pt idx="37">
                  <c:v>59.982999999999997</c:v>
                </c:pt>
                <c:pt idx="38">
                  <c:v>59.982999999999997</c:v>
                </c:pt>
                <c:pt idx="39">
                  <c:v>59.982999999999997</c:v>
                </c:pt>
                <c:pt idx="40">
                  <c:v>59.982999999999997</c:v>
                </c:pt>
                <c:pt idx="41">
                  <c:v>59.982999999999997</c:v>
                </c:pt>
                <c:pt idx="42">
                  <c:v>59.982999999999997</c:v>
                </c:pt>
                <c:pt idx="43">
                  <c:v>59.982999999999997</c:v>
                </c:pt>
                <c:pt idx="44">
                  <c:v>59.982999999999997</c:v>
                </c:pt>
                <c:pt idx="45">
                  <c:v>59.982999999999997</c:v>
                </c:pt>
                <c:pt idx="46">
                  <c:v>59.982999999999997</c:v>
                </c:pt>
                <c:pt idx="47">
                  <c:v>59.982999999999997</c:v>
                </c:pt>
                <c:pt idx="48">
                  <c:v>59.982999999999997</c:v>
                </c:pt>
                <c:pt idx="49">
                  <c:v>59.982999999999997</c:v>
                </c:pt>
                <c:pt idx="50">
                  <c:v>59.982999999999997</c:v>
                </c:pt>
                <c:pt idx="51">
                  <c:v>59.982999999999997</c:v>
                </c:pt>
                <c:pt idx="52">
                  <c:v>59.982999999999997</c:v>
                </c:pt>
                <c:pt idx="53">
                  <c:v>59.982999999999997</c:v>
                </c:pt>
                <c:pt idx="54">
                  <c:v>59.982999999999997</c:v>
                </c:pt>
                <c:pt idx="55">
                  <c:v>59.982999999999997</c:v>
                </c:pt>
                <c:pt idx="56">
                  <c:v>59.982999999999997</c:v>
                </c:pt>
                <c:pt idx="57">
                  <c:v>59.982999999999997</c:v>
                </c:pt>
                <c:pt idx="58">
                  <c:v>59.982999999999997</c:v>
                </c:pt>
                <c:pt idx="59">
                  <c:v>59.982999999999997</c:v>
                </c:pt>
                <c:pt idx="60">
                  <c:v>59.982999999999997</c:v>
                </c:pt>
                <c:pt idx="61">
                  <c:v>59.982999999999997</c:v>
                </c:pt>
                <c:pt idx="62">
                  <c:v>59.982999999999997</c:v>
                </c:pt>
                <c:pt idx="63">
                  <c:v>59.982999999999997</c:v>
                </c:pt>
                <c:pt idx="64">
                  <c:v>59.982999999999997</c:v>
                </c:pt>
                <c:pt idx="65">
                  <c:v>59.982999999999997</c:v>
                </c:pt>
                <c:pt idx="66">
                  <c:v>59.982999999999997</c:v>
                </c:pt>
                <c:pt idx="67">
                  <c:v>59.982999999999997</c:v>
                </c:pt>
                <c:pt idx="68">
                  <c:v>59.982999999999997</c:v>
                </c:pt>
                <c:pt idx="69">
                  <c:v>59.982999999999997</c:v>
                </c:pt>
                <c:pt idx="70">
                  <c:v>59.982999999999997</c:v>
                </c:pt>
                <c:pt idx="71">
                  <c:v>59.982999999999997</c:v>
                </c:pt>
                <c:pt idx="72">
                  <c:v>59.982999999999997</c:v>
                </c:pt>
                <c:pt idx="73">
                  <c:v>59.982999999999997</c:v>
                </c:pt>
                <c:pt idx="74">
                  <c:v>59.982999999999997</c:v>
                </c:pt>
                <c:pt idx="75">
                  <c:v>59.982999999999997</c:v>
                </c:pt>
                <c:pt idx="76">
                  <c:v>59.982999999999997</c:v>
                </c:pt>
                <c:pt idx="77">
                  <c:v>59.982999999999997</c:v>
                </c:pt>
                <c:pt idx="78">
                  <c:v>59.982999999999997</c:v>
                </c:pt>
                <c:pt idx="79">
                  <c:v>59.982999999999997</c:v>
                </c:pt>
                <c:pt idx="80">
                  <c:v>59.982999999999997</c:v>
                </c:pt>
                <c:pt idx="81">
                  <c:v>59.982999999999997</c:v>
                </c:pt>
                <c:pt idx="82">
                  <c:v>59.982999999999997</c:v>
                </c:pt>
                <c:pt idx="83">
                  <c:v>59.982999999999997</c:v>
                </c:pt>
                <c:pt idx="84">
                  <c:v>59.982999999999997</c:v>
                </c:pt>
                <c:pt idx="85">
                  <c:v>59.982999999999997</c:v>
                </c:pt>
                <c:pt idx="86">
                  <c:v>59.982999999999997</c:v>
                </c:pt>
                <c:pt idx="87">
                  <c:v>59.982999999999997</c:v>
                </c:pt>
                <c:pt idx="88">
                  <c:v>59.982999999999997</c:v>
                </c:pt>
                <c:pt idx="89">
                  <c:v>59.982999999999997</c:v>
                </c:pt>
                <c:pt idx="90">
                  <c:v>59.982999999999997</c:v>
                </c:pt>
                <c:pt idx="91">
                  <c:v>59.982999999999997</c:v>
                </c:pt>
                <c:pt idx="92">
                  <c:v>59.982999999999997</c:v>
                </c:pt>
                <c:pt idx="93">
                  <c:v>59.982999999999997</c:v>
                </c:pt>
                <c:pt idx="94">
                  <c:v>59.982999999999997</c:v>
                </c:pt>
                <c:pt idx="95">
                  <c:v>59.982999999999997</c:v>
                </c:pt>
                <c:pt idx="96">
                  <c:v>59.982999999999997</c:v>
                </c:pt>
                <c:pt idx="97">
                  <c:v>59.982999999999997</c:v>
                </c:pt>
                <c:pt idx="98">
                  <c:v>59.982999999999997</c:v>
                </c:pt>
                <c:pt idx="99">
                  <c:v>59.982999999999997</c:v>
                </c:pt>
                <c:pt idx="100">
                  <c:v>59.982999999999997</c:v>
                </c:pt>
                <c:pt idx="101">
                  <c:v>59.982999999999997</c:v>
                </c:pt>
                <c:pt idx="102">
                  <c:v>59.982999999999997</c:v>
                </c:pt>
                <c:pt idx="103">
                  <c:v>59.982999999999997</c:v>
                </c:pt>
                <c:pt idx="104">
                  <c:v>59.982999999999997</c:v>
                </c:pt>
                <c:pt idx="105">
                  <c:v>59.982999999999997</c:v>
                </c:pt>
                <c:pt idx="106">
                  <c:v>59.982999999999997</c:v>
                </c:pt>
                <c:pt idx="107">
                  <c:v>59.982999999999997</c:v>
                </c:pt>
                <c:pt idx="108">
                  <c:v>59.982999999999997</c:v>
                </c:pt>
                <c:pt idx="109">
                  <c:v>59.982999999999997</c:v>
                </c:pt>
                <c:pt idx="110">
                  <c:v>59.982999999999997</c:v>
                </c:pt>
                <c:pt idx="111">
                  <c:v>59.982999999999997</c:v>
                </c:pt>
                <c:pt idx="112">
                  <c:v>59.982999999999997</c:v>
                </c:pt>
                <c:pt idx="113">
                  <c:v>59.982999999999997</c:v>
                </c:pt>
                <c:pt idx="114">
                  <c:v>59.982999999999997</c:v>
                </c:pt>
                <c:pt idx="115">
                  <c:v>59.982999999999997</c:v>
                </c:pt>
                <c:pt idx="116">
                  <c:v>59.982999999999997</c:v>
                </c:pt>
                <c:pt idx="117">
                  <c:v>59.982999999999997</c:v>
                </c:pt>
                <c:pt idx="118">
                  <c:v>59.982999999999997</c:v>
                </c:pt>
                <c:pt idx="119">
                  <c:v>59.982999999999997</c:v>
                </c:pt>
                <c:pt idx="120">
                  <c:v>59.982999999999997</c:v>
                </c:pt>
                <c:pt idx="121">
                  <c:v>59.982999999999997</c:v>
                </c:pt>
                <c:pt idx="122">
                  <c:v>59.982999999999997</c:v>
                </c:pt>
                <c:pt idx="123">
                  <c:v>59.982999999999997</c:v>
                </c:pt>
                <c:pt idx="124">
                  <c:v>59.982999999999997</c:v>
                </c:pt>
                <c:pt idx="125">
                  <c:v>59.982999999999997</c:v>
                </c:pt>
                <c:pt idx="126">
                  <c:v>59.982999999999997</c:v>
                </c:pt>
                <c:pt idx="127">
                  <c:v>59.982999999999997</c:v>
                </c:pt>
                <c:pt idx="128">
                  <c:v>59.982999999999997</c:v>
                </c:pt>
                <c:pt idx="129">
                  <c:v>59.982999999999997</c:v>
                </c:pt>
                <c:pt idx="130">
                  <c:v>59.982999999999997</c:v>
                </c:pt>
                <c:pt idx="131">
                  <c:v>59.982999999999997</c:v>
                </c:pt>
                <c:pt idx="132">
                  <c:v>59.982999999999997</c:v>
                </c:pt>
                <c:pt idx="133">
                  <c:v>59.982999999999997</c:v>
                </c:pt>
                <c:pt idx="134">
                  <c:v>59.982999999999997</c:v>
                </c:pt>
                <c:pt idx="135">
                  <c:v>59.982999999999997</c:v>
                </c:pt>
                <c:pt idx="136">
                  <c:v>59.982999999999997</c:v>
                </c:pt>
                <c:pt idx="137">
                  <c:v>59.982999999999997</c:v>
                </c:pt>
                <c:pt idx="138">
                  <c:v>59.982999999999997</c:v>
                </c:pt>
                <c:pt idx="139">
                  <c:v>59.982999999999997</c:v>
                </c:pt>
                <c:pt idx="140">
                  <c:v>59.982999999999997</c:v>
                </c:pt>
                <c:pt idx="141">
                  <c:v>59.982999999999997</c:v>
                </c:pt>
                <c:pt idx="142">
                  <c:v>59.982999999999997</c:v>
                </c:pt>
                <c:pt idx="143">
                  <c:v>59.982999999999997</c:v>
                </c:pt>
                <c:pt idx="144">
                  <c:v>59.982999999999997</c:v>
                </c:pt>
                <c:pt idx="145">
                  <c:v>59.982999999999997</c:v>
                </c:pt>
                <c:pt idx="146">
                  <c:v>59.982999999999997</c:v>
                </c:pt>
                <c:pt idx="147">
                  <c:v>59.982999999999997</c:v>
                </c:pt>
                <c:pt idx="148">
                  <c:v>59.982999999999997</c:v>
                </c:pt>
                <c:pt idx="149">
                  <c:v>59.982999999999997</c:v>
                </c:pt>
                <c:pt idx="150">
                  <c:v>59.982999999999997</c:v>
                </c:pt>
                <c:pt idx="151">
                  <c:v>59.982999999999997</c:v>
                </c:pt>
                <c:pt idx="152">
                  <c:v>59.982999999999997</c:v>
                </c:pt>
                <c:pt idx="153">
                  <c:v>59.982999999999997</c:v>
                </c:pt>
                <c:pt idx="154">
                  <c:v>59.982999999999997</c:v>
                </c:pt>
                <c:pt idx="155">
                  <c:v>59.982999999999997</c:v>
                </c:pt>
                <c:pt idx="156">
                  <c:v>59.982999999999997</c:v>
                </c:pt>
                <c:pt idx="157">
                  <c:v>59.982999999999997</c:v>
                </c:pt>
                <c:pt idx="158">
                  <c:v>59.982999999999997</c:v>
                </c:pt>
                <c:pt idx="159">
                  <c:v>59.982999999999997</c:v>
                </c:pt>
                <c:pt idx="160">
                  <c:v>59.982999999999997</c:v>
                </c:pt>
                <c:pt idx="161">
                  <c:v>59.982999999999997</c:v>
                </c:pt>
                <c:pt idx="162">
                  <c:v>59.982999999999997</c:v>
                </c:pt>
                <c:pt idx="163">
                  <c:v>59.982999999999997</c:v>
                </c:pt>
                <c:pt idx="164">
                  <c:v>59.982999999999997</c:v>
                </c:pt>
                <c:pt idx="165">
                  <c:v>59.982999999999997</c:v>
                </c:pt>
                <c:pt idx="166">
                  <c:v>59.982999999999997</c:v>
                </c:pt>
                <c:pt idx="167">
                  <c:v>59.982999999999997</c:v>
                </c:pt>
                <c:pt idx="168">
                  <c:v>59.982999999999997</c:v>
                </c:pt>
                <c:pt idx="169">
                  <c:v>59.982999999999997</c:v>
                </c:pt>
                <c:pt idx="170">
                  <c:v>59.982999999999997</c:v>
                </c:pt>
                <c:pt idx="171">
                  <c:v>59.982999999999997</c:v>
                </c:pt>
                <c:pt idx="172">
                  <c:v>59.982999999999997</c:v>
                </c:pt>
                <c:pt idx="173">
                  <c:v>59.982999999999997</c:v>
                </c:pt>
                <c:pt idx="174">
                  <c:v>59.982999999999997</c:v>
                </c:pt>
                <c:pt idx="175">
                  <c:v>59.982999999999997</c:v>
                </c:pt>
                <c:pt idx="176">
                  <c:v>59.982999999999997</c:v>
                </c:pt>
                <c:pt idx="177">
                  <c:v>59.982999999999997</c:v>
                </c:pt>
                <c:pt idx="178">
                  <c:v>59.982999999999997</c:v>
                </c:pt>
                <c:pt idx="179">
                  <c:v>59.982999999999997</c:v>
                </c:pt>
                <c:pt idx="180">
                  <c:v>59.982999999999997</c:v>
                </c:pt>
                <c:pt idx="181">
                  <c:v>59.982999999999997</c:v>
                </c:pt>
                <c:pt idx="182">
                  <c:v>59.982999999999997</c:v>
                </c:pt>
                <c:pt idx="183">
                  <c:v>59.982999999999997</c:v>
                </c:pt>
                <c:pt idx="184">
                  <c:v>59.982999999999997</c:v>
                </c:pt>
                <c:pt idx="185">
                  <c:v>59.982999999999997</c:v>
                </c:pt>
                <c:pt idx="186">
                  <c:v>59.982999999999997</c:v>
                </c:pt>
                <c:pt idx="187">
                  <c:v>59.982999999999997</c:v>
                </c:pt>
                <c:pt idx="188">
                  <c:v>59.982999999999997</c:v>
                </c:pt>
                <c:pt idx="189">
                  <c:v>59.982999999999997</c:v>
                </c:pt>
                <c:pt idx="190">
                  <c:v>59.982999999999997</c:v>
                </c:pt>
                <c:pt idx="191">
                  <c:v>59.982999999999997</c:v>
                </c:pt>
                <c:pt idx="192">
                  <c:v>59.982999999999997</c:v>
                </c:pt>
                <c:pt idx="193">
                  <c:v>59.982999999999997</c:v>
                </c:pt>
                <c:pt idx="194">
                  <c:v>59.982999999999997</c:v>
                </c:pt>
                <c:pt idx="195">
                  <c:v>59.982999999999997</c:v>
                </c:pt>
                <c:pt idx="196">
                  <c:v>59.982999999999997</c:v>
                </c:pt>
                <c:pt idx="197">
                  <c:v>59.982999999999997</c:v>
                </c:pt>
                <c:pt idx="198">
                  <c:v>59.982999999999997</c:v>
                </c:pt>
                <c:pt idx="199">
                  <c:v>59.982999999999997</c:v>
                </c:pt>
                <c:pt idx="200">
                  <c:v>59.982999999999997</c:v>
                </c:pt>
                <c:pt idx="201">
                  <c:v>59.982999999999997</c:v>
                </c:pt>
                <c:pt idx="202">
                  <c:v>59.982999999999997</c:v>
                </c:pt>
                <c:pt idx="203">
                  <c:v>59.982999999999997</c:v>
                </c:pt>
                <c:pt idx="204">
                  <c:v>59.982999999999997</c:v>
                </c:pt>
                <c:pt idx="205">
                  <c:v>59.982999999999997</c:v>
                </c:pt>
                <c:pt idx="206">
                  <c:v>59.982999999999997</c:v>
                </c:pt>
                <c:pt idx="207">
                  <c:v>59.982999999999997</c:v>
                </c:pt>
                <c:pt idx="208">
                  <c:v>59.982999999999997</c:v>
                </c:pt>
                <c:pt idx="209">
                  <c:v>59.982999999999997</c:v>
                </c:pt>
                <c:pt idx="210">
                  <c:v>59.982999999999997</c:v>
                </c:pt>
                <c:pt idx="211">
                  <c:v>59.982999999999997</c:v>
                </c:pt>
                <c:pt idx="212">
                  <c:v>59.982999999999997</c:v>
                </c:pt>
                <c:pt idx="213">
                  <c:v>59.982999999999997</c:v>
                </c:pt>
                <c:pt idx="214">
                  <c:v>59.982999999999997</c:v>
                </c:pt>
                <c:pt idx="215">
                  <c:v>59.982999999999997</c:v>
                </c:pt>
                <c:pt idx="216">
                  <c:v>59.982999999999997</c:v>
                </c:pt>
                <c:pt idx="217">
                  <c:v>59.982999999999997</c:v>
                </c:pt>
                <c:pt idx="218">
                  <c:v>59.982999999999997</c:v>
                </c:pt>
                <c:pt idx="219">
                  <c:v>59.982999999999997</c:v>
                </c:pt>
                <c:pt idx="220">
                  <c:v>59.982999999999997</c:v>
                </c:pt>
                <c:pt idx="221">
                  <c:v>59.982999999999997</c:v>
                </c:pt>
                <c:pt idx="222">
                  <c:v>59.982999999999997</c:v>
                </c:pt>
                <c:pt idx="223">
                  <c:v>59.982999999999997</c:v>
                </c:pt>
                <c:pt idx="224">
                  <c:v>59.982999999999997</c:v>
                </c:pt>
                <c:pt idx="225">
                  <c:v>59.982999999999997</c:v>
                </c:pt>
                <c:pt idx="226">
                  <c:v>59.982999999999997</c:v>
                </c:pt>
                <c:pt idx="227">
                  <c:v>59.982999999999997</c:v>
                </c:pt>
                <c:pt idx="228">
                  <c:v>59.982999999999997</c:v>
                </c:pt>
                <c:pt idx="229">
                  <c:v>59.982999999999997</c:v>
                </c:pt>
                <c:pt idx="230">
                  <c:v>59.982999999999997</c:v>
                </c:pt>
                <c:pt idx="231">
                  <c:v>59.982999999999997</c:v>
                </c:pt>
                <c:pt idx="232">
                  <c:v>59.982999999999997</c:v>
                </c:pt>
                <c:pt idx="233">
                  <c:v>59.982999999999997</c:v>
                </c:pt>
                <c:pt idx="234">
                  <c:v>59.982999999999997</c:v>
                </c:pt>
                <c:pt idx="235">
                  <c:v>59.982999999999997</c:v>
                </c:pt>
                <c:pt idx="236">
                  <c:v>59.982999999999997</c:v>
                </c:pt>
                <c:pt idx="237">
                  <c:v>59.982999999999997</c:v>
                </c:pt>
                <c:pt idx="238">
                  <c:v>59.982999999999997</c:v>
                </c:pt>
                <c:pt idx="239">
                  <c:v>59.982999999999997</c:v>
                </c:pt>
                <c:pt idx="240">
                  <c:v>59.982999999999997</c:v>
                </c:pt>
                <c:pt idx="241">
                  <c:v>59.982999999999997</c:v>
                </c:pt>
                <c:pt idx="242">
                  <c:v>59.982999999999997</c:v>
                </c:pt>
                <c:pt idx="243">
                  <c:v>59.982999999999997</c:v>
                </c:pt>
                <c:pt idx="244">
                  <c:v>59.982999999999997</c:v>
                </c:pt>
                <c:pt idx="245">
                  <c:v>59.982999999999997</c:v>
                </c:pt>
                <c:pt idx="246">
                  <c:v>59.982999999999997</c:v>
                </c:pt>
                <c:pt idx="247">
                  <c:v>59.982999999999997</c:v>
                </c:pt>
                <c:pt idx="248">
                  <c:v>59.982999999999997</c:v>
                </c:pt>
                <c:pt idx="249">
                  <c:v>59.982999999999997</c:v>
                </c:pt>
                <c:pt idx="250">
                  <c:v>59.982999999999997</c:v>
                </c:pt>
                <c:pt idx="251">
                  <c:v>59.982999999999997</c:v>
                </c:pt>
                <c:pt idx="252">
                  <c:v>59.982999999999997</c:v>
                </c:pt>
                <c:pt idx="253">
                  <c:v>59.982999999999997</c:v>
                </c:pt>
                <c:pt idx="254">
                  <c:v>59.982999999999997</c:v>
                </c:pt>
                <c:pt idx="255">
                  <c:v>59.982999999999997</c:v>
                </c:pt>
                <c:pt idx="256">
                  <c:v>59.982999999999997</c:v>
                </c:pt>
                <c:pt idx="257">
                  <c:v>59.982999999999997</c:v>
                </c:pt>
                <c:pt idx="258">
                  <c:v>59.982999999999997</c:v>
                </c:pt>
                <c:pt idx="259">
                  <c:v>59.982999999999997</c:v>
                </c:pt>
                <c:pt idx="260">
                  <c:v>59.982999999999997</c:v>
                </c:pt>
                <c:pt idx="261">
                  <c:v>59.982999999999997</c:v>
                </c:pt>
                <c:pt idx="262">
                  <c:v>59.982999999999997</c:v>
                </c:pt>
                <c:pt idx="263">
                  <c:v>59.982999999999997</c:v>
                </c:pt>
                <c:pt idx="264">
                  <c:v>59.982999999999997</c:v>
                </c:pt>
                <c:pt idx="265">
                  <c:v>59.982999999999997</c:v>
                </c:pt>
                <c:pt idx="266">
                  <c:v>59.982999999999997</c:v>
                </c:pt>
                <c:pt idx="267">
                  <c:v>59.982999999999997</c:v>
                </c:pt>
                <c:pt idx="268">
                  <c:v>59.982999999999997</c:v>
                </c:pt>
                <c:pt idx="269">
                  <c:v>59.982999999999997</c:v>
                </c:pt>
                <c:pt idx="270">
                  <c:v>59.982999999999997</c:v>
                </c:pt>
                <c:pt idx="271">
                  <c:v>59.982999999999997</c:v>
                </c:pt>
                <c:pt idx="272">
                  <c:v>59.982999999999997</c:v>
                </c:pt>
                <c:pt idx="273">
                  <c:v>59.982999999999997</c:v>
                </c:pt>
                <c:pt idx="274">
                  <c:v>59.982999999999997</c:v>
                </c:pt>
                <c:pt idx="275">
                  <c:v>59.982999999999997</c:v>
                </c:pt>
                <c:pt idx="276">
                  <c:v>59.982999999999997</c:v>
                </c:pt>
                <c:pt idx="277">
                  <c:v>59.982999999999997</c:v>
                </c:pt>
                <c:pt idx="278">
                  <c:v>59.982999999999997</c:v>
                </c:pt>
                <c:pt idx="279">
                  <c:v>59.982999999999997</c:v>
                </c:pt>
                <c:pt idx="280">
                  <c:v>59.982999999999997</c:v>
                </c:pt>
                <c:pt idx="281">
                  <c:v>59.982999999999997</c:v>
                </c:pt>
                <c:pt idx="282">
                  <c:v>59.982999999999997</c:v>
                </c:pt>
                <c:pt idx="283">
                  <c:v>59.982999999999997</c:v>
                </c:pt>
                <c:pt idx="284">
                  <c:v>59.982999999999997</c:v>
                </c:pt>
                <c:pt idx="285">
                  <c:v>59.982999999999997</c:v>
                </c:pt>
                <c:pt idx="286">
                  <c:v>59.982999999999997</c:v>
                </c:pt>
                <c:pt idx="287">
                  <c:v>59.982999999999997</c:v>
                </c:pt>
                <c:pt idx="288">
                  <c:v>59.982999999999997</c:v>
                </c:pt>
                <c:pt idx="289">
                  <c:v>59.982999999999997</c:v>
                </c:pt>
                <c:pt idx="290">
                  <c:v>59.982999999999997</c:v>
                </c:pt>
                <c:pt idx="291">
                  <c:v>59.982999999999997</c:v>
                </c:pt>
                <c:pt idx="292">
                  <c:v>59.982999999999997</c:v>
                </c:pt>
                <c:pt idx="293">
                  <c:v>59.982999999999997</c:v>
                </c:pt>
                <c:pt idx="294">
                  <c:v>59.982999999999997</c:v>
                </c:pt>
                <c:pt idx="295">
                  <c:v>59.982999999999997</c:v>
                </c:pt>
                <c:pt idx="296">
                  <c:v>59.982999999999997</c:v>
                </c:pt>
                <c:pt idx="297">
                  <c:v>59.982999999999997</c:v>
                </c:pt>
                <c:pt idx="298">
                  <c:v>59.982999999999997</c:v>
                </c:pt>
                <c:pt idx="299">
                  <c:v>59.982999999999997</c:v>
                </c:pt>
                <c:pt idx="300">
                  <c:v>59.982999999999997</c:v>
                </c:pt>
                <c:pt idx="301">
                  <c:v>59.982999999999997</c:v>
                </c:pt>
                <c:pt idx="302">
                  <c:v>59.982999999999997</c:v>
                </c:pt>
                <c:pt idx="303">
                  <c:v>59.982999999999997</c:v>
                </c:pt>
                <c:pt idx="304">
                  <c:v>59.982999999999997</c:v>
                </c:pt>
                <c:pt idx="305">
                  <c:v>59.982999999999997</c:v>
                </c:pt>
                <c:pt idx="306">
                  <c:v>59.982999999999997</c:v>
                </c:pt>
                <c:pt idx="307">
                  <c:v>59.982999999999997</c:v>
                </c:pt>
                <c:pt idx="308">
                  <c:v>59.982999999999997</c:v>
                </c:pt>
                <c:pt idx="309">
                  <c:v>59.982999999999997</c:v>
                </c:pt>
                <c:pt idx="310">
                  <c:v>59.982999999999997</c:v>
                </c:pt>
                <c:pt idx="311">
                  <c:v>59.982999999999997</c:v>
                </c:pt>
                <c:pt idx="312">
                  <c:v>59.982999999999997</c:v>
                </c:pt>
                <c:pt idx="313">
                  <c:v>59.982999999999997</c:v>
                </c:pt>
                <c:pt idx="314">
                  <c:v>59.982999999999997</c:v>
                </c:pt>
                <c:pt idx="315">
                  <c:v>59.982999999999997</c:v>
                </c:pt>
                <c:pt idx="316">
                  <c:v>59.982999999999997</c:v>
                </c:pt>
                <c:pt idx="317">
                  <c:v>59.982999999999997</c:v>
                </c:pt>
                <c:pt idx="318">
                  <c:v>59.982999999999997</c:v>
                </c:pt>
                <c:pt idx="319">
                  <c:v>59.982999999999997</c:v>
                </c:pt>
                <c:pt idx="320">
                  <c:v>59.982999999999997</c:v>
                </c:pt>
                <c:pt idx="321">
                  <c:v>59.982999999999997</c:v>
                </c:pt>
                <c:pt idx="322">
                  <c:v>59.982999999999997</c:v>
                </c:pt>
                <c:pt idx="323">
                  <c:v>59.982999999999997</c:v>
                </c:pt>
                <c:pt idx="324">
                  <c:v>59.982999999999997</c:v>
                </c:pt>
                <c:pt idx="325">
                  <c:v>59.982999999999997</c:v>
                </c:pt>
                <c:pt idx="326">
                  <c:v>59.982999999999997</c:v>
                </c:pt>
                <c:pt idx="327">
                  <c:v>59.982999999999997</c:v>
                </c:pt>
                <c:pt idx="328">
                  <c:v>59.982999999999997</c:v>
                </c:pt>
                <c:pt idx="329">
                  <c:v>59.982999999999997</c:v>
                </c:pt>
                <c:pt idx="330">
                  <c:v>59.982999999999997</c:v>
                </c:pt>
                <c:pt idx="331">
                  <c:v>59.982999999999997</c:v>
                </c:pt>
                <c:pt idx="332">
                  <c:v>59.982999999999997</c:v>
                </c:pt>
                <c:pt idx="333">
                  <c:v>59.982999999999997</c:v>
                </c:pt>
                <c:pt idx="334">
                  <c:v>59.982999999999997</c:v>
                </c:pt>
                <c:pt idx="335">
                  <c:v>59.982999999999997</c:v>
                </c:pt>
                <c:pt idx="336">
                  <c:v>59.982999999999997</c:v>
                </c:pt>
                <c:pt idx="337">
                  <c:v>59.982999999999997</c:v>
                </c:pt>
                <c:pt idx="338">
                  <c:v>59.982999999999997</c:v>
                </c:pt>
                <c:pt idx="339">
                  <c:v>59.982999999999997</c:v>
                </c:pt>
                <c:pt idx="340">
                  <c:v>59.982999999999997</c:v>
                </c:pt>
                <c:pt idx="341">
                  <c:v>59.982999999999997</c:v>
                </c:pt>
                <c:pt idx="342">
                  <c:v>59.982999999999997</c:v>
                </c:pt>
                <c:pt idx="343">
                  <c:v>59.982999999999997</c:v>
                </c:pt>
                <c:pt idx="344">
                  <c:v>59.982999999999997</c:v>
                </c:pt>
                <c:pt idx="345">
                  <c:v>59.982999999999997</c:v>
                </c:pt>
                <c:pt idx="346">
                  <c:v>59.982999999999997</c:v>
                </c:pt>
                <c:pt idx="347">
                  <c:v>59.982999999999997</c:v>
                </c:pt>
                <c:pt idx="348">
                  <c:v>59.982999999999997</c:v>
                </c:pt>
                <c:pt idx="349">
                  <c:v>59.982999999999997</c:v>
                </c:pt>
                <c:pt idx="350">
                  <c:v>59.982999999999997</c:v>
                </c:pt>
                <c:pt idx="351">
                  <c:v>59.982999999999997</c:v>
                </c:pt>
                <c:pt idx="352">
                  <c:v>59.982999999999997</c:v>
                </c:pt>
                <c:pt idx="353">
                  <c:v>59.982999999999997</c:v>
                </c:pt>
                <c:pt idx="354">
                  <c:v>59.982999999999997</c:v>
                </c:pt>
                <c:pt idx="355">
                  <c:v>59.982999999999997</c:v>
                </c:pt>
                <c:pt idx="356">
                  <c:v>59.982999999999997</c:v>
                </c:pt>
                <c:pt idx="357">
                  <c:v>59.982999999999997</c:v>
                </c:pt>
                <c:pt idx="358">
                  <c:v>59.982999999999997</c:v>
                </c:pt>
                <c:pt idx="359">
                  <c:v>59.982999999999997</c:v>
                </c:pt>
                <c:pt idx="360">
                  <c:v>59.982999999999997</c:v>
                </c:pt>
                <c:pt idx="361">
                  <c:v>59.982999999999997</c:v>
                </c:pt>
                <c:pt idx="362">
                  <c:v>59.982999999999997</c:v>
                </c:pt>
                <c:pt idx="363">
                  <c:v>59.982999999999997</c:v>
                </c:pt>
                <c:pt idx="364">
                  <c:v>59.982999999999997</c:v>
                </c:pt>
                <c:pt idx="365">
                  <c:v>59.982999999999997</c:v>
                </c:pt>
                <c:pt idx="366">
                  <c:v>59.982999999999997</c:v>
                </c:pt>
                <c:pt idx="367">
                  <c:v>59.982999999999997</c:v>
                </c:pt>
                <c:pt idx="368">
                  <c:v>59.982999999999997</c:v>
                </c:pt>
                <c:pt idx="369">
                  <c:v>59.982999999999997</c:v>
                </c:pt>
                <c:pt idx="370">
                  <c:v>59.982999999999997</c:v>
                </c:pt>
                <c:pt idx="371">
                  <c:v>59.982999999999997</c:v>
                </c:pt>
                <c:pt idx="372">
                  <c:v>59.982999999999997</c:v>
                </c:pt>
                <c:pt idx="373">
                  <c:v>59.982999999999997</c:v>
                </c:pt>
                <c:pt idx="374">
                  <c:v>59.982999999999997</c:v>
                </c:pt>
                <c:pt idx="375">
                  <c:v>59.982999999999997</c:v>
                </c:pt>
                <c:pt idx="376">
                  <c:v>59.982999999999997</c:v>
                </c:pt>
                <c:pt idx="377">
                  <c:v>59.982999999999997</c:v>
                </c:pt>
                <c:pt idx="378">
                  <c:v>59.982999999999997</c:v>
                </c:pt>
                <c:pt idx="379">
                  <c:v>59.982999999999997</c:v>
                </c:pt>
                <c:pt idx="380">
                  <c:v>59.982999999999997</c:v>
                </c:pt>
                <c:pt idx="381">
                  <c:v>59.982999999999997</c:v>
                </c:pt>
                <c:pt idx="382">
                  <c:v>59.982999999999997</c:v>
                </c:pt>
                <c:pt idx="383">
                  <c:v>59.982999999999997</c:v>
                </c:pt>
                <c:pt idx="384">
                  <c:v>59.982999999999997</c:v>
                </c:pt>
                <c:pt idx="385">
                  <c:v>59.982999999999997</c:v>
                </c:pt>
                <c:pt idx="386">
                  <c:v>59.982999999999997</c:v>
                </c:pt>
                <c:pt idx="387">
                  <c:v>59.982999999999997</c:v>
                </c:pt>
                <c:pt idx="388">
                  <c:v>59.982999999999997</c:v>
                </c:pt>
                <c:pt idx="389">
                  <c:v>59.982999999999997</c:v>
                </c:pt>
                <c:pt idx="390">
                  <c:v>59.982999999999997</c:v>
                </c:pt>
                <c:pt idx="391">
                  <c:v>59.982999999999997</c:v>
                </c:pt>
                <c:pt idx="392">
                  <c:v>59.982999999999997</c:v>
                </c:pt>
                <c:pt idx="393">
                  <c:v>59.982999999999997</c:v>
                </c:pt>
                <c:pt idx="394">
                  <c:v>59.982999999999997</c:v>
                </c:pt>
                <c:pt idx="395">
                  <c:v>59.982999999999997</c:v>
                </c:pt>
                <c:pt idx="396">
                  <c:v>59.982999999999997</c:v>
                </c:pt>
                <c:pt idx="397">
                  <c:v>59.982999999999997</c:v>
                </c:pt>
                <c:pt idx="398">
                  <c:v>59.982999999999997</c:v>
                </c:pt>
                <c:pt idx="399">
                  <c:v>59.982999999999997</c:v>
                </c:pt>
                <c:pt idx="400">
                  <c:v>59.982999999999997</c:v>
                </c:pt>
                <c:pt idx="401">
                  <c:v>59.982999999999997</c:v>
                </c:pt>
                <c:pt idx="402">
                  <c:v>59.982999999999997</c:v>
                </c:pt>
                <c:pt idx="403">
                  <c:v>59.982999999999997</c:v>
                </c:pt>
                <c:pt idx="404">
                  <c:v>59.982999999999997</c:v>
                </c:pt>
                <c:pt idx="405">
                  <c:v>59.982999999999997</c:v>
                </c:pt>
                <c:pt idx="406">
                  <c:v>59.982999999999997</c:v>
                </c:pt>
                <c:pt idx="407">
                  <c:v>59.982999999999997</c:v>
                </c:pt>
                <c:pt idx="408">
                  <c:v>59.982999999999997</c:v>
                </c:pt>
                <c:pt idx="409">
                  <c:v>59.982999999999997</c:v>
                </c:pt>
                <c:pt idx="410">
                  <c:v>59.982999999999997</c:v>
                </c:pt>
                <c:pt idx="411">
                  <c:v>59.982999999999997</c:v>
                </c:pt>
                <c:pt idx="412">
                  <c:v>59.982999999999997</c:v>
                </c:pt>
                <c:pt idx="413">
                  <c:v>59.982999999999997</c:v>
                </c:pt>
                <c:pt idx="414">
                  <c:v>59.982999999999997</c:v>
                </c:pt>
                <c:pt idx="415">
                  <c:v>59.982999999999997</c:v>
                </c:pt>
                <c:pt idx="416">
                  <c:v>59.982999999999997</c:v>
                </c:pt>
                <c:pt idx="417">
                  <c:v>59.982999999999997</c:v>
                </c:pt>
                <c:pt idx="418">
                  <c:v>59.982999999999997</c:v>
                </c:pt>
                <c:pt idx="419">
                  <c:v>59.982999999999997</c:v>
                </c:pt>
                <c:pt idx="420">
                  <c:v>59.982999999999997</c:v>
                </c:pt>
                <c:pt idx="421">
                  <c:v>59.982999999999997</c:v>
                </c:pt>
                <c:pt idx="422">
                  <c:v>59.982999999999997</c:v>
                </c:pt>
                <c:pt idx="423">
                  <c:v>59.982999999999997</c:v>
                </c:pt>
                <c:pt idx="424">
                  <c:v>59.982999999999997</c:v>
                </c:pt>
                <c:pt idx="425">
                  <c:v>59.982999999999997</c:v>
                </c:pt>
                <c:pt idx="426">
                  <c:v>59.982999999999997</c:v>
                </c:pt>
                <c:pt idx="427">
                  <c:v>59.982999999999997</c:v>
                </c:pt>
                <c:pt idx="428">
                  <c:v>59.982999999999997</c:v>
                </c:pt>
                <c:pt idx="429">
                  <c:v>59.982999999999997</c:v>
                </c:pt>
                <c:pt idx="430">
                  <c:v>59.982999999999997</c:v>
                </c:pt>
                <c:pt idx="431">
                  <c:v>59.982999999999997</c:v>
                </c:pt>
                <c:pt idx="432">
                  <c:v>59.982999999999997</c:v>
                </c:pt>
                <c:pt idx="433">
                  <c:v>59.982999999999997</c:v>
                </c:pt>
                <c:pt idx="434">
                  <c:v>59.982999999999997</c:v>
                </c:pt>
                <c:pt idx="435">
                  <c:v>59.982999999999997</c:v>
                </c:pt>
                <c:pt idx="436">
                  <c:v>59.982999999999997</c:v>
                </c:pt>
                <c:pt idx="437">
                  <c:v>59.982999999999997</c:v>
                </c:pt>
                <c:pt idx="438">
                  <c:v>59.982999999999997</c:v>
                </c:pt>
                <c:pt idx="439">
                  <c:v>59.982999999999997</c:v>
                </c:pt>
                <c:pt idx="440">
                  <c:v>59.982999999999997</c:v>
                </c:pt>
                <c:pt idx="441">
                  <c:v>59.982999999999997</c:v>
                </c:pt>
                <c:pt idx="442">
                  <c:v>59.982999999999997</c:v>
                </c:pt>
                <c:pt idx="443">
                  <c:v>59.982999999999997</c:v>
                </c:pt>
                <c:pt idx="444">
                  <c:v>59.982999999999997</c:v>
                </c:pt>
                <c:pt idx="445">
                  <c:v>59.982999999999997</c:v>
                </c:pt>
                <c:pt idx="446">
                  <c:v>59.982999999999997</c:v>
                </c:pt>
                <c:pt idx="447">
                  <c:v>59.982999999999997</c:v>
                </c:pt>
                <c:pt idx="448">
                  <c:v>59.982999999999997</c:v>
                </c:pt>
                <c:pt idx="449">
                  <c:v>59.982999999999997</c:v>
                </c:pt>
                <c:pt idx="450">
                  <c:v>59.982999999999997</c:v>
                </c:pt>
                <c:pt idx="451">
                  <c:v>59.982999999999997</c:v>
                </c:pt>
                <c:pt idx="452">
                  <c:v>59.982999999999997</c:v>
                </c:pt>
                <c:pt idx="453">
                  <c:v>59.982999999999997</c:v>
                </c:pt>
                <c:pt idx="454">
                  <c:v>59.982999999999997</c:v>
                </c:pt>
                <c:pt idx="455">
                  <c:v>59.982999999999997</c:v>
                </c:pt>
                <c:pt idx="456">
                  <c:v>59.982999999999997</c:v>
                </c:pt>
                <c:pt idx="457">
                  <c:v>59.982999999999997</c:v>
                </c:pt>
                <c:pt idx="458">
                  <c:v>59.982999999999997</c:v>
                </c:pt>
                <c:pt idx="459">
                  <c:v>59.982999999999997</c:v>
                </c:pt>
                <c:pt idx="460">
                  <c:v>59.982999999999997</c:v>
                </c:pt>
                <c:pt idx="461">
                  <c:v>59.982999999999997</c:v>
                </c:pt>
                <c:pt idx="462">
                  <c:v>59.982999999999997</c:v>
                </c:pt>
                <c:pt idx="463">
                  <c:v>59.982999999999997</c:v>
                </c:pt>
                <c:pt idx="464">
                  <c:v>59.982999999999997</c:v>
                </c:pt>
                <c:pt idx="465">
                  <c:v>59.982999999999997</c:v>
                </c:pt>
                <c:pt idx="466">
                  <c:v>59.982999999999997</c:v>
                </c:pt>
                <c:pt idx="467">
                  <c:v>59.982999999999997</c:v>
                </c:pt>
                <c:pt idx="468">
                  <c:v>59.982999999999997</c:v>
                </c:pt>
                <c:pt idx="469">
                  <c:v>59.982999999999997</c:v>
                </c:pt>
              </c:numCache>
            </c:numRef>
          </c:val>
          <c:extLst>
            <c:ext xmlns:c16="http://schemas.microsoft.com/office/drawing/2014/chart" uri="{C3380CC4-5D6E-409C-BE32-E72D297353CC}">
              <c16:uniqueId val="{00000000-11F6-4C44-BC72-B0C25C413560}"/>
            </c:ext>
          </c:extLst>
        </c:ser>
        <c:ser>
          <c:idx val="5"/>
          <c:order val="2"/>
          <c:tx>
            <c:v>Governor Deadband</c:v>
          </c:tx>
          <c:spPr>
            <a:pattFill prst="pct10">
              <a:fgClr>
                <a:srgbClr val="FF6D6D"/>
              </a:fgClr>
              <a:bgClr>
                <a:schemeClr val="bg1"/>
              </a:bgClr>
            </a:pattFill>
            <a:ln w="12700">
              <a:solidFill>
                <a:srgbClr val="FF0000">
                  <a:alpha val="50000"/>
                </a:srgbClr>
              </a:solidFill>
            </a:ln>
            <a:effectLst/>
          </c:spPr>
          <c:val>
            <c:numRef>
              <c:f>Sheet2!$L$5:$L$474</c:f>
              <c:numCache>
                <c:formatCode>General</c:formatCode>
                <c:ptCount val="470"/>
                <c:pt idx="0">
                  <c:v>3.4000000000000002E-2</c:v>
                </c:pt>
                <c:pt idx="1">
                  <c:v>3.4000000000000002E-2</c:v>
                </c:pt>
                <c:pt idx="2">
                  <c:v>3.4000000000000002E-2</c:v>
                </c:pt>
                <c:pt idx="3">
                  <c:v>3.4000000000000002E-2</c:v>
                </c:pt>
                <c:pt idx="4">
                  <c:v>3.4000000000000002E-2</c:v>
                </c:pt>
                <c:pt idx="5">
                  <c:v>3.4000000000000002E-2</c:v>
                </c:pt>
                <c:pt idx="6">
                  <c:v>3.4000000000000002E-2</c:v>
                </c:pt>
                <c:pt idx="7">
                  <c:v>3.4000000000000002E-2</c:v>
                </c:pt>
                <c:pt idx="8">
                  <c:v>3.4000000000000002E-2</c:v>
                </c:pt>
                <c:pt idx="9">
                  <c:v>3.4000000000000002E-2</c:v>
                </c:pt>
                <c:pt idx="10">
                  <c:v>3.4000000000000002E-2</c:v>
                </c:pt>
                <c:pt idx="11">
                  <c:v>3.4000000000000002E-2</c:v>
                </c:pt>
                <c:pt idx="12">
                  <c:v>3.4000000000000002E-2</c:v>
                </c:pt>
                <c:pt idx="13">
                  <c:v>3.4000000000000002E-2</c:v>
                </c:pt>
                <c:pt idx="14">
                  <c:v>3.4000000000000002E-2</c:v>
                </c:pt>
                <c:pt idx="15">
                  <c:v>3.4000000000000002E-2</c:v>
                </c:pt>
                <c:pt idx="16">
                  <c:v>3.4000000000000002E-2</c:v>
                </c:pt>
                <c:pt idx="17">
                  <c:v>3.4000000000000002E-2</c:v>
                </c:pt>
                <c:pt idx="18">
                  <c:v>3.4000000000000002E-2</c:v>
                </c:pt>
                <c:pt idx="19">
                  <c:v>3.4000000000000002E-2</c:v>
                </c:pt>
                <c:pt idx="20">
                  <c:v>3.4000000000000002E-2</c:v>
                </c:pt>
                <c:pt idx="21">
                  <c:v>3.4000000000000002E-2</c:v>
                </c:pt>
                <c:pt idx="22">
                  <c:v>3.4000000000000002E-2</c:v>
                </c:pt>
                <c:pt idx="23">
                  <c:v>3.4000000000000002E-2</c:v>
                </c:pt>
                <c:pt idx="24">
                  <c:v>3.4000000000000002E-2</c:v>
                </c:pt>
                <c:pt idx="25">
                  <c:v>3.4000000000000002E-2</c:v>
                </c:pt>
                <c:pt idx="26">
                  <c:v>3.4000000000000002E-2</c:v>
                </c:pt>
                <c:pt idx="27">
                  <c:v>3.4000000000000002E-2</c:v>
                </c:pt>
                <c:pt idx="28">
                  <c:v>3.4000000000000002E-2</c:v>
                </c:pt>
                <c:pt idx="29">
                  <c:v>3.4000000000000002E-2</c:v>
                </c:pt>
                <c:pt idx="30">
                  <c:v>3.4000000000000002E-2</c:v>
                </c:pt>
                <c:pt idx="31">
                  <c:v>3.4000000000000002E-2</c:v>
                </c:pt>
                <c:pt idx="32">
                  <c:v>3.4000000000000002E-2</c:v>
                </c:pt>
                <c:pt idx="33">
                  <c:v>3.4000000000000002E-2</c:v>
                </c:pt>
                <c:pt idx="34">
                  <c:v>3.4000000000000002E-2</c:v>
                </c:pt>
                <c:pt idx="35">
                  <c:v>3.4000000000000002E-2</c:v>
                </c:pt>
                <c:pt idx="36">
                  <c:v>3.4000000000000002E-2</c:v>
                </c:pt>
                <c:pt idx="37">
                  <c:v>3.4000000000000002E-2</c:v>
                </c:pt>
                <c:pt idx="38">
                  <c:v>3.4000000000000002E-2</c:v>
                </c:pt>
                <c:pt idx="39">
                  <c:v>3.4000000000000002E-2</c:v>
                </c:pt>
                <c:pt idx="40">
                  <c:v>3.4000000000000002E-2</c:v>
                </c:pt>
                <c:pt idx="41">
                  <c:v>3.4000000000000002E-2</c:v>
                </c:pt>
                <c:pt idx="42">
                  <c:v>3.4000000000000002E-2</c:v>
                </c:pt>
                <c:pt idx="43">
                  <c:v>3.4000000000000002E-2</c:v>
                </c:pt>
                <c:pt idx="44">
                  <c:v>3.4000000000000002E-2</c:v>
                </c:pt>
                <c:pt idx="45">
                  <c:v>3.4000000000000002E-2</c:v>
                </c:pt>
                <c:pt idx="46">
                  <c:v>3.4000000000000002E-2</c:v>
                </c:pt>
                <c:pt idx="47">
                  <c:v>3.4000000000000002E-2</c:v>
                </c:pt>
                <c:pt idx="48">
                  <c:v>3.4000000000000002E-2</c:v>
                </c:pt>
                <c:pt idx="49">
                  <c:v>3.4000000000000002E-2</c:v>
                </c:pt>
                <c:pt idx="50">
                  <c:v>3.4000000000000002E-2</c:v>
                </c:pt>
                <c:pt idx="51">
                  <c:v>3.4000000000000002E-2</c:v>
                </c:pt>
                <c:pt idx="52">
                  <c:v>3.4000000000000002E-2</c:v>
                </c:pt>
                <c:pt idx="53">
                  <c:v>3.4000000000000002E-2</c:v>
                </c:pt>
                <c:pt idx="54">
                  <c:v>3.4000000000000002E-2</c:v>
                </c:pt>
                <c:pt idx="55">
                  <c:v>3.4000000000000002E-2</c:v>
                </c:pt>
                <c:pt idx="56">
                  <c:v>3.4000000000000002E-2</c:v>
                </c:pt>
                <c:pt idx="57">
                  <c:v>3.4000000000000002E-2</c:v>
                </c:pt>
                <c:pt idx="58">
                  <c:v>3.4000000000000002E-2</c:v>
                </c:pt>
                <c:pt idx="59">
                  <c:v>3.4000000000000002E-2</c:v>
                </c:pt>
                <c:pt idx="60">
                  <c:v>3.4000000000000002E-2</c:v>
                </c:pt>
                <c:pt idx="61">
                  <c:v>3.4000000000000002E-2</c:v>
                </c:pt>
                <c:pt idx="62">
                  <c:v>3.4000000000000002E-2</c:v>
                </c:pt>
                <c:pt idx="63">
                  <c:v>3.4000000000000002E-2</c:v>
                </c:pt>
                <c:pt idx="64">
                  <c:v>3.4000000000000002E-2</c:v>
                </c:pt>
                <c:pt idx="65">
                  <c:v>3.4000000000000002E-2</c:v>
                </c:pt>
                <c:pt idx="66">
                  <c:v>3.4000000000000002E-2</c:v>
                </c:pt>
                <c:pt idx="67">
                  <c:v>3.4000000000000002E-2</c:v>
                </c:pt>
                <c:pt idx="68">
                  <c:v>3.4000000000000002E-2</c:v>
                </c:pt>
                <c:pt idx="69">
                  <c:v>3.4000000000000002E-2</c:v>
                </c:pt>
                <c:pt idx="70">
                  <c:v>3.4000000000000002E-2</c:v>
                </c:pt>
                <c:pt idx="71">
                  <c:v>3.4000000000000002E-2</c:v>
                </c:pt>
                <c:pt idx="72">
                  <c:v>3.4000000000000002E-2</c:v>
                </c:pt>
                <c:pt idx="73">
                  <c:v>3.4000000000000002E-2</c:v>
                </c:pt>
                <c:pt idx="74">
                  <c:v>3.4000000000000002E-2</c:v>
                </c:pt>
                <c:pt idx="75">
                  <c:v>3.4000000000000002E-2</c:v>
                </c:pt>
                <c:pt idx="76">
                  <c:v>3.4000000000000002E-2</c:v>
                </c:pt>
                <c:pt idx="77">
                  <c:v>3.4000000000000002E-2</c:v>
                </c:pt>
                <c:pt idx="78">
                  <c:v>3.4000000000000002E-2</c:v>
                </c:pt>
                <c:pt idx="79">
                  <c:v>3.4000000000000002E-2</c:v>
                </c:pt>
                <c:pt idx="80">
                  <c:v>3.4000000000000002E-2</c:v>
                </c:pt>
                <c:pt idx="81">
                  <c:v>3.4000000000000002E-2</c:v>
                </c:pt>
                <c:pt idx="82">
                  <c:v>3.4000000000000002E-2</c:v>
                </c:pt>
                <c:pt idx="83">
                  <c:v>3.4000000000000002E-2</c:v>
                </c:pt>
                <c:pt idx="84">
                  <c:v>3.4000000000000002E-2</c:v>
                </c:pt>
                <c:pt idx="85">
                  <c:v>3.4000000000000002E-2</c:v>
                </c:pt>
                <c:pt idx="86">
                  <c:v>3.4000000000000002E-2</c:v>
                </c:pt>
                <c:pt idx="87">
                  <c:v>3.4000000000000002E-2</c:v>
                </c:pt>
                <c:pt idx="88">
                  <c:v>3.4000000000000002E-2</c:v>
                </c:pt>
                <c:pt idx="89">
                  <c:v>3.4000000000000002E-2</c:v>
                </c:pt>
                <c:pt idx="90">
                  <c:v>3.4000000000000002E-2</c:v>
                </c:pt>
                <c:pt idx="91">
                  <c:v>3.4000000000000002E-2</c:v>
                </c:pt>
                <c:pt idx="92">
                  <c:v>3.4000000000000002E-2</c:v>
                </c:pt>
                <c:pt idx="93">
                  <c:v>3.4000000000000002E-2</c:v>
                </c:pt>
                <c:pt idx="94">
                  <c:v>3.4000000000000002E-2</c:v>
                </c:pt>
                <c:pt idx="95">
                  <c:v>3.4000000000000002E-2</c:v>
                </c:pt>
                <c:pt idx="96">
                  <c:v>3.4000000000000002E-2</c:v>
                </c:pt>
                <c:pt idx="97">
                  <c:v>3.4000000000000002E-2</c:v>
                </c:pt>
                <c:pt idx="98">
                  <c:v>3.4000000000000002E-2</c:v>
                </c:pt>
                <c:pt idx="99">
                  <c:v>3.4000000000000002E-2</c:v>
                </c:pt>
                <c:pt idx="100">
                  <c:v>3.4000000000000002E-2</c:v>
                </c:pt>
                <c:pt idx="101">
                  <c:v>3.4000000000000002E-2</c:v>
                </c:pt>
                <c:pt idx="102">
                  <c:v>3.4000000000000002E-2</c:v>
                </c:pt>
                <c:pt idx="103">
                  <c:v>3.4000000000000002E-2</c:v>
                </c:pt>
                <c:pt idx="104">
                  <c:v>3.4000000000000002E-2</c:v>
                </c:pt>
                <c:pt idx="105">
                  <c:v>3.4000000000000002E-2</c:v>
                </c:pt>
                <c:pt idx="106">
                  <c:v>3.4000000000000002E-2</c:v>
                </c:pt>
                <c:pt idx="107">
                  <c:v>3.4000000000000002E-2</c:v>
                </c:pt>
                <c:pt idx="108">
                  <c:v>3.4000000000000002E-2</c:v>
                </c:pt>
                <c:pt idx="109">
                  <c:v>3.4000000000000002E-2</c:v>
                </c:pt>
                <c:pt idx="110">
                  <c:v>3.4000000000000002E-2</c:v>
                </c:pt>
                <c:pt idx="111">
                  <c:v>3.4000000000000002E-2</c:v>
                </c:pt>
                <c:pt idx="112">
                  <c:v>3.4000000000000002E-2</c:v>
                </c:pt>
                <c:pt idx="113">
                  <c:v>3.4000000000000002E-2</c:v>
                </c:pt>
                <c:pt idx="114">
                  <c:v>3.4000000000000002E-2</c:v>
                </c:pt>
                <c:pt idx="115">
                  <c:v>3.4000000000000002E-2</c:v>
                </c:pt>
                <c:pt idx="116">
                  <c:v>3.4000000000000002E-2</c:v>
                </c:pt>
                <c:pt idx="117">
                  <c:v>3.4000000000000002E-2</c:v>
                </c:pt>
                <c:pt idx="118">
                  <c:v>3.4000000000000002E-2</c:v>
                </c:pt>
                <c:pt idx="119">
                  <c:v>3.4000000000000002E-2</c:v>
                </c:pt>
                <c:pt idx="120">
                  <c:v>3.4000000000000002E-2</c:v>
                </c:pt>
                <c:pt idx="121">
                  <c:v>3.4000000000000002E-2</c:v>
                </c:pt>
                <c:pt idx="122">
                  <c:v>3.4000000000000002E-2</c:v>
                </c:pt>
                <c:pt idx="123">
                  <c:v>3.4000000000000002E-2</c:v>
                </c:pt>
                <c:pt idx="124">
                  <c:v>3.4000000000000002E-2</c:v>
                </c:pt>
                <c:pt idx="125">
                  <c:v>3.4000000000000002E-2</c:v>
                </c:pt>
                <c:pt idx="126">
                  <c:v>3.4000000000000002E-2</c:v>
                </c:pt>
                <c:pt idx="127">
                  <c:v>3.4000000000000002E-2</c:v>
                </c:pt>
                <c:pt idx="128">
                  <c:v>3.4000000000000002E-2</c:v>
                </c:pt>
                <c:pt idx="129">
                  <c:v>3.4000000000000002E-2</c:v>
                </c:pt>
                <c:pt idx="130">
                  <c:v>3.4000000000000002E-2</c:v>
                </c:pt>
                <c:pt idx="131">
                  <c:v>3.4000000000000002E-2</c:v>
                </c:pt>
                <c:pt idx="132">
                  <c:v>3.4000000000000002E-2</c:v>
                </c:pt>
                <c:pt idx="133">
                  <c:v>3.4000000000000002E-2</c:v>
                </c:pt>
                <c:pt idx="134">
                  <c:v>3.4000000000000002E-2</c:v>
                </c:pt>
                <c:pt idx="135">
                  <c:v>3.4000000000000002E-2</c:v>
                </c:pt>
                <c:pt idx="136">
                  <c:v>3.4000000000000002E-2</c:v>
                </c:pt>
                <c:pt idx="137">
                  <c:v>3.4000000000000002E-2</c:v>
                </c:pt>
                <c:pt idx="138">
                  <c:v>3.4000000000000002E-2</c:v>
                </c:pt>
                <c:pt idx="139">
                  <c:v>3.4000000000000002E-2</c:v>
                </c:pt>
                <c:pt idx="140">
                  <c:v>3.4000000000000002E-2</c:v>
                </c:pt>
                <c:pt idx="141">
                  <c:v>3.4000000000000002E-2</c:v>
                </c:pt>
                <c:pt idx="142">
                  <c:v>3.4000000000000002E-2</c:v>
                </c:pt>
                <c:pt idx="143">
                  <c:v>3.4000000000000002E-2</c:v>
                </c:pt>
                <c:pt idx="144">
                  <c:v>3.4000000000000002E-2</c:v>
                </c:pt>
                <c:pt idx="145">
                  <c:v>3.4000000000000002E-2</c:v>
                </c:pt>
                <c:pt idx="146">
                  <c:v>3.4000000000000002E-2</c:v>
                </c:pt>
                <c:pt idx="147">
                  <c:v>3.4000000000000002E-2</c:v>
                </c:pt>
                <c:pt idx="148">
                  <c:v>3.4000000000000002E-2</c:v>
                </c:pt>
                <c:pt idx="149">
                  <c:v>3.4000000000000002E-2</c:v>
                </c:pt>
                <c:pt idx="150">
                  <c:v>3.4000000000000002E-2</c:v>
                </c:pt>
                <c:pt idx="151">
                  <c:v>3.4000000000000002E-2</c:v>
                </c:pt>
                <c:pt idx="152">
                  <c:v>3.4000000000000002E-2</c:v>
                </c:pt>
                <c:pt idx="153">
                  <c:v>3.4000000000000002E-2</c:v>
                </c:pt>
                <c:pt idx="154">
                  <c:v>3.4000000000000002E-2</c:v>
                </c:pt>
                <c:pt idx="155">
                  <c:v>3.4000000000000002E-2</c:v>
                </c:pt>
                <c:pt idx="156">
                  <c:v>3.4000000000000002E-2</c:v>
                </c:pt>
                <c:pt idx="157">
                  <c:v>3.4000000000000002E-2</c:v>
                </c:pt>
                <c:pt idx="158">
                  <c:v>3.4000000000000002E-2</c:v>
                </c:pt>
                <c:pt idx="159">
                  <c:v>3.4000000000000002E-2</c:v>
                </c:pt>
                <c:pt idx="160">
                  <c:v>3.4000000000000002E-2</c:v>
                </c:pt>
                <c:pt idx="161">
                  <c:v>3.4000000000000002E-2</c:v>
                </c:pt>
                <c:pt idx="162">
                  <c:v>3.4000000000000002E-2</c:v>
                </c:pt>
                <c:pt idx="163">
                  <c:v>3.4000000000000002E-2</c:v>
                </c:pt>
                <c:pt idx="164">
                  <c:v>3.4000000000000002E-2</c:v>
                </c:pt>
                <c:pt idx="165">
                  <c:v>3.4000000000000002E-2</c:v>
                </c:pt>
                <c:pt idx="166">
                  <c:v>3.4000000000000002E-2</c:v>
                </c:pt>
                <c:pt idx="167">
                  <c:v>3.4000000000000002E-2</c:v>
                </c:pt>
                <c:pt idx="168">
                  <c:v>3.4000000000000002E-2</c:v>
                </c:pt>
                <c:pt idx="169">
                  <c:v>3.4000000000000002E-2</c:v>
                </c:pt>
                <c:pt idx="170">
                  <c:v>3.4000000000000002E-2</c:v>
                </c:pt>
                <c:pt idx="171">
                  <c:v>3.4000000000000002E-2</c:v>
                </c:pt>
                <c:pt idx="172">
                  <c:v>3.4000000000000002E-2</c:v>
                </c:pt>
                <c:pt idx="173">
                  <c:v>3.4000000000000002E-2</c:v>
                </c:pt>
                <c:pt idx="174">
                  <c:v>3.4000000000000002E-2</c:v>
                </c:pt>
                <c:pt idx="175">
                  <c:v>3.4000000000000002E-2</c:v>
                </c:pt>
                <c:pt idx="176">
                  <c:v>3.4000000000000002E-2</c:v>
                </c:pt>
                <c:pt idx="177">
                  <c:v>3.4000000000000002E-2</c:v>
                </c:pt>
                <c:pt idx="178">
                  <c:v>3.4000000000000002E-2</c:v>
                </c:pt>
                <c:pt idx="179">
                  <c:v>3.4000000000000002E-2</c:v>
                </c:pt>
                <c:pt idx="180">
                  <c:v>3.4000000000000002E-2</c:v>
                </c:pt>
                <c:pt idx="181">
                  <c:v>3.4000000000000002E-2</c:v>
                </c:pt>
                <c:pt idx="182">
                  <c:v>3.4000000000000002E-2</c:v>
                </c:pt>
                <c:pt idx="183">
                  <c:v>3.4000000000000002E-2</c:v>
                </c:pt>
                <c:pt idx="184">
                  <c:v>3.4000000000000002E-2</c:v>
                </c:pt>
                <c:pt idx="185">
                  <c:v>3.4000000000000002E-2</c:v>
                </c:pt>
                <c:pt idx="186">
                  <c:v>3.4000000000000002E-2</c:v>
                </c:pt>
                <c:pt idx="187">
                  <c:v>3.4000000000000002E-2</c:v>
                </c:pt>
                <c:pt idx="188">
                  <c:v>3.4000000000000002E-2</c:v>
                </c:pt>
                <c:pt idx="189">
                  <c:v>3.4000000000000002E-2</c:v>
                </c:pt>
                <c:pt idx="190">
                  <c:v>3.4000000000000002E-2</c:v>
                </c:pt>
                <c:pt idx="191">
                  <c:v>3.4000000000000002E-2</c:v>
                </c:pt>
                <c:pt idx="192">
                  <c:v>3.4000000000000002E-2</c:v>
                </c:pt>
                <c:pt idx="193">
                  <c:v>3.4000000000000002E-2</c:v>
                </c:pt>
                <c:pt idx="194">
                  <c:v>3.4000000000000002E-2</c:v>
                </c:pt>
                <c:pt idx="195">
                  <c:v>3.4000000000000002E-2</c:v>
                </c:pt>
                <c:pt idx="196">
                  <c:v>3.4000000000000002E-2</c:v>
                </c:pt>
                <c:pt idx="197">
                  <c:v>3.4000000000000002E-2</c:v>
                </c:pt>
                <c:pt idx="198">
                  <c:v>3.4000000000000002E-2</c:v>
                </c:pt>
                <c:pt idx="199">
                  <c:v>3.4000000000000002E-2</c:v>
                </c:pt>
                <c:pt idx="200">
                  <c:v>3.4000000000000002E-2</c:v>
                </c:pt>
                <c:pt idx="201">
                  <c:v>3.4000000000000002E-2</c:v>
                </c:pt>
                <c:pt idx="202">
                  <c:v>3.4000000000000002E-2</c:v>
                </c:pt>
                <c:pt idx="203">
                  <c:v>3.4000000000000002E-2</c:v>
                </c:pt>
                <c:pt idx="204">
                  <c:v>3.4000000000000002E-2</c:v>
                </c:pt>
                <c:pt idx="205">
                  <c:v>3.4000000000000002E-2</c:v>
                </c:pt>
                <c:pt idx="206">
                  <c:v>3.4000000000000002E-2</c:v>
                </c:pt>
                <c:pt idx="207">
                  <c:v>3.4000000000000002E-2</c:v>
                </c:pt>
                <c:pt idx="208">
                  <c:v>3.4000000000000002E-2</c:v>
                </c:pt>
                <c:pt idx="209">
                  <c:v>3.4000000000000002E-2</c:v>
                </c:pt>
                <c:pt idx="210">
                  <c:v>3.4000000000000002E-2</c:v>
                </c:pt>
                <c:pt idx="211">
                  <c:v>3.4000000000000002E-2</c:v>
                </c:pt>
                <c:pt idx="212">
                  <c:v>3.4000000000000002E-2</c:v>
                </c:pt>
                <c:pt idx="213">
                  <c:v>3.4000000000000002E-2</c:v>
                </c:pt>
                <c:pt idx="214">
                  <c:v>3.4000000000000002E-2</c:v>
                </c:pt>
                <c:pt idx="215">
                  <c:v>3.4000000000000002E-2</c:v>
                </c:pt>
                <c:pt idx="216">
                  <c:v>3.4000000000000002E-2</c:v>
                </c:pt>
                <c:pt idx="217">
                  <c:v>3.4000000000000002E-2</c:v>
                </c:pt>
                <c:pt idx="218">
                  <c:v>3.4000000000000002E-2</c:v>
                </c:pt>
                <c:pt idx="219">
                  <c:v>3.4000000000000002E-2</c:v>
                </c:pt>
                <c:pt idx="220">
                  <c:v>3.4000000000000002E-2</c:v>
                </c:pt>
                <c:pt idx="221">
                  <c:v>3.4000000000000002E-2</c:v>
                </c:pt>
                <c:pt idx="222">
                  <c:v>3.4000000000000002E-2</c:v>
                </c:pt>
                <c:pt idx="223">
                  <c:v>3.4000000000000002E-2</c:v>
                </c:pt>
                <c:pt idx="224">
                  <c:v>3.4000000000000002E-2</c:v>
                </c:pt>
                <c:pt idx="225">
                  <c:v>3.4000000000000002E-2</c:v>
                </c:pt>
                <c:pt idx="226">
                  <c:v>3.4000000000000002E-2</c:v>
                </c:pt>
                <c:pt idx="227">
                  <c:v>3.4000000000000002E-2</c:v>
                </c:pt>
                <c:pt idx="228">
                  <c:v>3.4000000000000002E-2</c:v>
                </c:pt>
                <c:pt idx="229">
                  <c:v>3.4000000000000002E-2</c:v>
                </c:pt>
                <c:pt idx="230">
                  <c:v>3.4000000000000002E-2</c:v>
                </c:pt>
                <c:pt idx="231">
                  <c:v>3.4000000000000002E-2</c:v>
                </c:pt>
                <c:pt idx="232">
                  <c:v>3.4000000000000002E-2</c:v>
                </c:pt>
                <c:pt idx="233">
                  <c:v>3.4000000000000002E-2</c:v>
                </c:pt>
                <c:pt idx="234">
                  <c:v>3.4000000000000002E-2</c:v>
                </c:pt>
                <c:pt idx="235">
                  <c:v>3.4000000000000002E-2</c:v>
                </c:pt>
                <c:pt idx="236">
                  <c:v>3.4000000000000002E-2</c:v>
                </c:pt>
                <c:pt idx="237">
                  <c:v>3.4000000000000002E-2</c:v>
                </c:pt>
                <c:pt idx="238">
                  <c:v>3.4000000000000002E-2</c:v>
                </c:pt>
                <c:pt idx="239">
                  <c:v>3.4000000000000002E-2</c:v>
                </c:pt>
                <c:pt idx="240">
                  <c:v>3.4000000000000002E-2</c:v>
                </c:pt>
                <c:pt idx="241">
                  <c:v>3.4000000000000002E-2</c:v>
                </c:pt>
                <c:pt idx="242">
                  <c:v>3.4000000000000002E-2</c:v>
                </c:pt>
                <c:pt idx="243">
                  <c:v>3.4000000000000002E-2</c:v>
                </c:pt>
                <c:pt idx="244">
                  <c:v>3.4000000000000002E-2</c:v>
                </c:pt>
                <c:pt idx="245">
                  <c:v>3.4000000000000002E-2</c:v>
                </c:pt>
                <c:pt idx="246">
                  <c:v>3.4000000000000002E-2</c:v>
                </c:pt>
                <c:pt idx="247">
                  <c:v>3.4000000000000002E-2</c:v>
                </c:pt>
                <c:pt idx="248">
                  <c:v>3.4000000000000002E-2</c:v>
                </c:pt>
                <c:pt idx="249">
                  <c:v>3.4000000000000002E-2</c:v>
                </c:pt>
                <c:pt idx="250">
                  <c:v>3.4000000000000002E-2</c:v>
                </c:pt>
                <c:pt idx="251">
                  <c:v>3.4000000000000002E-2</c:v>
                </c:pt>
                <c:pt idx="252">
                  <c:v>3.4000000000000002E-2</c:v>
                </c:pt>
                <c:pt idx="253">
                  <c:v>3.4000000000000002E-2</c:v>
                </c:pt>
                <c:pt idx="254">
                  <c:v>3.4000000000000002E-2</c:v>
                </c:pt>
                <c:pt idx="255">
                  <c:v>3.4000000000000002E-2</c:v>
                </c:pt>
                <c:pt idx="256">
                  <c:v>3.4000000000000002E-2</c:v>
                </c:pt>
                <c:pt idx="257">
                  <c:v>3.4000000000000002E-2</c:v>
                </c:pt>
                <c:pt idx="258">
                  <c:v>3.4000000000000002E-2</c:v>
                </c:pt>
                <c:pt idx="259">
                  <c:v>3.4000000000000002E-2</c:v>
                </c:pt>
                <c:pt idx="260">
                  <c:v>3.4000000000000002E-2</c:v>
                </c:pt>
                <c:pt idx="261">
                  <c:v>3.4000000000000002E-2</c:v>
                </c:pt>
                <c:pt idx="262">
                  <c:v>3.4000000000000002E-2</c:v>
                </c:pt>
                <c:pt idx="263">
                  <c:v>3.4000000000000002E-2</c:v>
                </c:pt>
                <c:pt idx="264">
                  <c:v>3.4000000000000002E-2</c:v>
                </c:pt>
                <c:pt idx="265">
                  <c:v>3.4000000000000002E-2</c:v>
                </c:pt>
                <c:pt idx="266">
                  <c:v>3.4000000000000002E-2</c:v>
                </c:pt>
                <c:pt idx="267">
                  <c:v>3.4000000000000002E-2</c:v>
                </c:pt>
                <c:pt idx="268">
                  <c:v>3.4000000000000002E-2</c:v>
                </c:pt>
                <c:pt idx="269">
                  <c:v>3.4000000000000002E-2</c:v>
                </c:pt>
                <c:pt idx="270">
                  <c:v>3.4000000000000002E-2</c:v>
                </c:pt>
                <c:pt idx="271">
                  <c:v>3.4000000000000002E-2</c:v>
                </c:pt>
                <c:pt idx="272">
                  <c:v>3.4000000000000002E-2</c:v>
                </c:pt>
                <c:pt idx="273">
                  <c:v>3.4000000000000002E-2</c:v>
                </c:pt>
                <c:pt idx="274">
                  <c:v>3.4000000000000002E-2</c:v>
                </c:pt>
                <c:pt idx="275">
                  <c:v>3.4000000000000002E-2</c:v>
                </c:pt>
                <c:pt idx="276">
                  <c:v>3.4000000000000002E-2</c:v>
                </c:pt>
                <c:pt idx="277">
                  <c:v>3.4000000000000002E-2</c:v>
                </c:pt>
                <c:pt idx="278">
                  <c:v>3.4000000000000002E-2</c:v>
                </c:pt>
                <c:pt idx="279">
                  <c:v>3.4000000000000002E-2</c:v>
                </c:pt>
                <c:pt idx="280">
                  <c:v>3.4000000000000002E-2</c:v>
                </c:pt>
                <c:pt idx="281">
                  <c:v>3.4000000000000002E-2</c:v>
                </c:pt>
                <c:pt idx="282">
                  <c:v>3.4000000000000002E-2</c:v>
                </c:pt>
                <c:pt idx="283">
                  <c:v>3.4000000000000002E-2</c:v>
                </c:pt>
                <c:pt idx="284">
                  <c:v>3.4000000000000002E-2</c:v>
                </c:pt>
                <c:pt idx="285">
                  <c:v>3.4000000000000002E-2</c:v>
                </c:pt>
                <c:pt idx="286">
                  <c:v>3.4000000000000002E-2</c:v>
                </c:pt>
                <c:pt idx="287">
                  <c:v>3.4000000000000002E-2</c:v>
                </c:pt>
                <c:pt idx="288">
                  <c:v>3.4000000000000002E-2</c:v>
                </c:pt>
                <c:pt idx="289">
                  <c:v>3.4000000000000002E-2</c:v>
                </c:pt>
                <c:pt idx="290">
                  <c:v>3.4000000000000002E-2</c:v>
                </c:pt>
                <c:pt idx="291">
                  <c:v>3.4000000000000002E-2</c:v>
                </c:pt>
                <c:pt idx="292">
                  <c:v>3.4000000000000002E-2</c:v>
                </c:pt>
                <c:pt idx="293">
                  <c:v>3.4000000000000002E-2</c:v>
                </c:pt>
                <c:pt idx="294">
                  <c:v>3.4000000000000002E-2</c:v>
                </c:pt>
                <c:pt idx="295">
                  <c:v>3.4000000000000002E-2</c:v>
                </c:pt>
                <c:pt idx="296">
                  <c:v>3.4000000000000002E-2</c:v>
                </c:pt>
                <c:pt idx="297">
                  <c:v>3.4000000000000002E-2</c:v>
                </c:pt>
                <c:pt idx="298">
                  <c:v>3.4000000000000002E-2</c:v>
                </c:pt>
                <c:pt idx="299">
                  <c:v>3.4000000000000002E-2</c:v>
                </c:pt>
                <c:pt idx="300">
                  <c:v>3.4000000000000002E-2</c:v>
                </c:pt>
                <c:pt idx="301">
                  <c:v>3.4000000000000002E-2</c:v>
                </c:pt>
                <c:pt idx="302">
                  <c:v>3.4000000000000002E-2</c:v>
                </c:pt>
                <c:pt idx="303">
                  <c:v>3.4000000000000002E-2</c:v>
                </c:pt>
                <c:pt idx="304">
                  <c:v>3.4000000000000002E-2</c:v>
                </c:pt>
                <c:pt idx="305">
                  <c:v>3.4000000000000002E-2</c:v>
                </c:pt>
                <c:pt idx="306">
                  <c:v>3.4000000000000002E-2</c:v>
                </c:pt>
                <c:pt idx="307">
                  <c:v>3.4000000000000002E-2</c:v>
                </c:pt>
                <c:pt idx="308">
                  <c:v>3.4000000000000002E-2</c:v>
                </c:pt>
                <c:pt idx="309">
                  <c:v>3.4000000000000002E-2</c:v>
                </c:pt>
                <c:pt idx="310">
                  <c:v>3.4000000000000002E-2</c:v>
                </c:pt>
                <c:pt idx="311">
                  <c:v>3.4000000000000002E-2</c:v>
                </c:pt>
                <c:pt idx="312">
                  <c:v>3.4000000000000002E-2</c:v>
                </c:pt>
                <c:pt idx="313">
                  <c:v>3.4000000000000002E-2</c:v>
                </c:pt>
                <c:pt idx="314">
                  <c:v>3.4000000000000002E-2</c:v>
                </c:pt>
                <c:pt idx="315">
                  <c:v>3.4000000000000002E-2</c:v>
                </c:pt>
                <c:pt idx="316">
                  <c:v>3.4000000000000002E-2</c:v>
                </c:pt>
                <c:pt idx="317">
                  <c:v>3.4000000000000002E-2</c:v>
                </c:pt>
                <c:pt idx="318">
                  <c:v>3.4000000000000002E-2</c:v>
                </c:pt>
                <c:pt idx="319">
                  <c:v>3.4000000000000002E-2</c:v>
                </c:pt>
                <c:pt idx="320">
                  <c:v>3.4000000000000002E-2</c:v>
                </c:pt>
                <c:pt idx="321">
                  <c:v>3.4000000000000002E-2</c:v>
                </c:pt>
                <c:pt idx="322">
                  <c:v>3.4000000000000002E-2</c:v>
                </c:pt>
                <c:pt idx="323">
                  <c:v>3.4000000000000002E-2</c:v>
                </c:pt>
                <c:pt idx="324">
                  <c:v>3.4000000000000002E-2</c:v>
                </c:pt>
                <c:pt idx="325">
                  <c:v>3.4000000000000002E-2</c:v>
                </c:pt>
                <c:pt idx="326">
                  <c:v>3.4000000000000002E-2</c:v>
                </c:pt>
                <c:pt idx="327">
                  <c:v>3.4000000000000002E-2</c:v>
                </c:pt>
                <c:pt idx="328">
                  <c:v>3.4000000000000002E-2</c:v>
                </c:pt>
                <c:pt idx="329">
                  <c:v>3.4000000000000002E-2</c:v>
                </c:pt>
                <c:pt idx="330">
                  <c:v>3.4000000000000002E-2</c:v>
                </c:pt>
                <c:pt idx="331">
                  <c:v>3.4000000000000002E-2</c:v>
                </c:pt>
                <c:pt idx="332">
                  <c:v>3.4000000000000002E-2</c:v>
                </c:pt>
                <c:pt idx="333">
                  <c:v>3.4000000000000002E-2</c:v>
                </c:pt>
                <c:pt idx="334">
                  <c:v>3.4000000000000002E-2</c:v>
                </c:pt>
                <c:pt idx="335">
                  <c:v>3.4000000000000002E-2</c:v>
                </c:pt>
                <c:pt idx="336">
                  <c:v>3.4000000000000002E-2</c:v>
                </c:pt>
                <c:pt idx="337">
                  <c:v>3.4000000000000002E-2</c:v>
                </c:pt>
                <c:pt idx="338">
                  <c:v>3.4000000000000002E-2</c:v>
                </c:pt>
                <c:pt idx="339">
                  <c:v>3.4000000000000002E-2</c:v>
                </c:pt>
                <c:pt idx="340">
                  <c:v>3.4000000000000002E-2</c:v>
                </c:pt>
                <c:pt idx="341">
                  <c:v>3.4000000000000002E-2</c:v>
                </c:pt>
                <c:pt idx="342">
                  <c:v>3.4000000000000002E-2</c:v>
                </c:pt>
                <c:pt idx="343">
                  <c:v>3.4000000000000002E-2</c:v>
                </c:pt>
                <c:pt idx="344">
                  <c:v>3.4000000000000002E-2</c:v>
                </c:pt>
                <c:pt idx="345">
                  <c:v>3.4000000000000002E-2</c:v>
                </c:pt>
                <c:pt idx="346">
                  <c:v>3.4000000000000002E-2</c:v>
                </c:pt>
                <c:pt idx="347">
                  <c:v>3.4000000000000002E-2</c:v>
                </c:pt>
                <c:pt idx="348">
                  <c:v>3.4000000000000002E-2</c:v>
                </c:pt>
                <c:pt idx="349">
                  <c:v>3.4000000000000002E-2</c:v>
                </c:pt>
                <c:pt idx="350">
                  <c:v>3.4000000000000002E-2</c:v>
                </c:pt>
                <c:pt idx="351">
                  <c:v>3.4000000000000002E-2</c:v>
                </c:pt>
                <c:pt idx="352">
                  <c:v>3.4000000000000002E-2</c:v>
                </c:pt>
                <c:pt idx="353">
                  <c:v>3.4000000000000002E-2</c:v>
                </c:pt>
                <c:pt idx="354">
                  <c:v>3.4000000000000002E-2</c:v>
                </c:pt>
                <c:pt idx="355">
                  <c:v>3.4000000000000002E-2</c:v>
                </c:pt>
                <c:pt idx="356">
                  <c:v>3.4000000000000002E-2</c:v>
                </c:pt>
                <c:pt idx="357">
                  <c:v>3.4000000000000002E-2</c:v>
                </c:pt>
                <c:pt idx="358">
                  <c:v>3.4000000000000002E-2</c:v>
                </c:pt>
                <c:pt idx="359">
                  <c:v>3.4000000000000002E-2</c:v>
                </c:pt>
                <c:pt idx="360">
                  <c:v>3.4000000000000002E-2</c:v>
                </c:pt>
                <c:pt idx="361">
                  <c:v>3.4000000000000002E-2</c:v>
                </c:pt>
                <c:pt idx="362">
                  <c:v>3.4000000000000002E-2</c:v>
                </c:pt>
                <c:pt idx="363">
                  <c:v>3.4000000000000002E-2</c:v>
                </c:pt>
                <c:pt idx="364">
                  <c:v>3.4000000000000002E-2</c:v>
                </c:pt>
                <c:pt idx="365">
                  <c:v>3.4000000000000002E-2</c:v>
                </c:pt>
                <c:pt idx="366">
                  <c:v>3.4000000000000002E-2</c:v>
                </c:pt>
                <c:pt idx="367">
                  <c:v>3.4000000000000002E-2</c:v>
                </c:pt>
                <c:pt idx="368">
                  <c:v>3.4000000000000002E-2</c:v>
                </c:pt>
                <c:pt idx="369">
                  <c:v>3.4000000000000002E-2</c:v>
                </c:pt>
                <c:pt idx="370">
                  <c:v>3.4000000000000002E-2</c:v>
                </c:pt>
                <c:pt idx="371">
                  <c:v>3.4000000000000002E-2</c:v>
                </c:pt>
                <c:pt idx="372">
                  <c:v>3.4000000000000002E-2</c:v>
                </c:pt>
                <c:pt idx="373">
                  <c:v>3.4000000000000002E-2</c:v>
                </c:pt>
                <c:pt idx="374">
                  <c:v>3.4000000000000002E-2</c:v>
                </c:pt>
                <c:pt idx="375">
                  <c:v>3.4000000000000002E-2</c:v>
                </c:pt>
                <c:pt idx="376">
                  <c:v>3.4000000000000002E-2</c:v>
                </c:pt>
                <c:pt idx="377">
                  <c:v>3.4000000000000002E-2</c:v>
                </c:pt>
                <c:pt idx="378">
                  <c:v>3.4000000000000002E-2</c:v>
                </c:pt>
                <c:pt idx="379">
                  <c:v>3.4000000000000002E-2</c:v>
                </c:pt>
                <c:pt idx="380">
                  <c:v>3.4000000000000002E-2</c:v>
                </c:pt>
                <c:pt idx="381">
                  <c:v>3.4000000000000002E-2</c:v>
                </c:pt>
                <c:pt idx="382">
                  <c:v>3.4000000000000002E-2</c:v>
                </c:pt>
                <c:pt idx="383">
                  <c:v>3.4000000000000002E-2</c:v>
                </c:pt>
                <c:pt idx="384">
                  <c:v>3.4000000000000002E-2</c:v>
                </c:pt>
                <c:pt idx="385">
                  <c:v>3.4000000000000002E-2</c:v>
                </c:pt>
                <c:pt idx="386">
                  <c:v>3.4000000000000002E-2</c:v>
                </c:pt>
                <c:pt idx="387">
                  <c:v>3.4000000000000002E-2</c:v>
                </c:pt>
                <c:pt idx="388">
                  <c:v>3.4000000000000002E-2</c:v>
                </c:pt>
                <c:pt idx="389">
                  <c:v>3.4000000000000002E-2</c:v>
                </c:pt>
                <c:pt idx="390">
                  <c:v>3.4000000000000002E-2</c:v>
                </c:pt>
                <c:pt idx="391">
                  <c:v>3.4000000000000002E-2</c:v>
                </c:pt>
                <c:pt idx="392">
                  <c:v>3.4000000000000002E-2</c:v>
                </c:pt>
                <c:pt idx="393">
                  <c:v>3.4000000000000002E-2</c:v>
                </c:pt>
                <c:pt idx="394">
                  <c:v>3.4000000000000002E-2</c:v>
                </c:pt>
                <c:pt idx="395">
                  <c:v>3.4000000000000002E-2</c:v>
                </c:pt>
                <c:pt idx="396">
                  <c:v>3.4000000000000002E-2</c:v>
                </c:pt>
                <c:pt idx="397">
                  <c:v>3.4000000000000002E-2</c:v>
                </c:pt>
                <c:pt idx="398">
                  <c:v>3.4000000000000002E-2</c:v>
                </c:pt>
                <c:pt idx="399">
                  <c:v>3.4000000000000002E-2</c:v>
                </c:pt>
                <c:pt idx="400">
                  <c:v>3.4000000000000002E-2</c:v>
                </c:pt>
                <c:pt idx="401">
                  <c:v>3.4000000000000002E-2</c:v>
                </c:pt>
                <c:pt idx="402">
                  <c:v>3.4000000000000002E-2</c:v>
                </c:pt>
                <c:pt idx="403">
                  <c:v>3.4000000000000002E-2</c:v>
                </c:pt>
                <c:pt idx="404">
                  <c:v>3.4000000000000002E-2</c:v>
                </c:pt>
                <c:pt idx="405">
                  <c:v>3.4000000000000002E-2</c:v>
                </c:pt>
                <c:pt idx="406">
                  <c:v>3.4000000000000002E-2</c:v>
                </c:pt>
                <c:pt idx="407">
                  <c:v>3.4000000000000002E-2</c:v>
                </c:pt>
                <c:pt idx="408">
                  <c:v>3.4000000000000002E-2</c:v>
                </c:pt>
                <c:pt idx="409">
                  <c:v>3.4000000000000002E-2</c:v>
                </c:pt>
                <c:pt idx="410">
                  <c:v>3.4000000000000002E-2</c:v>
                </c:pt>
                <c:pt idx="411">
                  <c:v>3.4000000000000002E-2</c:v>
                </c:pt>
                <c:pt idx="412">
                  <c:v>3.4000000000000002E-2</c:v>
                </c:pt>
                <c:pt idx="413">
                  <c:v>3.4000000000000002E-2</c:v>
                </c:pt>
                <c:pt idx="414">
                  <c:v>3.4000000000000002E-2</c:v>
                </c:pt>
                <c:pt idx="415">
                  <c:v>3.4000000000000002E-2</c:v>
                </c:pt>
                <c:pt idx="416">
                  <c:v>3.4000000000000002E-2</c:v>
                </c:pt>
                <c:pt idx="417">
                  <c:v>3.4000000000000002E-2</c:v>
                </c:pt>
                <c:pt idx="418">
                  <c:v>3.4000000000000002E-2</c:v>
                </c:pt>
                <c:pt idx="419">
                  <c:v>3.4000000000000002E-2</c:v>
                </c:pt>
                <c:pt idx="420">
                  <c:v>3.4000000000000002E-2</c:v>
                </c:pt>
                <c:pt idx="421">
                  <c:v>3.4000000000000002E-2</c:v>
                </c:pt>
                <c:pt idx="422">
                  <c:v>3.4000000000000002E-2</c:v>
                </c:pt>
                <c:pt idx="423">
                  <c:v>3.4000000000000002E-2</c:v>
                </c:pt>
                <c:pt idx="424">
                  <c:v>3.4000000000000002E-2</c:v>
                </c:pt>
                <c:pt idx="425">
                  <c:v>3.4000000000000002E-2</c:v>
                </c:pt>
                <c:pt idx="426">
                  <c:v>3.4000000000000002E-2</c:v>
                </c:pt>
                <c:pt idx="427">
                  <c:v>3.4000000000000002E-2</c:v>
                </c:pt>
                <c:pt idx="428">
                  <c:v>3.4000000000000002E-2</c:v>
                </c:pt>
                <c:pt idx="429">
                  <c:v>3.4000000000000002E-2</c:v>
                </c:pt>
                <c:pt idx="430">
                  <c:v>3.4000000000000002E-2</c:v>
                </c:pt>
                <c:pt idx="431">
                  <c:v>3.4000000000000002E-2</c:v>
                </c:pt>
                <c:pt idx="432">
                  <c:v>3.4000000000000002E-2</c:v>
                </c:pt>
                <c:pt idx="433">
                  <c:v>3.4000000000000002E-2</c:v>
                </c:pt>
                <c:pt idx="434">
                  <c:v>3.4000000000000002E-2</c:v>
                </c:pt>
                <c:pt idx="435">
                  <c:v>3.4000000000000002E-2</c:v>
                </c:pt>
                <c:pt idx="436">
                  <c:v>3.4000000000000002E-2</c:v>
                </c:pt>
                <c:pt idx="437">
                  <c:v>3.4000000000000002E-2</c:v>
                </c:pt>
                <c:pt idx="438">
                  <c:v>3.4000000000000002E-2</c:v>
                </c:pt>
                <c:pt idx="439">
                  <c:v>3.4000000000000002E-2</c:v>
                </c:pt>
                <c:pt idx="440">
                  <c:v>3.4000000000000002E-2</c:v>
                </c:pt>
                <c:pt idx="441">
                  <c:v>3.4000000000000002E-2</c:v>
                </c:pt>
                <c:pt idx="442">
                  <c:v>3.4000000000000002E-2</c:v>
                </c:pt>
                <c:pt idx="443">
                  <c:v>3.4000000000000002E-2</c:v>
                </c:pt>
                <c:pt idx="444">
                  <c:v>3.4000000000000002E-2</c:v>
                </c:pt>
                <c:pt idx="445">
                  <c:v>3.4000000000000002E-2</c:v>
                </c:pt>
                <c:pt idx="446">
                  <c:v>3.4000000000000002E-2</c:v>
                </c:pt>
                <c:pt idx="447">
                  <c:v>3.4000000000000002E-2</c:v>
                </c:pt>
                <c:pt idx="448">
                  <c:v>3.4000000000000002E-2</c:v>
                </c:pt>
                <c:pt idx="449">
                  <c:v>3.4000000000000002E-2</c:v>
                </c:pt>
                <c:pt idx="450">
                  <c:v>3.4000000000000002E-2</c:v>
                </c:pt>
                <c:pt idx="451">
                  <c:v>3.4000000000000002E-2</c:v>
                </c:pt>
                <c:pt idx="452">
                  <c:v>3.4000000000000002E-2</c:v>
                </c:pt>
                <c:pt idx="453">
                  <c:v>3.4000000000000002E-2</c:v>
                </c:pt>
                <c:pt idx="454">
                  <c:v>3.4000000000000002E-2</c:v>
                </c:pt>
                <c:pt idx="455">
                  <c:v>3.4000000000000002E-2</c:v>
                </c:pt>
                <c:pt idx="456">
                  <c:v>3.4000000000000002E-2</c:v>
                </c:pt>
                <c:pt idx="457">
                  <c:v>3.4000000000000002E-2</c:v>
                </c:pt>
                <c:pt idx="458">
                  <c:v>3.4000000000000002E-2</c:v>
                </c:pt>
                <c:pt idx="459">
                  <c:v>3.4000000000000002E-2</c:v>
                </c:pt>
                <c:pt idx="460">
                  <c:v>3.4000000000000002E-2</c:v>
                </c:pt>
                <c:pt idx="461">
                  <c:v>3.4000000000000002E-2</c:v>
                </c:pt>
                <c:pt idx="462">
                  <c:v>3.4000000000000002E-2</c:v>
                </c:pt>
                <c:pt idx="463">
                  <c:v>3.4000000000000002E-2</c:v>
                </c:pt>
                <c:pt idx="464">
                  <c:v>3.4000000000000002E-2</c:v>
                </c:pt>
                <c:pt idx="465">
                  <c:v>3.4000000000000002E-2</c:v>
                </c:pt>
                <c:pt idx="466">
                  <c:v>3.4000000000000002E-2</c:v>
                </c:pt>
                <c:pt idx="467">
                  <c:v>3.4000000000000002E-2</c:v>
                </c:pt>
                <c:pt idx="468">
                  <c:v>3.4000000000000002E-2</c:v>
                </c:pt>
                <c:pt idx="469">
                  <c:v>3.4000000000000002E-2</c:v>
                </c:pt>
              </c:numCache>
            </c:numRef>
          </c:val>
          <c:extLst>
            <c:ext xmlns:c16="http://schemas.microsoft.com/office/drawing/2014/chart" uri="{C3380CC4-5D6E-409C-BE32-E72D297353CC}">
              <c16:uniqueId val="{00000001-11F6-4C44-BC72-B0C25C413560}"/>
            </c:ext>
          </c:extLst>
        </c:ser>
        <c:dLbls>
          <c:showLegendKey val="0"/>
          <c:showVal val="0"/>
          <c:showCatName val="0"/>
          <c:showSerName val="0"/>
          <c:showPercent val="0"/>
          <c:showBubbleSize val="0"/>
        </c:dLbls>
        <c:axId val="235900480"/>
        <c:axId val="235897344"/>
      </c:areaChart>
      <c:lineChart>
        <c:grouping val="standard"/>
        <c:varyColors val="0"/>
        <c:ser>
          <c:idx val="0"/>
          <c:order val="0"/>
          <c:tx>
            <c:strRef>
              <c:f>Sheet2!$F$4</c:f>
              <c:strCache>
                <c:ptCount val="1"/>
                <c:pt idx="0">
                  <c:v>Frequency</c:v>
                </c:pt>
              </c:strCache>
            </c:strRef>
          </c:tx>
          <c:spPr>
            <a:ln w="31750" cap="rnd">
              <a:solidFill>
                <a:srgbClr val="F50F0F"/>
              </a:solidFill>
              <a:prstDash val="sysDash"/>
              <a:round/>
            </a:ln>
            <a:effectLst/>
          </c:spPr>
          <c:marker>
            <c:symbol val="none"/>
          </c:marker>
          <c:cat>
            <c:strRef>
              <c:f>Sheet2!$G$5:$G$474</c:f>
              <c:strCache>
                <c:ptCount val="470"/>
                <c:pt idx="0">
                  <c:v>t-300</c:v>
                </c:pt>
                <c:pt idx="1">
                  <c:v>t-298</c:v>
                </c:pt>
                <c:pt idx="2">
                  <c:v>t-296</c:v>
                </c:pt>
                <c:pt idx="3">
                  <c:v>t-294</c:v>
                </c:pt>
                <c:pt idx="4">
                  <c:v>t-292</c:v>
                </c:pt>
                <c:pt idx="5">
                  <c:v>t-290</c:v>
                </c:pt>
                <c:pt idx="6">
                  <c:v>t-288</c:v>
                </c:pt>
                <c:pt idx="7">
                  <c:v>t-286</c:v>
                </c:pt>
                <c:pt idx="8">
                  <c:v>t-284</c:v>
                </c:pt>
                <c:pt idx="9">
                  <c:v>t-282</c:v>
                </c:pt>
                <c:pt idx="10">
                  <c:v>t-280</c:v>
                </c:pt>
                <c:pt idx="11">
                  <c:v>t-278</c:v>
                </c:pt>
                <c:pt idx="12">
                  <c:v>t-276</c:v>
                </c:pt>
                <c:pt idx="13">
                  <c:v>t-274</c:v>
                </c:pt>
                <c:pt idx="14">
                  <c:v>t-272</c:v>
                </c:pt>
                <c:pt idx="15">
                  <c:v>t-270</c:v>
                </c:pt>
                <c:pt idx="16">
                  <c:v>t-268</c:v>
                </c:pt>
                <c:pt idx="17">
                  <c:v>t-266</c:v>
                </c:pt>
                <c:pt idx="18">
                  <c:v>t-264</c:v>
                </c:pt>
                <c:pt idx="19">
                  <c:v>t-262</c:v>
                </c:pt>
                <c:pt idx="20">
                  <c:v>t-260</c:v>
                </c:pt>
                <c:pt idx="21">
                  <c:v>t-258</c:v>
                </c:pt>
                <c:pt idx="22">
                  <c:v>t-256</c:v>
                </c:pt>
                <c:pt idx="23">
                  <c:v>t-254</c:v>
                </c:pt>
                <c:pt idx="24">
                  <c:v>t-252</c:v>
                </c:pt>
                <c:pt idx="25">
                  <c:v>t-250</c:v>
                </c:pt>
                <c:pt idx="26">
                  <c:v>t-248</c:v>
                </c:pt>
                <c:pt idx="27">
                  <c:v>t-246</c:v>
                </c:pt>
                <c:pt idx="28">
                  <c:v>t-244</c:v>
                </c:pt>
                <c:pt idx="29">
                  <c:v>t-242</c:v>
                </c:pt>
                <c:pt idx="30">
                  <c:v>t-240</c:v>
                </c:pt>
                <c:pt idx="31">
                  <c:v>t-238</c:v>
                </c:pt>
                <c:pt idx="32">
                  <c:v>t-236</c:v>
                </c:pt>
                <c:pt idx="33">
                  <c:v>t-234</c:v>
                </c:pt>
                <c:pt idx="34">
                  <c:v>t-232</c:v>
                </c:pt>
                <c:pt idx="35">
                  <c:v>t-230</c:v>
                </c:pt>
                <c:pt idx="36">
                  <c:v>t-228</c:v>
                </c:pt>
                <c:pt idx="37">
                  <c:v>t-226</c:v>
                </c:pt>
                <c:pt idx="38">
                  <c:v>t-224</c:v>
                </c:pt>
                <c:pt idx="39">
                  <c:v>t-222</c:v>
                </c:pt>
                <c:pt idx="40">
                  <c:v>t-220</c:v>
                </c:pt>
                <c:pt idx="41">
                  <c:v>t-218</c:v>
                </c:pt>
                <c:pt idx="42">
                  <c:v>t-216</c:v>
                </c:pt>
                <c:pt idx="43">
                  <c:v>t-214</c:v>
                </c:pt>
                <c:pt idx="44">
                  <c:v>t-212</c:v>
                </c:pt>
                <c:pt idx="45">
                  <c:v>t-210</c:v>
                </c:pt>
                <c:pt idx="46">
                  <c:v>t-208</c:v>
                </c:pt>
                <c:pt idx="47">
                  <c:v>t-206</c:v>
                </c:pt>
                <c:pt idx="48">
                  <c:v>t-204</c:v>
                </c:pt>
                <c:pt idx="49">
                  <c:v>t-202</c:v>
                </c:pt>
                <c:pt idx="50">
                  <c:v>t-200</c:v>
                </c:pt>
                <c:pt idx="51">
                  <c:v>t-198</c:v>
                </c:pt>
                <c:pt idx="52">
                  <c:v>t-196</c:v>
                </c:pt>
                <c:pt idx="53">
                  <c:v>t-194</c:v>
                </c:pt>
                <c:pt idx="54">
                  <c:v>t-192</c:v>
                </c:pt>
                <c:pt idx="55">
                  <c:v>t-190</c:v>
                </c:pt>
                <c:pt idx="56">
                  <c:v>t-188</c:v>
                </c:pt>
                <c:pt idx="57">
                  <c:v>t-186</c:v>
                </c:pt>
                <c:pt idx="58">
                  <c:v>t-184</c:v>
                </c:pt>
                <c:pt idx="59">
                  <c:v>t-182</c:v>
                </c:pt>
                <c:pt idx="60">
                  <c:v>t-180</c:v>
                </c:pt>
                <c:pt idx="61">
                  <c:v>t-178</c:v>
                </c:pt>
                <c:pt idx="62">
                  <c:v>t-176</c:v>
                </c:pt>
                <c:pt idx="63">
                  <c:v>t-174</c:v>
                </c:pt>
                <c:pt idx="64">
                  <c:v>t-172</c:v>
                </c:pt>
                <c:pt idx="65">
                  <c:v>t-170</c:v>
                </c:pt>
                <c:pt idx="66">
                  <c:v>t-168</c:v>
                </c:pt>
                <c:pt idx="67">
                  <c:v>t-166</c:v>
                </c:pt>
                <c:pt idx="68">
                  <c:v>t-164</c:v>
                </c:pt>
                <c:pt idx="69">
                  <c:v>t-162</c:v>
                </c:pt>
                <c:pt idx="70">
                  <c:v>t-160</c:v>
                </c:pt>
                <c:pt idx="71">
                  <c:v>t-158</c:v>
                </c:pt>
                <c:pt idx="72">
                  <c:v>t-156</c:v>
                </c:pt>
                <c:pt idx="73">
                  <c:v>t-154</c:v>
                </c:pt>
                <c:pt idx="74">
                  <c:v>t-152</c:v>
                </c:pt>
                <c:pt idx="75">
                  <c:v>t-150</c:v>
                </c:pt>
                <c:pt idx="76">
                  <c:v>t-148</c:v>
                </c:pt>
                <c:pt idx="77">
                  <c:v>t-146</c:v>
                </c:pt>
                <c:pt idx="78">
                  <c:v>t-144</c:v>
                </c:pt>
                <c:pt idx="79">
                  <c:v>t-142</c:v>
                </c:pt>
                <c:pt idx="80">
                  <c:v>t-140</c:v>
                </c:pt>
                <c:pt idx="81">
                  <c:v>t-138</c:v>
                </c:pt>
                <c:pt idx="82">
                  <c:v>t-136</c:v>
                </c:pt>
                <c:pt idx="83">
                  <c:v>t-134</c:v>
                </c:pt>
                <c:pt idx="84">
                  <c:v>t-132</c:v>
                </c:pt>
                <c:pt idx="85">
                  <c:v>t-130</c:v>
                </c:pt>
                <c:pt idx="86">
                  <c:v>t-128</c:v>
                </c:pt>
                <c:pt idx="87">
                  <c:v>t-126</c:v>
                </c:pt>
                <c:pt idx="88">
                  <c:v>t-124</c:v>
                </c:pt>
                <c:pt idx="89">
                  <c:v>t-122</c:v>
                </c:pt>
                <c:pt idx="90">
                  <c:v>t-120</c:v>
                </c:pt>
                <c:pt idx="91">
                  <c:v>t-118</c:v>
                </c:pt>
                <c:pt idx="92">
                  <c:v>t-116</c:v>
                </c:pt>
                <c:pt idx="93">
                  <c:v>t-114</c:v>
                </c:pt>
                <c:pt idx="94">
                  <c:v>t-112</c:v>
                </c:pt>
                <c:pt idx="95">
                  <c:v>t-110</c:v>
                </c:pt>
                <c:pt idx="96">
                  <c:v>t-108</c:v>
                </c:pt>
                <c:pt idx="97">
                  <c:v>t-106</c:v>
                </c:pt>
                <c:pt idx="98">
                  <c:v>t-104</c:v>
                </c:pt>
                <c:pt idx="99">
                  <c:v>t-102</c:v>
                </c:pt>
                <c:pt idx="100">
                  <c:v>t-100</c:v>
                </c:pt>
                <c:pt idx="101">
                  <c:v>t-98</c:v>
                </c:pt>
                <c:pt idx="102">
                  <c:v>t-96</c:v>
                </c:pt>
                <c:pt idx="103">
                  <c:v>t-94</c:v>
                </c:pt>
                <c:pt idx="104">
                  <c:v>t-92</c:v>
                </c:pt>
                <c:pt idx="105">
                  <c:v>t-90</c:v>
                </c:pt>
                <c:pt idx="106">
                  <c:v>t-88</c:v>
                </c:pt>
                <c:pt idx="107">
                  <c:v>t-86</c:v>
                </c:pt>
                <c:pt idx="108">
                  <c:v>t-84</c:v>
                </c:pt>
                <c:pt idx="109">
                  <c:v>t-82</c:v>
                </c:pt>
                <c:pt idx="110">
                  <c:v>t-80</c:v>
                </c:pt>
                <c:pt idx="111">
                  <c:v>t-78</c:v>
                </c:pt>
                <c:pt idx="112">
                  <c:v>t-76</c:v>
                </c:pt>
                <c:pt idx="113">
                  <c:v>t-74</c:v>
                </c:pt>
                <c:pt idx="114">
                  <c:v>t-72</c:v>
                </c:pt>
                <c:pt idx="115">
                  <c:v>t-70</c:v>
                </c:pt>
                <c:pt idx="116">
                  <c:v>t-68</c:v>
                </c:pt>
                <c:pt idx="117">
                  <c:v>t-66</c:v>
                </c:pt>
                <c:pt idx="118">
                  <c:v>t-64</c:v>
                </c:pt>
                <c:pt idx="119">
                  <c:v>t-62</c:v>
                </c:pt>
                <c:pt idx="120">
                  <c:v>t-60</c:v>
                </c:pt>
                <c:pt idx="121">
                  <c:v>t-58</c:v>
                </c:pt>
                <c:pt idx="122">
                  <c:v>t-56</c:v>
                </c:pt>
                <c:pt idx="123">
                  <c:v>t-54</c:v>
                </c:pt>
                <c:pt idx="124">
                  <c:v>t-52</c:v>
                </c:pt>
                <c:pt idx="125">
                  <c:v>t-50</c:v>
                </c:pt>
                <c:pt idx="126">
                  <c:v>t-48</c:v>
                </c:pt>
                <c:pt idx="127">
                  <c:v>t-46</c:v>
                </c:pt>
                <c:pt idx="128">
                  <c:v>t-44</c:v>
                </c:pt>
                <c:pt idx="129">
                  <c:v>t-42</c:v>
                </c:pt>
                <c:pt idx="130">
                  <c:v>t-40</c:v>
                </c:pt>
                <c:pt idx="131">
                  <c:v>t-38</c:v>
                </c:pt>
                <c:pt idx="132">
                  <c:v>t-36</c:v>
                </c:pt>
                <c:pt idx="133">
                  <c:v>t-34</c:v>
                </c:pt>
                <c:pt idx="134">
                  <c:v>t-32</c:v>
                </c:pt>
                <c:pt idx="135">
                  <c:v>t-30</c:v>
                </c:pt>
                <c:pt idx="136">
                  <c:v>t-28</c:v>
                </c:pt>
                <c:pt idx="137">
                  <c:v>t-26</c:v>
                </c:pt>
                <c:pt idx="138">
                  <c:v>t-24</c:v>
                </c:pt>
                <c:pt idx="139">
                  <c:v>t-22</c:v>
                </c:pt>
                <c:pt idx="140">
                  <c:v>t-20</c:v>
                </c:pt>
                <c:pt idx="141">
                  <c:v>t-18</c:v>
                </c:pt>
                <c:pt idx="142">
                  <c:v>t-16</c:v>
                </c:pt>
                <c:pt idx="143">
                  <c:v>t-14</c:v>
                </c:pt>
                <c:pt idx="144">
                  <c:v>t-12</c:v>
                </c:pt>
                <c:pt idx="145">
                  <c:v>t-10</c:v>
                </c:pt>
                <c:pt idx="146">
                  <c:v>t-8</c:v>
                </c:pt>
                <c:pt idx="147">
                  <c:v>t-6</c:v>
                </c:pt>
                <c:pt idx="148">
                  <c:v>t-4</c:v>
                </c:pt>
                <c:pt idx="149">
                  <c:v>t-2</c:v>
                </c:pt>
                <c:pt idx="150">
                  <c:v>t=0</c:v>
                </c:pt>
                <c:pt idx="151">
                  <c:v>t+2</c:v>
                </c:pt>
                <c:pt idx="152">
                  <c:v>t+4</c:v>
                </c:pt>
                <c:pt idx="153">
                  <c:v>t+6</c:v>
                </c:pt>
                <c:pt idx="154">
                  <c:v>t+8</c:v>
                </c:pt>
                <c:pt idx="155">
                  <c:v>t+10</c:v>
                </c:pt>
                <c:pt idx="156">
                  <c:v>t+12</c:v>
                </c:pt>
                <c:pt idx="157">
                  <c:v>t+14</c:v>
                </c:pt>
                <c:pt idx="158">
                  <c:v>t+16</c:v>
                </c:pt>
                <c:pt idx="159">
                  <c:v>t+18</c:v>
                </c:pt>
                <c:pt idx="160">
                  <c:v>t+20</c:v>
                </c:pt>
                <c:pt idx="161">
                  <c:v>t+22</c:v>
                </c:pt>
                <c:pt idx="162">
                  <c:v>t+24</c:v>
                </c:pt>
                <c:pt idx="163">
                  <c:v>t+26</c:v>
                </c:pt>
                <c:pt idx="164">
                  <c:v>t+28</c:v>
                </c:pt>
                <c:pt idx="165">
                  <c:v>t+30</c:v>
                </c:pt>
                <c:pt idx="166">
                  <c:v>t+32</c:v>
                </c:pt>
                <c:pt idx="167">
                  <c:v>t+34</c:v>
                </c:pt>
                <c:pt idx="168">
                  <c:v>t+36</c:v>
                </c:pt>
                <c:pt idx="169">
                  <c:v>t+38</c:v>
                </c:pt>
                <c:pt idx="170">
                  <c:v>t+40</c:v>
                </c:pt>
                <c:pt idx="171">
                  <c:v>t+42</c:v>
                </c:pt>
                <c:pt idx="172">
                  <c:v>t+44</c:v>
                </c:pt>
                <c:pt idx="173">
                  <c:v>t+46</c:v>
                </c:pt>
                <c:pt idx="174">
                  <c:v>t+48</c:v>
                </c:pt>
                <c:pt idx="175">
                  <c:v>t+50</c:v>
                </c:pt>
                <c:pt idx="176">
                  <c:v>t+52</c:v>
                </c:pt>
                <c:pt idx="177">
                  <c:v>t+54</c:v>
                </c:pt>
                <c:pt idx="178">
                  <c:v>t+56</c:v>
                </c:pt>
                <c:pt idx="179">
                  <c:v>t+58</c:v>
                </c:pt>
                <c:pt idx="180">
                  <c:v>t+60</c:v>
                </c:pt>
                <c:pt idx="181">
                  <c:v>t+62</c:v>
                </c:pt>
                <c:pt idx="182">
                  <c:v>t+64</c:v>
                </c:pt>
                <c:pt idx="183">
                  <c:v>t+66</c:v>
                </c:pt>
                <c:pt idx="184">
                  <c:v>t+68</c:v>
                </c:pt>
                <c:pt idx="185">
                  <c:v>t+70</c:v>
                </c:pt>
                <c:pt idx="186">
                  <c:v>t+72</c:v>
                </c:pt>
                <c:pt idx="187">
                  <c:v>t+74</c:v>
                </c:pt>
                <c:pt idx="188">
                  <c:v>t+76</c:v>
                </c:pt>
                <c:pt idx="189">
                  <c:v>t+78</c:v>
                </c:pt>
                <c:pt idx="190">
                  <c:v>t+80</c:v>
                </c:pt>
                <c:pt idx="191">
                  <c:v>t+82</c:v>
                </c:pt>
                <c:pt idx="192">
                  <c:v>t+84</c:v>
                </c:pt>
                <c:pt idx="193">
                  <c:v>t+86</c:v>
                </c:pt>
                <c:pt idx="194">
                  <c:v>t+88</c:v>
                </c:pt>
                <c:pt idx="195">
                  <c:v>t+90</c:v>
                </c:pt>
                <c:pt idx="196">
                  <c:v>t+92</c:v>
                </c:pt>
                <c:pt idx="197">
                  <c:v>t+94</c:v>
                </c:pt>
                <c:pt idx="198">
                  <c:v>t+96</c:v>
                </c:pt>
                <c:pt idx="199">
                  <c:v>t+98</c:v>
                </c:pt>
                <c:pt idx="200">
                  <c:v>t+100</c:v>
                </c:pt>
                <c:pt idx="201">
                  <c:v>t+102</c:v>
                </c:pt>
                <c:pt idx="202">
                  <c:v>t+104</c:v>
                </c:pt>
                <c:pt idx="203">
                  <c:v>t+106</c:v>
                </c:pt>
                <c:pt idx="204">
                  <c:v>t+108</c:v>
                </c:pt>
                <c:pt idx="205">
                  <c:v>t+110</c:v>
                </c:pt>
                <c:pt idx="206">
                  <c:v>t+112</c:v>
                </c:pt>
                <c:pt idx="207">
                  <c:v>t+114</c:v>
                </c:pt>
                <c:pt idx="208">
                  <c:v>t+116</c:v>
                </c:pt>
                <c:pt idx="209">
                  <c:v>t+118</c:v>
                </c:pt>
                <c:pt idx="210">
                  <c:v>t+120</c:v>
                </c:pt>
                <c:pt idx="211">
                  <c:v>t+122</c:v>
                </c:pt>
                <c:pt idx="212">
                  <c:v>t+124</c:v>
                </c:pt>
                <c:pt idx="213">
                  <c:v>t+126</c:v>
                </c:pt>
                <c:pt idx="214">
                  <c:v>t+128</c:v>
                </c:pt>
                <c:pt idx="215">
                  <c:v>t+130</c:v>
                </c:pt>
                <c:pt idx="216">
                  <c:v>t+132</c:v>
                </c:pt>
                <c:pt idx="217">
                  <c:v>t+134</c:v>
                </c:pt>
                <c:pt idx="218">
                  <c:v>t+136</c:v>
                </c:pt>
                <c:pt idx="219">
                  <c:v>t+138</c:v>
                </c:pt>
                <c:pt idx="220">
                  <c:v>t+140</c:v>
                </c:pt>
                <c:pt idx="221">
                  <c:v>t+142</c:v>
                </c:pt>
                <c:pt idx="222">
                  <c:v>t+144</c:v>
                </c:pt>
                <c:pt idx="223">
                  <c:v>t+146</c:v>
                </c:pt>
                <c:pt idx="224">
                  <c:v>t+148</c:v>
                </c:pt>
                <c:pt idx="225">
                  <c:v>t+150</c:v>
                </c:pt>
                <c:pt idx="226">
                  <c:v>t+152</c:v>
                </c:pt>
                <c:pt idx="227">
                  <c:v>t+154</c:v>
                </c:pt>
                <c:pt idx="228">
                  <c:v>t+156</c:v>
                </c:pt>
                <c:pt idx="229">
                  <c:v>t+158</c:v>
                </c:pt>
                <c:pt idx="230">
                  <c:v>t+160</c:v>
                </c:pt>
                <c:pt idx="231">
                  <c:v>t+162</c:v>
                </c:pt>
                <c:pt idx="232">
                  <c:v>t+164</c:v>
                </c:pt>
                <c:pt idx="233">
                  <c:v>t+166</c:v>
                </c:pt>
                <c:pt idx="234">
                  <c:v>t+168</c:v>
                </c:pt>
                <c:pt idx="235">
                  <c:v>t+170</c:v>
                </c:pt>
                <c:pt idx="236">
                  <c:v>t+172</c:v>
                </c:pt>
                <c:pt idx="237">
                  <c:v>t+174</c:v>
                </c:pt>
                <c:pt idx="238">
                  <c:v>t+176</c:v>
                </c:pt>
                <c:pt idx="239">
                  <c:v>t+178</c:v>
                </c:pt>
                <c:pt idx="240">
                  <c:v>t+180</c:v>
                </c:pt>
                <c:pt idx="241">
                  <c:v>t+182</c:v>
                </c:pt>
                <c:pt idx="242">
                  <c:v>t+184</c:v>
                </c:pt>
                <c:pt idx="243">
                  <c:v>t+186</c:v>
                </c:pt>
                <c:pt idx="244">
                  <c:v>t+188</c:v>
                </c:pt>
                <c:pt idx="245">
                  <c:v>t+190</c:v>
                </c:pt>
                <c:pt idx="246">
                  <c:v>t+192</c:v>
                </c:pt>
                <c:pt idx="247">
                  <c:v>t+194</c:v>
                </c:pt>
                <c:pt idx="248">
                  <c:v>t+196</c:v>
                </c:pt>
                <c:pt idx="249">
                  <c:v>t+198</c:v>
                </c:pt>
                <c:pt idx="250">
                  <c:v>t+200</c:v>
                </c:pt>
                <c:pt idx="251">
                  <c:v>t+202</c:v>
                </c:pt>
                <c:pt idx="252">
                  <c:v>t+204</c:v>
                </c:pt>
                <c:pt idx="253">
                  <c:v>t+206</c:v>
                </c:pt>
                <c:pt idx="254">
                  <c:v>t+208</c:v>
                </c:pt>
                <c:pt idx="255">
                  <c:v>t+210</c:v>
                </c:pt>
                <c:pt idx="256">
                  <c:v>t+212</c:v>
                </c:pt>
                <c:pt idx="257">
                  <c:v>t+214</c:v>
                </c:pt>
                <c:pt idx="258">
                  <c:v>t+216</c:v>
                </c:pt>
                <c:pt idx="259">
                  <c:v>t+218</c:v>
                </c:pt>
                <c:pt idx="260">
                  <c:v>t+220</c:v>
                </c:pt>
                <c:pt idx="261">
                  <c:v>t+222</c:v>
                </c:pt>
                <c:pt idx="262">
                  <c:v>t+224</c:v>
                </c:pt>
                <c:pt idx="263">
                  <c:v>t+226</c:v>
                </c:pt>
                <c:pt idx="264">
                  <c:v>t+228</c:v>
                </c:pt>
                <c:pt idx="265">
                  <c:v>t+230</c:v>
                </c:pt>
                <c:pt idx="266">
                  <c:v>t+232</c:v>
                </c:pt>
                <c:pt idx="267">
                  <c:v>t+234</c:v>
                </c:pt>
                <c:pt idx="268">
                  <c:v>t+236</c:v>
                </c:pt>
                <c:pt idx="269">
                  <c:v>t+238</c:v>
                </c:pt>
                <c:pt idx="270">
                  <c:v>t+240</c:v>
                </c:pt>
                <c:pt idx="271">
                  <c:v>t+242</c:v>
                </c:pt>
                <c:pt idx="272">
                  <c:v>t+244</c:v>
                </c:pt>
                <c:pt idx="273">
                  <c:v>t+246</c:v>
                </c:pt>
                <c:pt idx="274">
                  <c:v>t+248</c:v>
                </c:pt>
                <c:pt idx="275">
                  <c:v>t+250</c:v>
                </c:pt>
                <c:pt idx="276">
                  <c:v>t+252</c:v>
                </c:pt>
                <c:pt idx="277">
                  <c:v>t+254</c:v>
                </c:pt>
                <c:pt idx="278">
                  <c:v>t+256</c:v>
                </c:pt>
                <c:pt idx="279">
                  <c:v>t+258</c:v>
                </c:pt>
                <c:pt idx="280">
                  <c:v>t+260</c:v>
                </c:pt>
                <c:pt idx="281">
                  <c:v>t+262</c:v>
                </c:pt>
                <c:pt idx="282">
                  <c:v>t+264</c:v>
                </c:pt>
                <c:pt idx="283">
                  <c:v>t+266</c:v>
                </c:pt>
                <c:pt idx="284">
                  <c:v>t+268</c:v>
                </c:pt>
                <c:pt idx="285">
                  <c:v>t+270</c:v>
                </c:pt>
                <c:pt idx="286">
                  <c:v>t+272</c:v>
                </c:pt>
                <c:pt idx="287">
                  <c:v>t+274</c:v>
                </c:pt>
                <c:pt idx="288">
                  <c:v>t+276</c:v>
                </c:pt>
                <c:pt idx="289">
                  <c:v>t+278</c:v>
                </c:pt>
                <c:pt idx="290">
                  <c:v>t+280</c:v>
                </c:pt>
                <c:pt idx="291">
                  <c:v>t+282</c:v>
                </c:pt>
                <c:pt idx="292">
                  <c:v>t+284</c:v>
                </c:pt>
                <c:pt idx="293">
                  <c:v>t+286</c:v>
                </c:pt>
                <c:pt idx="294">
                  <c:v>t+288</c:v>
                </c:pt>
                <c:pt idx="295">
                  <c:v>t+290</c:v>
                </c:pt>
                <c:pt idx="296">
                  <c:v>t+292</c:v>
                </c:pt>
                <c:pt idx="297">
                  <c:v>t+294</c:v>
                </c:pt>
                <c:pt idx="298">
                  <c:v>t+296</c:v>
                </c:pt>
                <c:pt idx="299">
                  <c:v>t+298</c:v>
                </c:pt>
                <c:pt idx="300">
                  <c:v>t+300</c:v>
                </c:pt>
                <c:pt idx="301">
                  <c:v>t+302</c:v>
                </c:pt>
                <c:pt idx="302">
                  <c:v>t+304</c:v>
                </c:pt>
                <c:pt idx="303">
                  <c:v>t+306</c:v>
                </c:pt>
                <c:pt idx="304">
                  <c:v>t+308</c:v>
                </c:pt>
                <c:pt idx="305">
                  <c:v>t+310</c:v>
                </c:pt>
                <c:pt idx="306">
                  <c:v>t+312</c:v>
                </c:pt>
                <c:pt idx="307">
                  <c:v>t+314</c:v>
                </c:pt>
                <c:pt idx="308">
                  <c:v>t+316</c:v>
                </c:pt>
                <c:pt idx="309">
                  <c:v>t+318</c:v>
                </c:pt>
                <c:pt idx="310">
                  <c:v>t+320</c:v>
                </c:pt>
                <c:pt idx="311">
                  <c:v>t+322</c:v>
                </c:pt>
                <c:pt idx="312">
                  <c:v>t+324</c:v>
                </c:pt>
                <c:pt idx="313">
                  <c:v>t+326</c:v>
                </c:pt>
                <c:pt idx="314">
                  <c:v>t+328</c:v>
                </c:pt>
                <c:pt idx="315">
                  <c:v>t+330</c:v>
                </c:pt>
                <c:pt idx="316">
                  <c:v>t+332</c:v>
                </c:pt>
                <c:pt idx="317">
                  <c:v>t+334</c:v>
                </c:pt>
                <c:pt idx="318">
                  <c:v>t+336</c:v>
                </c:pt>
                <c:pt idx="319">
                  <c:v>t+338</c:v>
                </c:pt>
                <c:pt idx="320">
                  <c:v>t+340</c:v>
                </c:pt>
                <c:pt idx="321">
                  <c:v>t+342</c:v>
                </c:pt>
                <c:pt idx="322">
                  <c:v>t+344</c:v>
                </c:pt>
                <c:pt idx="323">
                  <c:v>t+346</c:v>
                </c:pt>
                <c:pt idx="324">
                  <c:v>t+348</c:v>
                </c:pt>
                <c:pt idx="325">
                  <c:v>t+350</c:v>
                </c:pt>
                <c:pt idx="326">
                  <c:v>t+352</c:v>
                </c:pt>
                <c:pt idx="327">
                  <c:v>t+354</c:v>
                </c:pt>
                <c:pt idx="328">
                  <c:v>t+356</c:v>
                </c:pt>
                <c:pt idx="329">
                  <c:v>t+358</c:v>
                </c:pt>
                <c:pt idx="330">
                  <c:v>t+360</c:v>
                </c:pt>
                <c:pt idx="331">
                  <c:v>t+362</c:v>
                </c:pt>
                <c:pt idx="332">
                  <c:v>t+364</c:v>
                </c:pt>
                <c:pt idx="333">
                  <c:v>t+366</c:v>
                </c:pt>
                <c:pt idx="334">
                  <c:v>t+368</c:v>
                </c:pt>
                <c:pt idx="335">
                  <c:v>t+370</c:v>
                </c:pt>
                <c:pt idx="336">
                  <c:v>t+372</c:v>
                </c:pt>
                <c:pt idx="337">
                  <c:v>t+374</c:v>
                </c:pt>
                <c:pt idx="338">
                  <c:v>t+376</c:v>
                </c:pt>
                <c:pt idx="339">
                  <c:v>t+378</c:v>
                </c:pt>
                <c:pt idx="340">
                  <c:v>t+380</c:v>
                </c:pt>
                <c:pt idx="341">
                  <c:v>t+382</c:v>
                </c:pt>
                <c:pt idx="342">
                  <c:v>t+384</c:v>
                </c:pt>
                <c:pt idx="343">
                  <c:v>t+386</c:v>
                </c:pt>
                <c:pt idx="344">
                  <c:v>t+388</c:v>
                </c:pt>
                <c:pt idx="345">
                  <c:v>t+390</c:v>
                </c:pt>
                <c:pt idx="346">
                  <c:v>t+392</c:v>
                </c:pt>
                <c:pt idx="347">
                  <c:v>t+394</c:v>
                </c:pt>
                <c:pt idx="348">
                  <c:v>t+396</c:v>
                </c:pt>
                <c:pt idx="349">
                  <c:v>t+398</c:v>
                </c:pt>
                <c:pt idx="350">
                  <c:v>t+400</c:v>
                </c:pt>
                <c:pt idx="351">
                  <c:v>t+402</c:v>
                </c:pt>
                <c:pt idx="352">
                  <c:v>t+404</c:v>
                </c:pt>
                <c:pt idx="353">
                  <c:v>t+406</c:v>
                </c:pt>
                <c:pt idx="354">
                  <c:v>t+408</c:v>
                </c:pt>
                <c:pt idx="355">
                  <c:v>t+410</c:v>
                </c:pt>
                <c:pt idx="356">
                  <c:v>t+412</c:v>
                </c:pt>
                <c:pt idx="357">
                  <c:v>t+414</c:v>
                </c:pt>
                <c:pt idx="358">
                  <c:v>t+416</c:v>
                </c:pt>
                <c:pt idx="359">
                  <c:v>t+418</c:v>
                </c:pt>
                <c:pt idx="360">
                  <c:v>t+420</c:v>
                </c:pt>
                <c:pt idx="361">
                  <c:v>t+422</c:v>
                </c:pt>
                <c:pt idx="362">
                  <c:v>t+424</c:v>
                </c:pt>
                <c:pt idx="363">
                  <c:v>t+426</c:v>
                </c:pt>
                <c:pt idx="364">
                  <c:v>t+428</c:v>
                </c:pt>
                <c:pt idx="365">
                  <c:v>t+430</c:v>
                </c:pt>
                <c:pt idx="366">
                  <c:v>t+432</c:v>
                </c:pt>
                <c:pt idx="367">
                  <c:v>t+434</c:v>
                </c:pt>
                <c:pt idx="368">
                  <c:v>t+436</c:v>
                </c:pt>
                <c:pt idx="369">
                  <c:v>t+438</c:v>
                </c:pt>
                <c:pt idx="370">
                  <c:v>t+440</c:v>
                </c:pt>
                <c:pt idx="371">
                  <c:v>t+442</c:v>
                </c:pt>
                <c:pt idx="372">
                  <c:v>t+444</c:v>
                </c:pt>
                <c:pt idx="373">
                  <c:v>t+446</c:v>
                </c:pt>
                <c:pt idx="374">
                  <c:v>t+448</c:v>
                </c:pt>
                <c:pt idx="375">
                  <c:v>t+450</c:v>
                </c:pt>
                <c:pt idx="376">
                  <c:v>t+452</c:v>
                </c:pt>
                <c:pt idx="377">
                  <c:v>t+454</c:v>
                </c:pt>
                <c:pt idx="378">
                  <c:v>t+456</c:v>
                </c:pt>
                <c:pt idx="379">
                  <c:v>t+458</c:v>
                </c:pt>
                <c:pt idx="380">
                  <c:v>t+460</c:v>
                </c:pt>
                <c:pt idx="381">
                  <c:v>t+462</c:v>
                </c:pt>
                <c:pt idx="382">
                  <c:v>t+464</c:v>
                </c:pt>
                <c:pt idx="383">
                  <c:v>t+466</c:v>
                </c:pt>
                <c:pt idx="384">
                  <c:v>t+468</c:v>
                </c:pt>
                <c:pt idx="385">
                  <c:v>t+470</c:v>
                </c:pt>
                <c:pt idx="386">
                  <c:v>t+472</c:v>
                </c:pt>
                <c:pt idx="387">
                  <c:v>t+474</c:v>
                </c:pt>
                <c:pt idx="388">
                  <c:v>t+476</c:v>
                </c:pt>
                <c:pt idx="389">
                  <c:v>t+478</c:v>
                </c:pt>
                <c:pt idx="390">
                  <c:v>t+480</c:v>
                </c:pt>
                <c:pt idx="391">
                  <c:v>t+482</c:v>
                </c:pt>
                <c:pt idx="392">
                  <c:v>t+484</c:v>
                </c:pt>
                <c:pt idx="393">
                  <c:v>t+486</c:v>
                </c:pt>
                <c:pt idx="394">
                  <c:v>t+488</c:v>
                </c:pt>
                <c:pt idx="395">
                  <c:v>t+490</c:v>
                </c:pt>
                <c:pt idx="396">
                  <c:v>t+492</c:v>
                </c:pt>
                <c:pt idx="397">
                  <c:v>t+494</c:v>
                </c:pt>
                <c:pt idx="398">
                  <c:v>t+496</c:v>
                </c:pt>
                <c:pt idx="399">
                  <c:v>t+498</c:v>
                </c:pt>
                <c:pt idx="400">
                  <c:v>t+500</c:v>
                </c:pt>
                <c:pt idx="401">
                  <c:v>t+502</c:v>
                </c:pt>
                <c:pt idx="402">
                  <c:v>t+504</c:v>
                </c:pt>
                <c:pt idx="403">
                  <c:v>t+506</c:v>
                </c:pt>
                <c:pt idx="404">
                  <c:v>t+508</c:v>
                </c:pt>
                <c:pt idx="405">
                  <c:v>t+510</c:v>
                </c:pt>
                <c:pt idx="406">
                  <c:v>t+512</c:v>
                </c:pt>
                <c:pt idx="407">
                  <c:v>t+514</c:v>
                </c:pt>
                <c:pt idx="408">
                  <c:v>t+516</c:v>
                </c:pt>
                <c:pt idx="409">
                  <c:v>t+518</c:v>
                </c:pt>
                <c:pt idx="410">
                  <c:v>t+520</c:v>
                </c:pt>
                <c:pt idx="411">
                  <c:v>t+522</c:v>
                </c:pt>
                <c:pt idx="412">
                  <c:v>t+524</c:v>
                </c:pt>
                <c:pt idx="413">
                  <c:v>t+526</c:v>
                </c:pt>
                <c:pt idx="414">
                  <c:v>t+528</c:v>
                </c:pt>
                <c:pt idx="415">
                  <c:v>t+530</c:v>
                </c:pt>
                <c:pt idx="416">
                  <c:v>t+532</c:v>
                </c:pt>
                <c:pt idx="417">
                  <c:v>t+534</c:v>
                </c:pt>
                <c:pt idx="418">
                  <c:v>t+536</c:v>
                </c:pt>
                <c:pt idx="419">
                  <c:v>t+538</c:v>
                </c:pt>
                <c:pt idx="420">
                  <c:v>t+540</c:v>
                </c:pt>
                <c:pt idx="421">
                  <c:v>t+542</c:v>
                </c:pt>
                <c:pt idx="422">
                  <c:v>t+544</c:v>
                </c:pt>
                <c:pt idx="423">
                  <c:v>t+546</c:v>
                </c:pt>
                <c:pt idx="424">
                  <c:v>t+548</c:v>
                </c:pt>
                <c:pt idx="425">
                  <c:v>t+550</c:v>
                </c:pt>
                <c:pt idx="426">
                  <c:v>t+552</c:v>
                </c:pt>
                <c:pt idx="427">
                  <c:v>t+554</c:v>
                </c:pt>
                <c:pt idx="428">
                  <c:v>t+556</c:v>
                </c:pt>
                <c:pt idx="429">
                  <c:v>t+558</c:v>
                </c:pt>
                <c:pt idx="430">
                  <c:v>t+560</c:v>
                </c:pt>
                <c:pt idx="431">
                  <c:v>t+562</c:v>
                </c:pt>
                <c:pt idx="432">
                  <c:v>t+564</c:v>
                </c:pt>
                <c:pt idx="433">
                  <c:v>t+566</c:v>
                </c:pt>
                <c:pt idx="434">
                  <c:v>t+568</c:v>
                </c:pt>
                <c:pt idx="435">
                  <c:v>t+570</c:v>
                </c:pt>
                <c:pt idx="436">
                  <c:v>t+572</c:v>
                </c:pt>
                <c:pt idx="437">
                  <c:v>t+574</c:v>
                </c:pt>
                <c:pt idx="438">
                  <c:v>t+576</c:v>
                </c:pt>
                <c:pt idx="439">
                  <c:v>t+578</c:v>
                </c:pt>
                <c:pt idx="440">
                  <c:v>t+580</c:v>
                </c:pt>
                <c:pt idx="441">
                  <c:v>t+582</c:v>
                </c:pt>
                <c:pt idx="442">
                  <c:v>t+584</c:v>
                </c:pt>
                <c:pt idx="443">
                  <c:v>t+586</c:v>
                </c:pt>
                <c:pt idx="444">
                  <c:v>t+588</c:v>
                </c:pt>
                <c:pt idx="445">
                  <c:v>t+590</c:v>
                </c:pt>
                <c:pt idx="446">
                  <c:v>t+592</c:v>
                </c:pt>
                <c:pt idx="447">
                  <c:v>t+594</c:v>
                </c:pt>
                <c:pt idx="448">
                  <c:v>t+596</c:v>
                </c:pt>
                <c:pt idx="449">
                  <c:v>t+598</c:v>
                </c:pt>
                <c:pt idx="450">
                  <c:v>t+600</c:v>
                </c:pt>
                <c:pt idx="451">
                  <c:v>t+602</c:v>
                </c:pt>
                <c:pt idx="452">
                  <c:v>t+604</c:v>
                </c:pt>
                <c:pt idx="453">
                  <c:v>t+606</c:v>
                </c:pt>
                <c:pt idx="454">
                  <c:v>t+608</c:v>
                </c:pt>
                <c:pt idx="455">
                  <c:v>t+610</c:v>
                </c:pt>
                <c:pt idx="456">
                  <c:v>t+612</c:v>
                </c:pt>
                <c:pt idx="457">
                  <c:v>t+614</c:v>
                </c:pt>
                <c:pt idx="458">
                  <c:v>t+616</c:v>
                </c:pt>
                <c:pt idx="459">
                  <c:v>t+618</c:v>
                </c:pt>
                <c:pt idx="460">
                  <c:v>t+620</c:v>
                </c:pt>
                <c:pt idx="461">
                  <c:v>t+622</c:v>
                </c:pt>
                <c:pt idx="462">
                  <c:v>t+624</c:v>
                </c:pt>
                <c:pt idx="463">
                  <c:v>t+626</c:v>
                </c:pt>
                <c:pt idx="464">
                  <c:v>t+628</c:v>
                </c:pt>
                <c:pt idx="465">
                  <c:v>t+630</c:v>
                </c:pt>
                <c:pt idx="466">
                  <c:v>t+632</c:v>
                </c:pt>
                <c:pt idx="467">
                  <c:v>t+634</c:v>
                </c:pt>
                <c:pt idx="468">
                  <c:v>t+636</c:v>
                </c:pt>
                <c:pt idx="469">
                  <c:v>t+638</c:v>
                </c:pt>
              </c:strCache>
            </c:strRef>
          </c:cat>
          <c:val>
            <c:numRef>
              <c:f>Sheet2!$F$5:$F$474</c:f>
              <c:numCache>
                <c:formatCode>General</c:formatCode>
                <c:ptCount val="470"/>
                <c:pt idx="0">
                  <c:v>60.004822479564034</c:v>
                </c:pt>
                <c:pt idx="1">
                  <c:v>59.997619638333191</c:v>
                </c:pt>
                <c:pt idx="2">
                  <c:v>59.988093648991004</c:v>
                </c:pt>
                <c:pt idx="3">
                  <c:v>59.985708744649251</c:v>
                </c:pt>
                <c:pt idx="4">
                  <c:v>59.983328382982442</c:v>
                </c:pt>
                <c:pt idx="5">
                  <c:v>59.983328382982442</c:v>
                </c:pt>
                <c:pt idx="6">
                  <c:v>59.985708744649251</c:v>
                </c:pt>
                <c:pt idx="7">
                  <c:v>59.984518563815847</c:v>
                </c:pt>
                <c:pt idx="8">
                  <c:v>59.988093648991004</c:v>
                </c:pt>
                <c:pt idx="9">
                  <c:v>59.989283829824409</c:v>
                </c:pt>
                <c:pt idx="10">
                  <c:v>59.985708744649251</c:v>
                </c:pt>
                <c:pt idx="11">
                  <c:v>59.984518563815847</c:v>
                </c:pt>
                <c:pt idx="12">
                  <c:v>59.980948021315626</c:v>
                </c:pt>
                <c:pt idx="13">
                  <c:v>59.979757840482222</c:v>
                </c:pt>
                <c:pt idx="14">
                  <c:v>59.977372936140476</c:v>
                </c:pt>
                <c:pt idx="15">
                  <c:v>59.977372936140476</c:v>
                </c:pt>
                <c:pt idx="16">
                  <c:v>59.977372936140476</c:v>
                </c:pt>
                <c:pt idx="17">
                  <c:v>59.976182755307065</c:v>
                </c:pt>
                <c:pt idx="18">
                  <c:v>59.977372936140476</c:v>
                </c:pt>
                <c:pt idx="19">
                  <c:v>59.976182755307065</c:v>
                </c:pt>
                <c:pt idx="20">
                  <c:v>59.978563116973881</c:v>
                </c:pt>
                <c:pt idx="21">
                  <c:v>59.976182755307065</c:v>
                </c:pt>
                <c:pt idx="22">
                  <c:v>59.977372936140476</c:v>
                </c:pt>
                <c:pt idx="23">
                  <c:v>59.97499257447366</c:v>
                </c:pt>
                <c:pt idx="24">
                  <c:v>59.973802393640256</c:v>
                </c:pt>
                <c:pt idx="25">
                  <c:v>59.971422031973439</c:v>
                </c:pt>
                <c:pt idx="26">
                  <c:v>59.971422031973439</c:v>
                </c:pt>
                <c:pt idx="27">
                  <c:v>59.967846946798289</c:v>
                </c:pt>
                <c:pt idx="28">
                  <c:v>59.971422031973439</c:v>
                </c:pt>
                <c:pt idx="29">
                  <c:v>59.977372936140476</c:v>
                </c:pt>
                <c:pt idx="30">
                  <c:v>59.976182755307065</c:v>
                </c:pt>
                <c:pt idx="31">
                  <c:v>59.972612212806851</c:v>
                </c:pt>
                <c:pt idx="32">
                  <c:v>59.972612212806851</c:v>
                </c:pt>
                <c:pt idx="33">
                  <c:v>59.972612212806851</c:v>
                </c:pt>
                <c:pt idx="34">
                  <c:v>59.977372936140476</c:v>
                </c:pt>
                <c:pt idx="35">
                  <c:v>59.980948021315626</c:v>
                </c:pt>
                <c:pt idx="36">
                  <c:v>59.982138202149038</c:v>
                </c:pt>
                <c:pt idx="37">
                  <c:v>59.985708744649251</c:v>
                </c:pt>
                <c:pt idx="38">
                  <c:v>59.989283829824409</c:v>
                </c:pt>
                <c:pt idx="39">
                  <c:v>59.991664191491218</c:v>
                </c:pt>
                <c:pt idx="40">
                  <c:v>59.992854372324629</c:v>
                </c:pt>
                <c:pt idx="41">
                  <c:v>60</c:v>
                </c:pt>
                <c:pt idx="42">
                  <c:v>60.003858719346049</c:v>
                </c:pt>
                <c:pt idx="43">
                  <c:v>60.000963760217985</c:v>
                </c:pt>
                <c:pt idx="44">
                  <c:v>59.992854372324629</c:v>
                </c:pt>
                <c:pt idx="45">
                  <c:v>59.990474010657813</c:v>
                </c:pt>
                <c:pt idx="46">
                  <c:v>59.988093648991004</c:v>
                </c:pt>
                <c:pt idx="47">
                  <c:v>59.983328382982442</c:v>
                </c:pt>
                <c:pt idx="48">
                  <c:v>59.978563116973881</c:v>
                </c:pt>
                <c:pt idx="49">
                  <c:v>59.979757840482222</c:v>
                </c:pt>
                <c:pt idx="50">
                  <c:v>59.977372936140476</c:v>
                </c:pt>
                <c:pt idx="51">
                  <c:v>59.973802393640256</c:v>
                </c:pt>
                <c:pt idx="52">
                  <c:v>59.972612212806851</c:v>
                </c:pt>
                <c:pt idx="53">
                  <c:v>59.972612212806851</c:v>
                </c:pt>
                <c:pt idx="54">
                  <c:v>59.97499257447366</c:v>
                </c:pt>
                <c:pt idx="55">
                  <c:v>59.971422031973439</c:v>
                </c:pt>
                <c:pt idx="56">
                  <c:v>59.972612212806851</c:v>
                </c:pt>
                <c:pt idx="57">
                  <c:v>59.971422031973439</c:v>
                </c:pt>
                <c:pt idx="58">
                  <c:v>59.969037127631694</c:v>
                </c:pt>
                <c:pt idx="59">
                  <c:v>59.969037127631694</c:v>
                </c:pt>
                <c:pt idx="60">
                  <c:v>59.967846946798289</c:v>
                </c:pt>
                <c:pt idx="61">
                  <c:v>59.970227308465098</c:v>
                </c:pt>
                <c:pt idx="62">
                  <c:v>59.969037127631694</c:v>
                </c:pt>
                <c:pt idx="63">
                  <c:v>59.970227308465098</c:v>
                </c:pt>
                <c:pt idx="64">
                  <c:v>59.967846946798289</c:v>
                </c:pt>
                <c:pt idx="65">
                  <c:v>59.966656765964885</c:v>
                </c:pt>
                <c:pt idx="66">
                  <c:v>59.967846946798289</c:v>
                </c:pt>
                <c:pt idx="67">
                  <c:v>59.972612212806851</c:v>
                </c:pt>
                <c:pt idx="68">
                  <c:v>59.97499257447366</c:v>
                </c:pt>
                <c:pt idx="69">
                  <c:v>59.973802393640256</c:v>
                </c:pt>
                <c:pt idx="70">
                  <c:v>59.97499257447366</c:v>
                </c:pt>
                <c:pt idx="71">
                  <c:v>59.976182755307065</c:v>
                </c:pt>
                <c:pt idx="72">
                  <c:v>59.978563116973881</c:v>
                </c:pt>
                <c:pt idx="73">
                  <c:v>59.978563116973881</c:v>
                </c:pt>
                <c:pt idx="74">
                  <c:v>59.979757840482222</c:v>
                </c:pt>
                <c:pt idx="75">
                  <c:v>59.982138202149038</c:v>
                </c:pt>
                <c:pt idx="76">
                  <c:v>59.978563116973881</c:v>
                </c:pt>
                <c:pt idx="77">
                  <c:v>59.978563116973881</c:v>
                </c:pt>
                <c:pt idx="78">
                  <c:v>59.977372936140476</c:v>
                </c:pt>
                <c:pt idx="79">
                  <c:v>59.97499257447366</c:v>
                </c:pt>
                <c:pt idx="80">
                  <c:v>59.976182755307065</c:v>
                </c:pt>
                <c:pt idx="81">
                  <c:v>59.976182755307065</c:v>
                </c:pt>
                <c:pt idx="82">
                  <c:v>59.977372936140476</c:v>
                </c:pt>
                <c:pt idx="83">
                  <c:v>59.979757840482222</c:v>
                </c:pt>
                <c:pt idx="84">
                  <c:v>59.983328382982442</c:v>
                </c:pt>
                <c:pt idx="85">
                  <c:v>59.985708744649251</c:v>
                </c:pt>
                <c:pt idx="86">
                  <c:v>59.985708744649251</c:v>
                </c:pt>
                <c:pt idx="87">
                  <c:v>59.988093648991004</c:v>
                </c:pt>
                <c:pt idx="88">
                  <c:v>59.991664191491218</c:v>
                </c:pt>
                <c:pt idx="89">
                  <c:v>59.994044553158034</c:v>
                </c:pt>
                <c:pt idx="90">
                  <c:v>59.991664191491218</c:v>
                </c:pt>
                <c:pt idx="91">
                  <c:v>59.991664191491218</c:v>
                </c:pt>
                <c:pt idx="92">
                  <c:v>59.989283829824409</c:v>
                </c:pt>
                <c:pt idx="93">
                  <c:v>59.985708744649251</c:v>
                </c:pt>
                <c:pt idx="94">
                  <c:v>59.985708744649251</c:v>
                </c:pt>
                <c:pt idx="95">
                  <c:v>59.986898925482656</c:v>
                </c:pt>
                <c:pt idx="96">
                  <c:v>59.986898925482656</c:v>
                </c:pt>
                <c:pt idx="97">
                  <c:v>59.988093648991004</c:v>
                </c:pt>
                <c:pt idx="98">
                  <c:v>59.985708744649251</c:v>
                </c:pt>
                <c:pt idx="99">
                  <c:v>59.984518563815847</c:v>
                </c:pt>
                <c:pt idx="100">
                  <c:v>59.978563116973881</c:v>
                </c:pt>
                <c:pt idx="101">
                  <c:v>59.977372936140476</c:v>
                </c:pt>
                <c:pt idx="102">
                  <c:v>59.978563116973881</c:v>
                </c:pt>
                <c:pt idx="103">
                  <c:v>59.976182755307065</c:v>
                </c:pt>
                <c:pt idx="104">
                  <c:v>59.978563116973881</c:v>
                </c:pt>
                <c:pt idx="105">
                  <c:v>59.979757840482222</c:v>
                </c:pt>
                <c:pt idx="106">
                  <c:v>59.980948021315626</c:v>
                </c:pt>
                <c:pt idx="107">
                  <c:v>59.980948021315626</c:v>
                </c:pt>
                <c:pt idx="108">
                  <c:v>59.984518563815847</c:v>
                </c:pt>
                <c:pt idx="109">
                  <c:v>59.983328382982442</c:v>
                </c:pt>
                <c:pt idx="110">
                  <c:v>59.984518563815847</c:v>
                </c:pt>
                <c:pt idx="111">
                  <c:v>59.985708744649251</c:v>
                </c:pt>
                <c:pt idx="112">
                  <c:v>59.983328382982442</c:v>
                </c:pt>
                <c:pt idx="113">
                  <c:v>59.985708744649251</c:v>
                </c:pt>
                <c:pt idx="114">
                  <c:v>59.985708744649251</c:v>
                </c:pt>
                <c:pt idx="115">
                  <c:v>59.982138202149038</c:v>
                </c:pt>
                <c:pt idx="116">
                  <c:v>59.976182755307065</c:v>
                </c:pt>
                <c:pt idx="117">
                  <c:v>59.97499257447366</c:v>
                </c:pt>
                <c:pt idx="118">
                  <c:v>59.97499257447366</c:v>
                </c:pt>
                <c:pt idx="119">
                  <c:v>59.973802393640256</c:v>
                </c:pt>
                <c:pt idx="120">
                  <c:v>59.97499257447366</c:v>
                </c:pt>
                <c:pt idx="121">
                  <c:v>59.985708744649251</c:v>
                </c:pt>
                <c:pt idx="122">
                  <c:v>59.996429457499779</c:v>
                </c:pt>
                <c:pt idx="123">
                  <c:v>59.997619638333191</c:v>
                </c:pt>
                <c:pt idx="124">
                  <c:v>59.998809819166596</c:v>
                </c:pt>
                <c:pt idx="125">
                  <c:v>59.996429457499779</c:v>
                </c:pt>
                <c:pt idx="126">
                  <c:v>59.997619638333191</c:v>
                </c:pt>
                <c:pt idx="127">
                  <c:v>59.996429457499779</c:v>
                </c:pt>
                <c:pt idx="128">
                  <c:v>60.000963760217985</c:v>
                </c:pt>
                <c:pt idx="129">
                  <c:v>60.000963760217985</c:v>
                </c:pt>
                <c:pt idx="130">
                  <c:v>59.998809819166596</c:v>
                </c:pt>
                <c:pt idx="131">
                  <c:v>59.996429457499779</c:v>
                </c:pt>
                <c:pt idx="132">
                  <c:v>59.994044553158034</c:v>
                </c:pt>
                <c:pt idx="133">
                  <c:v>59.991664191491218</c:v>
                </c:pt>
                <c:pt idx="134">
                  <c:v>59.989283829824409</c:v>
                </c:pt>
                <c:pt idx="135">
                  <c:v>59.988093648991004</c:v>
                </c:pt>
                <c:pt idx="136">
                  <c:v>59.983328382982442</c:v>
                </c:pt>
                <c:pt idx="137">
                  <c:v>59.983328382982442</c:v>
                </c:pt>
                <c:pt idx="138">
                  <c:v>59.984518563815847</c:v>
                </c:pt>
                <c:pt idx="139">
                  <c:v>59.986898925482656</c:v>
                </c:pt>
                <c:pt idx="140">
                  <c:v>59.989283829824409</c:v>
                </c:pt>
                <c:pt idx="141">
                  <c:v>59.991664191491218</c:v>
                </c:pt>
                <c:pt idx="142">
                  <c:v>59.994044553158034</c:v>
                </c:pt>
                <c:pt idx="143">
                  <c:v>59.995234733991438</c:v>
                </c:pt>
                <c:pt idx="144">
                  <c:v>60</c:v>
                </c:pt>
                <c:pt idx="145">
                  <c:v>60.00192752043597</c:v>
                </c:pt>
                <c:pt idx="146">
                  <c:v>60.004822479564034</c:v>
                </c:pt>
                <c:pt idx="147">
                  <c:v>60.007713760217982</c:v>
                </c:pt>
                <c:pt idx="148">
                  <c:v>60.009641280653952</c:v>
                </c:pt>
                <c:pt idx="149">
                  <c:v>60.009641280653952</c:v>
                </c:pt>
                <c:pt idx="150">
                  <c:v>60.005786239782019</c:v>
                </c:pt>
                <c:pt idx="151">
                  <c:v>59.872582510701491</c:v>
                </c:pt>
                <c:pt idx="152">
                  <c:v>59.713007425526342</c:v>
                </c:pt>
                <c:pt idx="153">
                  <c:v>59.688000000000002</c:v>
                </c:pt>
                <c:pt idx="154">
                  <c:v>59.721343234035118</c:v>
                </c:pt>
                <c:pt idx="155">
                  <c:v>59.766597361754172</c:v>
                </c:pt>
                <c:pt idx="156">
                  <c:v>59.801130776622699</c:v>
                </c:pt>
                <c:pt idx="157">
                  <c:v>59.817802393640257</c:v>
                </c:pt>
                <c:pt idx="158">
                  <c:v>59.829708744649253</c:v>
                </c:pt>
                <c:pt idx="159">
                  <c:v>59.840429457499781</c:v>
                </c:pt>
                <c:pt idx="160">
                  <c:v>59.84638036166681</c:v>
                </c:pt>
                <c:pt idx="161">
                  <c:v>59.848765266008563</c:v>
                </c:pt>
                <c:pt idx="162">
                  <c:v>59.851145627675372</c:v>
                </c:pt>
                <c:pt idx="163">
                  <c:v>59.855910893683934</c:v>
                </c:pt>
                <c:pt idx="164">
                  <c:v>59.857101074517338</c:v>
                </c:pt>
                <c:pt idx="165">
                  <c:v>59.860671617017559</c:v>
                </c:pt>
                <c:pt idx="166">
                  <c:v>59.863051978684375</c:v>
                </c:pt>
                <c:pt idx="167">
                  <c:v>59.863051978684375</c:v>
                </c:pt>
                <c:pt idx="168">
                  <c:v>59.860671617017559</c:v>
                </c:pt>
                <c:pt idx="169">
                  <c:v>59.861861797850963</c:v>
                </c:pt>
                <c:pt idx="170">
                  <c:v>59.863051978684375</c:v>
                </c:pt>
                <c:pt idx="171">
                  <c:v>59.863051978684375</c:v>
                </c:pt>
                <c:pt idx="172">
                  <c:v>59.861861797850963</c:v>
                </c:pt>
                <c:pt idx="173">
                  <c:v>59.864246702192716</c:v>
                </c:pt>
                <c:pt idx="174">
                  <c:v>59.864246702192716</c:v>
                </c:pt>
                <c:pt idx="175">
                  <c:v>59.863051978684375</c:v>
                </c:pt>
                <c:pt idx="176">
                  <c:v>59.860671617017559</c:v>
                </c:pt>
                <c:pt idx="177">
                  <c:v>59.863051978684375</c:v>
                </c:pt>
                <c:pt idx="178">
                  <c:v>59.866627063859525</c:v>
                </c:pt>
                <c:pt idx="179">
                  <c:v>59.864246702192716</c:v>
                </c:pt>
                <c:pt idx="180">
                  <c:v>59.86781724469293</c:v>
                </c:pt>
                <c:pt idx="181">
                  <c:v>59.87138778719315</c:v>
                </c:pt>
                <c:pt idx="182">
                  <c:v>59.869007425526341</c:v>
                </c:pt>
                <c:pt idx="183">
                  <c:v>59.872582510701491</c:v>
                </c:pt>
                <c:pt idx="184">
                  <c:v>59.874962872368307</c:v>
                </c:pt>
                <c:pt idx="185">
                  <c:v>59.876153053201712</c:v>
                </c:pt>
                <c:pt idx="186">
                  <c:v>59.873772691534903</c:v>
                </c:pt>
                <c:pt idx="187">
                  <c:v>59.869007425526341</c:v>
                </c:pt>
                <c:pt idx="188">
                  <c:v>59.87138778719315</c:v>
                </c:pt>
                <c:pt idx="189">
                  <c:v>59.87138778719315</c:v>
                </c:pt>
                <c:pt idx="190">
                  <c:v>59.870197606359746</c:v>
                </c:pt>
                <c:pt idx="191">
                  <c:v>59.87138778719315</c:v>
                </c:pt>
                <c:pt idx="192">
                  <c:v>59.87138778719315</c:v>
                </c:pt>
                <c:pt idx="193">
                  <c:v>59.87138778719315</c:v>
                </c:pt>
                <c:pt idx="194">
                  <c:v>59.870197606359746</c:v>
                </c:pt>
                <c:pt idx="195">
                  <c:v>59.87138778719315</c:v>
                </c:pt>
                <c:pt idx="196">
                  <c:v>59.872582510701491</c:v>
                </c:pt>
                <c:pt idx="197">
                  <c:v>59.870197606359746</c:v>
                </c:pt>
                <c:pt idx="198">
                  <c:v>59.870197606359746</c:v>
                </c:pt>
                <c:pt idx="199">
                  <c:v>59.869007425526341</c:v>
                </c:pt>
                <c:pt idx="200">
                  <c:v>59.873772691534903</c:v>
                </c:pt>
                <c:pt idx="201">
                  <c:v>59.874962872368307</c:v>
                </c:pt>
                <c:pt idx="202">
                  <c:v>59.874962872368307</c:v>
                </c:pt>
                <c:pt idx="203">
                  <c:v>59.877343234035116</c:v>
                </c:pt>
                <c:pt idx="204">
                  <c:v>59.874962872368307</c:v>
                </c:pt>
                <c:pt idx="205">
                  <c:v>59.874962872368307</c:v>
                </c:pt>
                <c:pt idx="206">
                  <c:v>59.874962872368307</c:v>
                </c:pt>
                <c:pt idx="207">
                  <c:v>59.877343234035116</c:v>
                </c:pt>
                <c:pt idx="208">
                  <c:v>59.879723595701932</c:v>
                </c:pt>
                <c:pt idx="209">
                  <c:v>59.877343234035116</c:v>
                </c:pt>
                <c:pt idx="210">
                  <c:v>59.873772691534903</c:v>
                </c:pt>
                <c:pt idx="211">
                  <c:v>59.873772691534903</c:v>
                </c:pt>
                <c:pt idx="212">
                  <c:v>59.877343234035116</c:v>
                </c:pt>
                <c:pt idx="213">
                  <c:v>59.879723595701932</c:v>
                </c:pt>
                <c:pt idx="214">
                  <c:v>59.883298680877083</c:v>
                </c:pt>
                <c:pt idx="215">
                  <c:v>59.885679042543899</c:v>
                </c:pt>
                <c:pt idx="216">
                  <c:v>59.886869223377303</c:v>
                </c:pt>
                <c:pt idx="217">
                  <c:v>59.892824670219269</c:v>
                </c:pt>
                <c:pt idx="218">
                  <c:v>59.89639521271949</c:v>
                </c:pt>
                <c:pt idx="219">
                  <c:v>59.89639521271949</c:v>
                </c:pt>
                <c:pt idx="220">
                  <c:v>59.89639521271949</c:v>
                </c:pt>
                <c:pt idx="221">
                  <c:v>59.899970297894647</c:v>
                </c:pt>
                <c:pt idx="222">
                  <c:v>59.895205031886086</c:v>
                </c:pt>
                <c:pt idx="223">
                  <c:v>59.89639521271949</c:v>
                </c:pt>
                <c:pt idx="224">
                  <c:v>59.897589936227831</c:v>
                </c:pt>
                <c:pt idx="225">
                  <c:v>59.898780117061236</c:v>
                </c:pt>
                <c:pt idx="226">
                  <c:v>59.897589936227831</c:v>
                </c:pt>
                <c:pt idx="227">
                  <c:v>59.898780117061236</c:v>
                </c:pt>
                <c:pt idx="228">
                  <c:v>59.899970297894647</c:v>
                </c:pt>
                <c:pt idx="229">
                  <c:v>59.901160478728052</c:v>
                </c:pt>
                <c:pt idx="230">
                  <c:v>59.903540840394861</c:v>
                </c:pt>
                <c:pt idx="231">
                  <c:v>59.907115925570018</c:v>
                </c:pt>
                <c:pt idx="232">
                  <c:v>59.905925744736614</c:v>
                </c:pt>
                <c:pt idx="233">
                  <c:v>59.904731021228272</c:v>
                </c:pt>
                <c:pt idx="234">
                  <c:v>59.902350659561456</c:v>
                </c:pt>
                <c:pt idx="235">
                  <c:v>59.905925744736614</c:v>
                </c:pt>
                <c:pt idx="236">
                  <c:v>59.913066829737048</c:v>
                </c:pt>
                <c:pt idx="237">
                  <c:v>59.914261553245389</c:v>
                </c:pt>
                <c:pt idx="238">
                  <c:v>59.908306106403423</c:v>
                </c:pt>
                <c:pt idx="239">
                  <c:v>59.903540840394861</c:v>
                </c:pt>
                <c:pt idx="240">
                  <c:v>59.902350659561456</c:v>
                </c:pt>
                <c:pt idx="241">
                  <c:v>59.905925744736614</c:v>
                </c:pt>
                <c:pt idx="242">
                  <c:v>59.909496287236827</c:v>
                </c:pt>
                <c:pt idx="243">
                  <c:v>59.911876648903643</c:v>
                </c:pt>
                <c:pt idx="244">
                  <c:v>59.911876648903643</c:v>
                </c:pt>
                <c:pt idx="245">
                  <c:v>59.911876648903643</c:v>
                </c:pt>
                <c:pt idx="246">
                  <c:v>59.910686468070239</c:v>
                </c:pt>
                <c:pt idx="247">
                  <c:v>59.910686468070239</c:v>
                </c:pt>
                <c:pt idx="248">
                  <c:v>59.910686468070239</c:v>
                </c:pt>
                <c:pt idx="249">
                  <c:v>59.905925744736614</c:v>
                </c:pt>
                <c:pt idx="250">
                  <c:v>59.897589936227831</c:v>
                </c:pt>
                <c:pt idx="251">
                  <c:v>59.895205031886086</c:v>
                </c:pt>
                <c:pt idx="252">
                  <c:v>59.898780117061236</c:v>
                </c:pt>
                <c:pt idx="253">
                  <c:v>59.901160478728052</c:v>
                </c:pt>
                <c:pt idx="254">
                  <c:v>59.903540840394861</c:v>
                </c:pt>
                <c:pt idx="255">
                  <c:v>59.902350659561456</c:v>
                </c:pt>
                <c:pt idx="256">
                  <c:v>59.902350659561456</c:v>
                </c:pt>
                <c:pt idx="257">
                  <c:v>59.902350659561456</c:v>
                </c:pt>
                <c:pt idx="258">
                  <c:v>59.905925744736614</c:v>
                </c:pt>
                <c:pt idx="259">
                  <c:v>59.910686468070239</c:v>
                </c:pt>
                <c:pt idx="260">
                  <c:v>59.911876648903643</c:v>
                </c:pt>
                <c:pt idx="261">
                  <c:v>59.911876648903643</c:v>
                </c:pt>
                <c:pt idx="262">
                  <c:v>59.914261553245389</c:v>
                </c:pt>
                <c:pt idx="263">
                  <c:v>59.916641914912205</c:v>
                </c:pt>
                <c:pt idx="264">
                  <c:v>59.917832095745609</c:v>
                </c:pt>
                <c:pt idx="265">
                  <c:v>59.917832095745609</c:v>
                </c:pt>
                <c:pt idx="266">
                  <c:v>59.922597361754171</c:v>
                </c:pt>
                <c:pt idx="267">
                  <c:v>59.926167904254392</c:v>
                </c:pt>
                <c:pt idx="268">
                  <c:v>59.923787542587576</c:v>
                </c:pt>
                <c:pt idx="269">
                  <c:v>59.926167904254392</c:v>
                </c:pt>
                <c:pt idx="270">
                  <c:v>59.927358085087796</c:v>
                </c:pt>
                <c:pt idx="271">
                  <c:v>59.930933170262954</c:v>
                </c:pt>
                <c:pt idx="272">
                  <c:v>59.932123351096358</c:v>
                </c:pt>
                <c:pt idx="273">
                  <c:v>59.933313531929763</c:v>
                </c:pt>
                <c:pt idx="274">
                  <c:v>59.935693893596579</c:v>
                </c:pt>
                <c:pt idx="275">
                  <c:v>59.938078797938324</c:v>
                </c:pt>
                <c:pt idx="276">
                  <c:v>59.939268978771729</c:v>
                </c:pt>
                <c:pt idx="277">
                  <c:v>59.940459159605133</c:v>
                </c:pt>
                <c:pt idx="278">
                  <c:v>59.940459159605133</c:v>
                </c:pt>
                <c:pt idx="279">
                  <c:v>59.938078797938324</c:v>
                </c:pt>
                <c:pt idx="280">
                  <c:v>59.940459159605133</c:v>
                </c:pt>
                <c:pt idx="281">
                  <c:v>59.941649340438545</c:v>
                </c:pt>
                <c:pt idx="282">
                  <c:v>59.942839521271949</c:v>
                </c:pt>
                <c:pt idx="283">
                  <c:v>59.944029702105354</c:v>
                </c:pt>
                <c:pt idx="284">
                  <c:v>59.945219882938758</c:v>
                </c:pt>
                <c:pt idx="285">
                  <c:v>59.946414606447107</c:v>
                </c:pt>
                <c:pt idx="286">
                  <c:v>59.946414606447107</c:v>
                </c:pt>
                <c:pt idx="287">
                  <c:v>59.946414606447107</c:v>
                </c:pt>
                <c:pt idx="288">
                  <c:v>59.947604787280511</c:v>
                </c:pt>
                <c:pt idx="289">
                  <c:v>59.945219882938758</c:v>
                </c:pt>
                <c:pt idx="290">
                  <c:v>59.945219882938758</c:v>
                </c:pt>
                <c:pt idx="291">
                  <c:v>59.947604787280511</c:v>
                </c:pt>
                <c:pt idx="292">
                  <c:v>59.94998514894732</c:v>
                </c:pt>
                <c:pt idx="293">
                  <c:v>59.959511138289507</c:v>
                </c:pt>
                <c:pt idx="294">
                  <c:v>59.963086223464664</c:v>
                </c:pt>
                <c:pt idx="295">
                  <c:v>59.965466585131473</c:v>
                </c:pt>
                <c:pt idx="296">
                  <c:v>59.964276404298069</c:v>
                </c:pt>
                <c:pt idx="297">
                  <c:v>59.964276404298069</c:v>
                </c:pt>
                <c:pt idx="298">
                  <c:v>59.966656765964885</c:v>
                </c:pt>
                <c:pt idx="299">
                  <c:v>59.970227308465098</c:v>
                </c:pt>
                <c:pt idx="300">
                  <c:v>59.970227308465098</c:v>
                </c:pt>
                <c:pt idx="301">
                  <c:v>59.971422031973439</c:v>
                </c:pt>
                <c:pt idx="302">
                  <c:v>59.971422031973439</c:v>
                </c:pt>
                <c:pt idx="303">
                  <c:v>59.970227308465098</c:v>
                </c:pt>
                <c:pt idx="304">
                  <c:v>59.970227308465098</c:v>
                </c:pt>
                <c:pt idx="305">
                  <c:v>59.971422031973439</c:v>
                </c:pt>
                <c:pt idx="306">
                  <c:v>59.971422031973439</c:v>
                </c:pt>
                <c:pt idx="307">
                  <c:v>59.973802393640256</c:v>
                </c:pt>
                <c:pt idx="308">
                  <c:v>59.97499257447366</c:v>
                </c:pt>
                <c:pt idx="309">
                  <c:v>59.972612212806851</c:v>
                </c:pt>
                <c:pt idx="310">
                  <c:v>59.971422031973439</c:v>
                </c:pt>
                <c:pt idx="311">
                  <c:v>59.973802393640256</c:v>
                </c:pt>
                <c:pt idx="312">
                  <c:v>59.97499257447366</c:v>
                </c:pt>
                <c:pt idx="313">
                  <c:v>59.976182755307065</c:v>
                </c:pt>
                <c:pt idx="314">
                  <c:v>59.976182755307065</c:v>
                </c:pt>
                <c:pt idx="315">
                  <c:v>59.976182755307065</c:v>
                </c:pt>
                <c:pt idx="316">
                  <c:v>59.976182755307065</c:v>
                </c:pt>
                <c:pt idx="317">
                  <c:v>59.978563116973881</c:v>
                </c:pt>
                <c:pt idx="318">
                  <c:v>59.992854372324629</c:v>
                </c:pt>
                <c:pt idx="319">
                  <c:v>60.002891280653948</c:v>
                </c:pt>
                <c:pt idx="320">
                  <c:v>60.004822479564034</c:v>
                </c:pt>
                <c:pt idx="321">
                  <c:v>60.004822479564034</c:v>
                </c:pt>
                <c:pt idx="322">
                  <c:v>60.004822479564034</c:v>
                </c:pt>
                <c:pt idx="323">
                  <c:v>60.004822479564034</c:v>
                </c:pt>
                <c:pt idx="324">
                  <c:v>60.005786239782019</c:v>
                </c:pt>
                <c:pt idx="325">
                  <c:v>60.007713760217982</c:v>
                </c:pt>
                <c:pt idx="326">
                  <c:v>60.008677520435967</c:v>
                </c:pt>
                <c:pt idx="327">
                  <c:v>60.008677520435967</c:v>
                </c:pt>
                <c:pt idx="328">
                  <c:v>60.009641280653952</c:v>
                </c:pt>
                <c:pt idx="329">
                  <c:v>60.01157247956403</c:v>
                </c:pt>
                <c:pt idx="330">
                  <c:v>60.012536239782015</c:v>
                </c:pt>
                <c:pt idx="331">
                  <c:v>60.01157247956403</c:v>
                </c:pt>
                <c:pt idx="332">
                  <c:v>60.010608719346052</c:v>
                </c:pt>
                <c:pt idx="333">
                  <c:v>60.01157247956403</c:v>
                </c:pt>
                <c:pt idx="334">
                  <c:v>60.014463760217986</c:v>
                </c:pt>
                <c:pt idx="335">
                  <c:v>60.016391280653949</c:v>
                </c:pt>
                <c:pt idx="336">
                  <c:v>60.015427520435971</c:v>
                </c:pt>
                <c:pt idx="337">
                  <c:v>60.013500000000001</c:v>
                </c:pt>
                <c:pt idx="338">
                  <c:v>60.012536239782015</c:v>
                </c:pt>
                <c:pt idx="339">
                  <c:v>60.010608719346052</c:v>
                </c:pt>
                <c:pt idx="340">
                  <c:v>60.010608719346052</c:v>
                </c:pt>
                <c:pt idx="341">
                  <c:v>60.01157247956403</c:v>
                </c:pt>
                <c:pt idx="342">
                  <c:v>60.010608719346052</c:v>
                </c:pt>
                <c:pt idx="343">
                  <c:v>60.008677520435967</c:v>
                </c:pt>
                <c:pt idx="344">
                  <c:v>60.007713760217982</c:v>
                </c:pt>
                <c:pt idx="345">
                  <c:v>60.005786239782019</c:v>
                </c:pt>
                <c:pt idx="346">
                  <c:v>60.007713760217982</c:v>
                </c:pt>
                <c:pt idx="347">
                  <c:v>60.010608719346052</c:v>
                </c:pt>
                <c:pt idx="348">
                  <c:v>60.014463760217986</c:v>
                </c:pt>
                <c:pt idx="349">
                  <c:v>60.013500000000001</c:v>
                </c:pt>
                <c:pt idx="350">
                  <c:v>60.013500000000001</c:v>
                </c:pt>
                <c:pt idx="351">
                  <c:v>60.017358719346049</c:v>
                </c:pt>
                <c:pt idx="352">
                  <c:v>60.017358719346049</c:v>
                </c:pt>
                <c:pt idx="353">
                  <c:v>60.013500000000001</c:v>
                </c:pt>
                <c:pt idx="354">
                  <c:v>60.012536239782015</c:v>
                </c:pt>
                <c:pt idx="355">
                  <c:v>60.013500000000001</c:v>
                </c:pt>
                <c:pt idx="356">
                  <c:v>60.013500000000001</c:v>
                </c:pt>
                <c:pt idx="357">
                  <c:v>60.015427520435971</c:v>
                </c:pt>
                <c:pt idx="358">
                  <c:v>60.017358719346049</c:v>
                </c:pt>
                <c:pt idx="359">
                  <c:v>60.019286239782019</c:v>
                </c:pt>
                <c:pt idx="360">
                  <c:v>60.017358719346049</c:v>
                </c:pt>
                <c:pt idx="361">
                  <c:v>60.014463760217986</c:v>
                </c:pt>
                <c:pt idx="362">
                  <c:v>60.013500000000001</c:v>
                </c:pt>
                <c:pt idx="363">
                  <c:v>60.013500000000001</c:v>
                </c:pt>
                <c:pt idx="364">
                  <c:v>60.014463760217986</c:v>
                </c:pt>
                <c:pt idx="365">
                  <c:v>60.015427520435971</c:v>
                </c:pt>
                <c:pt idx="366">
                  <c:v>60.017358719346049</c:v>
                </c:pt>
                <c:pt idx="367">
                  <c:v>60.017358719346049</c:v>
                </c:pt>
                <c:pt idx="368">
                  <c:v>60.016391280653949</c:v>
                </c:pt>
                <c:pt idx="369">
                  <c:v>60.013500000000001</c:v>
                </c:pt>
                <c:pt idx="370">
                  <c:v>60.014463760217986</c:v>
                </c:pt>
                <c:pt idx="371">
                  <c:v>60.016391280653949</c:v>
                </c:pt>
                <c:pt idx="372">
                  <c:v>60.020249999999997</c:v>
                </c:pt>
                <c:pt idx="373">
                  <c:v>60.018322479564034</c:v>
                </c:pt>
                <c:pt idx="374">
                  <c:v>60.015427520435971</c:v>
                </c:pt>
                <c:pt idx="375">
                  <c:v>60.013500000000001</c:v>
                </c:pt>
                <c:pt idx="376">
                  <c:v>60.013500000000001</c:v>
                </c:pt>
                <c:pt idx="377">
                  <c:v>60.016391280653949</c:v>
                </c:pt>
                <c:pt idx="378">
                  <c:v>60.019286239782019</c:v>
                </c:pt>
                <c:pt idx="379">
                  <c:v>60.016391280653949</c:v>
                </c:pt>
                <c:pt idx="380">
                  <c:v>60.015427520435971</c:v>
                </c:pt>
                <c:pt idx="381">
                  <c:v>60.015427520435971</c:v>
                </c:pt>
                <c:pt idx="382">
                  <c:v>60.014463760217986</c:v>
                </c:pt>
                <c:pt idx="383">
                  <c:v>60.013500000000001</c:v>
                </c:pt>
                <c:pt idx="384">
                  <c:v>60.013500000000001</c:v>
                </c:pt>
                <c:pt idx="385">
                  <c:v>60.013500000000001</c:v>
                </c:pt>
                <c:pt idx="386">
                  <c:v>60.014463760217986</c:v>
                </c:pt>
                <c:pt idx="387">
                  <c:v>60.016391280653949</c:v>
                </c:pt>
                <c:pt idx="388">
                  <c:v>60.017358719346049</c:v>
                </c:pt>
                <c:pt idx="389">
                  <c:v>60.017358719346049</c:v>
                </c:pt>
                <c:pt idx="390">
                  <c:v>60.014463760217986</c:v>
                </c:pt>
                <c:pt idx="391">
                  <c:v>60.014463760217986</c:v>
                </c:pt>
                <c:pt idx="392">
                  <c:v>60.014463760217986</c:v>
                </c:pt>
                <c:pt idx="393">
                  <c:v>60.015427520435971</c:v>
                </c:pt>
                <c:pt idx="394">
                  <c:v>60.016391280653949</c:v>
                </c:pt>
                <c:pt idx="395">
                  <c:v>60.017358719346049</c:v>
                </c:pt>
                <c:pt idx="396">
                  <c:v>60.016391280653949</c:v>
                </c:pt>
                <c:pt idx="397">
                  <c:v>60.015427520435971</c:v>
                </c:pt>
                <c:pt idx="398">
                  <c:v>60.014463760217986</c:v>
                </c:pt>
                <c:pt idx="399">
                  <c:v>60.015427520435971</c:v>
                </c:pt>
                <c:pt idx="400">
                  <c:v>60.018322479564034</c:v>
                </c:pt>
                <c:pt idx="401">
                  <c:v>60.018322479564034</c:v>
                </c:pt>
                <c:pt idx="402">
                  <c:v>60.019286239782019</c:v>
                </c:pt>
                <c:pt idx="403">
                  <c:v>60.018322479564034</c:v>
                </c:pt>
                <c:pt idx="404">
                  <c:v>60.019286239782019</c:v>
                </c:pt>
                <c:pt idx="405">
                  <c:v>60.020249999999997</c:v>
                </c:pt>
                <c:pt idx="406">
                  <c:v>60.021213760217982</c:v>
                </c:pt>
                <c:pt idx="407">
                  <c:v>60.023141280653952</c:v>
                </c:pt>
                <c:pt idx="408">
                  <c:v>60.021213760217982</c:v>
                </c:pt>
                <c:pt idx="409">
                  <c:v>60.018322479564034</c:v>
                </c:pt>
                <c:pt idx="410">
                  <c:v>60.016391280653949</c:v>
                </c:pt>
                <c:pt idx="411">
                  <c:v>60.018322479564034</c:v>
                </c:pt>
                <c:pt idx="412">
                  <c:v>60.019286239782019</c:v>
                </c:pt>
                <c:pt idx="413">
                  <c:v>60.019286239782019</c:v>
                </c:pt>
                <c:pt idx="414">
                  <c:v>60.022177520435967</c:v>
                </c:pt>
                <c:pt idx="415">
                  <c:v>60.024108719346046</c:v>
                </c:pt>
                <c:pt idx="416">
                  <c:v>60.023141280653952</c:v>
                </c:pt>
                <c:pt idx="417">
                  <c:v>60.023141280653952</c:v>
                </c:pt>
                <c:pt idx="418">
                  <c:v>60.026036239782016</c:v>
                </c:pt>
                <c:pt idx="419">
                  <c:v>60.027000000000001</c:v>
                </c:pt>
                <c:pt idx="420">
                  <c:v>60.026036239782016</c:v>
                </c:pt>
                <c:pt idx="421">
                  <c:v>60.025072479564031</c:v>
                </c:pt>
                <c:pt idx="422">
                  <c:v>60.025072479564031</c:v>
                </c:pt>
                <c:pt idx="423">
                  <c:v>60.023141280653952</c:v>
                </c:pt>
                <c:pt idx="424">
                  <c:v>60.023141280653952</c:v>
                </c:pt>
                <c:pt idx="425">
                  <c:v>60.023141280653952</c:v>
                </c:pt>
                <c:pt idx="426">
                  <c:v>60.021213760217982</c:v>
                </c:pt>
                <c:pt idx="427">
                  <c:v>60.013500000000001</c:v>
                </c:pt>
                <c:pt idx="428">
                  <c:v>60.014463760217986</c:v>
                </c:pt>
                <c:pt idx="429">
                  <c:v>60.018322479564034</c:v>
                </c:pt>
                <c:pt idx="430">
                  <c:v>60.018322479564034</c:v>
                </c:pt>
                <c:pt idx="431">
                  <c:v>60.016391280653949</c:v>
                </c:pt>
                <c:pt idx="432">
                  <c:v>60.014463760217986</c:v>
                </c:pt>
                <c:pt idx="433">
                  <c:v>60.014463760217986</c:v>
                </c:pt>
                <c:pt idx="434">
                  <c:v>60.016391280653949</c:v>
                </c:pt>
                <c:pt idx="435">
                  <c:v>60.014463760217986</c:v>
                </c:pt>
                <c:pt idx="436">
                  <c:v>60.008677520435967</c:v>
                </c:pt>
                <c:pt idx="437">
                  <c:v>60.004822479564034</c:v>
                </c:pt>
                <c:pt idx="438">
                  <c:v>60.007713760217982</c:v>
                </c:pt>
                <c:pt idx="439">
                  <c:v>60.012536239782015</c:v>
                </c:pt>
                <c:pt idx="440">
                  <c:v>60.014463760217986</c:v>
                </c:pt>
                <c:pt idx="441">
                  <c:v>60.015427520435971</c:v>
                </c:pt>
                <c:pt idx="442">
                  <c:v>60.015427520435971</c:v>
                </c:pt>
                <c:pt idx="443">
                  <c:v>60.015427520435971</c:v>
                </c:pt>
                <c:pt idx="444">
                  <c:v>60.012536239782015</c:v>
                </c:pt>
                <c:pt idx="445">
                  <c:v>60.012536239782015</c:v>
                </c:pt>
                <c:pt idx="446">
                  <c:v>60.013500000000001</c:v>
                </c:pt>
                <c:pt idx="447">
                  <c:v>60.014463760217986</c:v>
                </c:pt>
                <c:pt idx="448">
                  <c:v>60.017358719346049</c:v>
                </c:pt>
                <c:pt idx="449">
                  <c:v>60.015427520435971</c:v>
                </c:pt>
                <c:pt idx="450">
                  <c:v>60.013500000000001</c:v>
                </c:pt>
                <c:pt idx="451">
                  <c:v>60.01157247956403</c:v>
                </c:pt>
                <c:pt idx="452">
                  <c:v>60.009641280653952</c:v>
                </c:pt>
                <c:pt idx="453">
                  <c:v>60.01157247956403</c:v>
                </c:pt>
                <c:pt idx="454">
                  <c:v>60.01157247956403</c:v>
                </c:pt>
                <c:pt idx="455">
                  <c:v>60.013500000000001</c:v>
                </c:pt>
                <c:pt idx="456">
                  <c:v>60.014463760217986</c:v>
                </c:pt>
                <c:pt idx="457">
                  <c:v>60.014463760217986</c:v>
                </c:pt>
                <c:pt idx="458">
                  <c:v>60.016391280653949</c:v>
                </c:pt>
                <c:pt idx="459">
                  <c:v>60.015427520435971</c:v>
                </c:pt>
                <c:pt idx="460">
                  <c:v>60.016391280653949</c:v>
                </c:pt>
                <c:pt idx="461">
                  <c:v>60.023141280653952</c:v>
                </c:pt>
                <c:pt idx="462">
                  <c:v>60.023141280653952</c:v>
                </c:pt>
                <c:pt idx="463">
                  <c:v>60.020249999999997</c:v>
                </c:pt>
                <c:pt idx="464">
                  <c:v>60.019286239782019</c:v>
                </c:pt>
                <c:pt idx="465">
                  <c:v>60.020249999999997</c:v>
                </c:pt>
                <c:pt idx="466">
                  <c:v>60.021213760217982</c:v>
                </c:pt>
                <c:pt idx="467">
                  <c:v>60.021213760217982</c:v>
                </c:pt>
                <c:pt idx="468">
                  <c:v>60.023141280653952</c:v>
                </c:pt>
                <c:pt idx="469">
                  <c:v>60.023141280653952</c:v>
                </c:pt>
              </c:numCache>
            </c:numRef>
          </c:val>
          <c:smooth val="0"/>
          <c:extLst>
            <c:ext xmlns:c16="http://schemas.microsoft.com/office/drawing/2014/chart" uri="{C3380CC4-5D6E-409C-BE32-E72D297353CC}">
              <c16:uniqueId val="{00000002-11F6-4C44-BC72-B0C25C413560}"/>
            </c:ext>
          </c:extLst>
        </c:ser>
        <c:dLbls>
          <c:showLegendKey val="0"/>
          <c:showVal val="0"/>
          <c:showCatName val="0"/>
          <c:showSerName val="0"/>
          <c:showPercent val="0"/>
          <c:showBubbleSize val="0"/>
        </c:dLbls>
        <c:marker val="1"/>
        <c:smooth val="0"/>
        <c:axId val="235900480"/>
        <c:axId val="235897344"/>
      </c:lineChart>
      <c:lineChart>
        <c:grouping val="standard"/>
        <c:varyColors val="0"/>
        <c:ser>
          <c:idx val="2"/>
          <c:order val="3"/>
          <c:tx>
            <c:strRef>
              <c:f>Sheet2!$I$4</c:f>
              <c:strCache>
                <c:ptCount val="1"/>
                <c:pt idx="0">
                  <c:v>RRS</c:v>
                </c:pt>
              </c:strCache>
            </c:strRef>
          </c:tx>
          <c:spPr>
            <a:ln w="25400" cap="rnd">
              <a:solidFill>
                <a:schemeClr val="accent6"/>
              </a:solidFill>
              <a:round/>
            </a:ln>
            <a:effectLst/>
          </c:spPr>
          <c:marker>
            <c:symbol val="none"/>
          </c:marker>
          <c:val>
            <c:numRef>
              <c:f>Sheet2!$I$5:$I$474</c:f>
              <c:numCache>
                <c:formatCode>General</c:formatCode>
                <c:ptCount val="47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1</c:v>
                </c:pt>
                <c:pt idx="289">
                  <c:v>1</c:v>
                </c:pt>
                <c:pt idx="290">
                  <c:v>1</c:v>
                </c:pt>
                <c:pt idx="291">
                  <c:v>1</c:v>
                </c:pt>
                <c:pt idx="292">
                  <c:v>1</c:v>
                </c:pt>
                <c:pt idx="293">
                  <c:v>1</c:v>
                </c:pt>
                <c:pt idx="294">
                  <c:v>1</c:v>
                </c:pt>
                <c:pt idx="295">
                  <c:v>1</c:v>
                </c:pt>
                <c:pt idx="296">
                  <c:v>1</c:v>
                </c:pt>
                <c:pt idx="297">
                  <c:v>1</c:v>
                </c:pt>
                <c:pt idx="298">
                  <c:v>1</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numCache>
            </c:numRef>
          </c:val>
          <c:smooth val="0"/>
          <c:extLst>
            <c:ext xmlns:c16="http://schemas.microsoft.com/office/drawing/2014/chart" uri="{C3380CC4-5D6E-409C-BE32-E72D297353CC}">
              <c16:uniqueId val="{00000003-11F6-4C44-BC72-B0C25C413560}"/>
            </c:ext>
          </c:extLst>
        </c:ser>
        <c:ser>
          <c:idx val="1"/>
          <c:order val="4"/>
          <c:tx>
            <c:strRef>
              <c:f>Sheet2!$H$4</c:f>
              <c:strCache>
                <c:ptCount val="1"/>
                <c:pt idx="0">
                  <c:v>FFR</c:v>
                </c:pt>
              </c:strCache>
            </c:strRef>
          </c:tx>
          <c:spPr>
            <a:ln w="25400" cap="rnd">
              <a:solidFill>
                <a:schemeClr val="accent2"/>
              </a:solidFill>
              <a:round/>
            </a:ln>
            <a:effectLst/>
          </c:spPr>
          <c:marker>
            <c:symbol val="none"/>
          </c:marker>
          <c:val>
            <c:numRef>
              <c:f>Sheet2!$H$5:$H$474</c:f>
              <c:numCache>
                <c:formatCode>General</c:formatCode>
                <c:ptCount val="47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1</c:v>
                </c:pt>
                <c:pt idx="289">
                  <c:v>1</c:v>
                </c:pt>
                <c:pt idx="290">
                  <c:v>1</c:v>
                </c:pt>
                <c:pt idx="291">
                  <c:v>1</c:v>
                </c:pt>
                <c:pt idx="292">
                  <c:v>1</c:v>
                </c:pt>
                <c:pt idx="293">
                  <c:v>1</c:v>
                </c:pt>
                <c:pt idx="294">
                  <c:v>1</c:v>
                </c:pt>
                <c:pt idx="295">
                  <c:v>1</c:v>
                </c:pt>
                <c:pt idx="296">
                  <c:v>1</c:v>
                </c:pt>
                <c:pt idx="297">
                  <c:v>1</c:v>
                </c:pt>
                <c:pt idx="298">
                  <c:v>1</c:v>
                </c:pt>
                <c:pt idx="299">
                  <c:v>1</c:v>
                </c:pt>
                <c:pt idx="300">
                  <c:v>1</c:v>
                </c:pt>
                <c:pt idx="301">
                  <c:v>1</c:v>
                </c:pt>
                <c:pt idx="302">
                  <c:v>1</c:v>
                </c:pt>
                <c:pt idx="303">
                  <c:v>1</c:v>
                </c:pt>
                <c:pt idx="304">
                  <c:v>1</c:v>
                </c:pt>
                <c:pt idx="305">
                  <c:v>1</c:v>
                </c:pt>
                <c:pt idx="306">
                  <c:v>1</c:v>
                </c:pt>
                <c:pt idx="307">
                  <c:v>1</c:v>
                </c:pt>
                <c:pt idx="308">
                  <c:v>1</c:v>
                </c:pt>
                <c:pt idx="309">
                  <c:v>1</c:v>
                </c:pt>
                <c:pt idx="310">
                  <c:v>1</c:v>
                </c:pt>
                <c:pt idx="311">
                  <c:v>1</c:v>
                </c:pt>
                <c:pt idx="312">
                  <c:v>1</c:v>
                </c:pt>
                <c:pt idx="313">
                  <c:v>1</c:v>
                </c:pt>
                <c:pt idx="314">
                  <c:v>1</c:v>
                </c:pt>
                <c:pt idx="315">
                  <c:v>1</c:v>
                </c:pt>
                <c:pt idx="316">
                  <c:v>1</c:v>
                </c:pt>
                <c:pt idx="317">
                  <c:v>1</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numCache>
            </c:numRef>
          </c:val>
          <c:smooth val="0"/>
          <c:extLst>
            <c:ext xmlns:c16="http://schemas.microsoft.com/office/drawing/2014/chart" uri="{C3380CC4-5D6E-409C-BE32-E72D297353CC}">
              <c16:uniqueId val="{00000004-11F6-4C44-BC72-B0C25C413560}"/>
            </c:ext>
          </c:extLst>
        </c:ser>
        <c:ser>
          <c:idx val="3"/>
          <c:order val="5"/>
          <c:tx>
            <c:strRef>
              <c:f>Sheet2!$J$4</c:f>
              <c:strCache>
                <c:ptCount val="1"/>
                <c:pt idx="0">
                  <c:v>Hydro</c:v>
                </c:pt>
              </c:strCache>
            </c:strRef>
          </c:tx>
          <c:spPr>
            <a:ln w="25400" cap="rnd">
              <a:solidFill>
                <a:schemeClr val="accent5"/>
              </a:solidFill>
              <a:round/>
            </a:ln>
            <a:effectLst/>
          </c:spPr>
          <c:marker>
            <c:symbol val="none"/>
          </c:marker>
          <c:val>
            <c:numRef>
              <c:f>Sheet2!$J$5:$J$474</c:f>
              <c:numCache>
                <c:formatCode>General</c:formatCode>
                <c:ptCount val="47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1</c:v>
                </c:pt>
                <c:pt idx="289">
                  <c:v>1</c:v>
                </c:pt>
                <c:pt idx="290">
                  <c:v>1</c:v>
                </c:pt>
                <c:pt idx="291">
                  <c:v>1</c:v>
                </c:pt>
                <c:pt idx="292">
                  <c:v>1</c:v>
                </c:pt>
                <c:pt idx="293">
                  <c:v>1</c:v>
                </c:pt>
                <c:pt idx="294">
                  <c:v>1</c:v>
                </c:pt>
                <c:pt idx="295">
                  <c:v>1</c:v>
                </c:pt>
                <c:pt idx="296">
                  <c:v>1</c:v>
                </c:pt>
                <c:pt idx="297">
                  <c:v>1</c:v>
                </c:pt>
                <c:pt idx="298">
                  <c:v>1</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numCache>
            </c:numRef>
          </c:val>
          <c:smooth val="0"/>
          <c:extLst>
            <c:ext xmlns:c16="http://schemas.microsoft.com/office/drawing/2014/chart" uri="{C3380CC4-5D6E-409C-BE32-E72D297353CC}">
              <c16:uniqueId val="{00000005-11F6-4C44-BC72-B0C25C413560}"/>
            </c:ext>
          </c:extLst>
        </c:ser>
        <c:dLbls>
          <c:showLegendKey val="0"/>
          <c:showVal val="0"/>
          <c:showCatName val="0"/>
          <c:showSerName val="0"/>
          <c:showPercent val="0"/>
          <c:showBubbleSize val="0"/>
        </c:dLbls>
        <c:marker val="1"/>
        <c:smooth val="0"/>
        <c:axId val="235901656"/>
        <c:axId val="235897736"/>
      </c:lineChart>
      <c:catAx>
        <c:axId val="235900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5897344"/>
        <c:crosses val="autoZero"/>
        <c:auto val="1"/>
        <c:lblAlgn val="ctr"/>
        <c:lblOffset val="100"/>
        <c:tickLblSkip val="10"/>
        <c:noMultiLvlLbl val="0"/>
      </c:catAx>
      <c:valAx>
        <c:axId val="235897344"/>
        <c:scaling>
          <c:orientation val="minMax"/>
          <c:max val="60.05"/>
          <c:min val="59.6"/>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5900480"/>
        <c:crosses val="autoZero"/>
        <c:crossBetween val="between"/>
        <c:majorUnit val="5.000000000000001E-2"/>
      </c:valAx>
      <c:valAx>
        <c:axId val="235897736"/>
        <c:scaling>
          <c:orientation val="minMax"/>
          <c:max val="3.5"/>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noFill/>
                <a:latin typeface="+mn-lt"/>
                <a:ea typeface="+mn-ea"/>
                <a:cs typeface="+mn-cs"/>
              </a:defRPr>
            </a:pPr>
            <a:endParaRPr lang="en-US"/>
          </a:p>
        </c:txPr>
        <c:crossAx val="235901656"/>
        <c:crosses val="max"/>
        <c:crossBetween val="between"/>
      </c:valAx>
      <c:catAx>
        <c:axId val="235901656"/>
        <c:scaling>
          <c:orientation val="minMax"/>
        </c:scaling>
        <c:delete val="1"/>
        <c:axPos val="b"/>
        <c:majorTickMark val="out"/>
        <c:minorTickMark val="none"/>
        <c:tickLblPos val="nextTo"/>
        <c:crossAx val="235897736"/>
        <c:crosses val="autoZero"/>
        <c:auto val="1"/>
        <c:lblAlgn val="ctr"/>
        <c:lblOffset val="100"/>
        <c:noMultiLvlLbl val="0"/>
      </c:cat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drawing1.xml><?xml version="1.0" encoding="utf-8"?>
<c:userShapes xmlns:c="http://schemas.openxmlformats.org/drawingml/2006/chart">
  <cdr:relSizeAnchor xmlns:cdr="http://schemas.openxmlformats.org/drawingml/2006/chartDrawing">
    <cdr:from>
      <cdr:x>0.0876</cdr:x>
      <cdr:y>0.40319</cdr:y>
    </cdr:from>
    <cdr:to>
      <cdr:x>0.27438</cdr:x>
      <cdr:y>0.44419</cdr:y>
    </cdr:to>
    <cdr:sp macro="" textlink="">
      <cdr:nvSpPr>
        <cdr:cNvPr id="10" name="TextBox 9"/>
        <cdr:cNvSpPr txBox="1"/>
      </cdr:nvSpPr>
      <cdr:spPr>
        <a:xfrm xmlns:a="http://schemas.openxmlformats.org/drawingml/2006/main">
          <a:off x="759135" y="2535225"/>
          <a:ext cx="1618533" cy="257820"/>
        </a:xfrm>
        <a:prstGeom xmlns:a="http://schemas.openxmlformats.org/drawingml/2006/main" prst="rect">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vertOverflow="clip" wrap="none" rtlCol="0"/>
        <a:lstStyle xmlns:a="http://schemas.openxmlformats.org/drawingml/2006/main"/>
        <a:p xmlns:a="http://schemas.openxmlformats.org/drawingml/2006/main">
          <a:r>
            <a:rPr lang="en-US" sz="1100"/>
            <a:t>FFR Deployed at 59.85</a:t>
          </a:r>
          <a:r>
            <a:rPr lang="en-US" sz="1100" baseline="0"/>
            <a:t>Hz</a:t>
          </a:r>
          <a:endParaRPr lang="en-US" sz="1100"/>
        </a:p>
      </cdr:txBody>
    </cdr:sp>
  </cdr:relSizeAnchor>
  <cdr:relSizeAnchor xmlns:cdr="http://schemas.openxmlformats.org/drawingml/2006/chartDrawing">
    <cdr:from>
      <cdr:x>0.27438</cdr:x>
      <cdr:y>0.42369</cdr:y>
    </cdr:from>
    <cdr:to>
      <cdr:x>0.35041</cdr:x>
      <cdr:y>0.42369</cdr:y>
    </cdr:to>
    <cdr:cxnSp macro="">
      <cdr:nvCxnSpPr>
        <cdr:cNvPr id="12" name="Straight Arrow Connector 11">
          <a:extLst xmlns:a="http://schemas.openxmlformats.org/drawingml/2006/main">
            <a:ext uri="{FF2B5EF4-FFF2-40B4-BE49-F238E27FC236}">
              <a16:creationId xmlns:a16="http://schemas.microsoft.com/office/drawing/2014/main" id="{0AB31C36-4D3E-4972-B7B0-3DA3AD6805B9}"/>
            </a:ext>
          </a:extLst>
        </cdr:cNvPr>
        <cdr:cNvCxnSpPr>
          <a:stCxn xmlns:a="http://schemas.openxmlformats.org/drawingml/2006/main" id="10" idx="3"/>
        </cdr:cNvCxnSpPr>
      </cdr:nvCxnSpPr>
      <cdr:spPr>
        <a:xfrm xmlns:a="http://schemas.openxmlformats.org/drawingml/2006/main">
          <a:off x="2377668" y="2664135"/>
          <a:ext cx="658873" cy="0"/>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cxnSp>
  </cdr:relSizeAnchor>
  <cdr:relSizeAnchor xmlns:cdr="http://schemas.openxmlformats.org/drawingml/2006/chartDrawing">
    <cdr:from>
      <cdr:x>0.10504</cdr:x>
      <cdr:y>0.28712</cdr:y>
    </cdr:from>
    <cdr:to>
      <cdr:x>0.27859</cdr:x>
      <cdr:y>0.35649</cdr:y>
    </cdr:to>
    <cdr:sp macro="" textlink="">
      <cdr:nvSpPr>
        <cdr:cNvPr id="14" name="TextBox 1"/>
        <cdr:cNvSpPr txBox="1"/>
      </cdr:nvSpPr>
      <cdr:spPr>
        <a:xfrm xmlns:a="http://schemas.openxmlformats.org/drawingml/2006/main">
          <a:off x="910197" y="1805404"/>
          <a:ext cx="1503947" cy="436194"/>
        </a:xfrm>
        <a:prstGeom xmlns:a="http://schemas.openxmlformats.org/drawingml/2006/main" prst="rect">
          <a:avLst/>
        </a:prstGeom>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wrap="none"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100"/>
            <a:t>RRS Capacity</a:t>
          </a:r>
          <a:r>
            <a:rPr lang="en-US" sz="1100" baseline="0"/>
            <a:t> Released </a:t>
          </a:r>
        </a:p>
        <a:p xmlns:a="http://schemas.openxmlformats.org/drawingml/2006/main">
          <a:pPr algn="ctr"/>
          <a:r>
            <a:rPr lang="en-US" sz="1100" baseline="0"/>
            <a:t>to SCED</a:t>
          </a:r>
          <a:r>
            <a:rPr lang="en-US" sz="1100"/>
            <a:t> at 59.91</a:t>
          </a:r>
          <a:r>
            <a:rPr lang="en-US" sz="1100" baseline="0"/>
            <a:t>Hz</a:t>
          </a:r>
          <a:endParaRPr lang="en-US" sz="1100"/>
        </a:p>
      </cdr:txBody>
    </cdr:sp>
  </cdr:relSizeAnchor>
  <cdr:relSizeAnchor xmlns:cdr="http://schemas.openxmlformats.org/drawingml/2006/chartDrawing">
    <cdr:from>
      <cdr:x>0.27859</cdr:x>
      <cdr:y>0.32118</cdr:y>
    </cdr:from>
    <cdr:to>
      <cdr:x>0.35207</cdr:x>
      <cdr:y>0.32181</cdr:y>
    </cdr:to>
    <cdr:cxnSp macro="">
      <cdr:nvCxnSpPr>
        <cdr:cNvPr id="15" name="Straight Arrow Connector 14">
          <a:extLst xmlns:a="http://schemas.openxmlformats.org/drawingml/2006/main">
            <a:ext uri="{FF2B5EF4-FFF2-40B4-BE49-F238E27FC236}">
              <a16:creationId xmlns:a16="http://schemas.microsoft.com/office/drawing/2014/main" id="{3E070BD4-C563-4FAA-9211-3B4C4A35C8D3}"/>
            </a:ext>
          </a:extLst>
        </cdr:cNvPr>
        <cdr:cNvCxnSpPr>
          <a:stCxn xmlns:a="http://schemas.openxmlformats.org/drawingml/2006/main" id="14" idx="3"/>
        </cdr:cNvCxnSpPr>
      </cdr:nvCxnSpPr>
      <cdr:spPr>
        <a:xfrm xmlns:a="http://schemas.openxmlformats.org/drawingml/2006/main" flipV="1">
          <a:off x="2414144" y="2019586"/>
          <a:ext cx="636721" cy="3915"/>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cxnSp>
  </cdr:relSizeAnchor>
  <cdr:relSizeAnchor xmlns:cdr="http://schemas.openxmlformats.org/drawingml/2006/chartDrawing">
    <cdr:from>
      <cdr:x>0.08595</cdr:x>
      <cdr:y>0.48986</cdr:y>
    </cdr:from>
    <cdr:to>
      <cdr:x>0.27611</cdr:x>
      <cdr:y>0.53086</cdr:y>
    </cdr:to>
    <cdr:sp macro="" textlink="">
      <cdr:nvSpPr>
        <cdr:cNvPr id="16" name="TextBox 1"/>
        <cdr:cNvSpPr txBox="1"/>
      </cdr:nvSpPr>
      <cdr:spPr>
        <a:xfrm xmlns:a="http://schemas.openxmlformats.org/drawingml/2006/main">
          <a:off x="744813" y="3080180"/>
          <a:ext cx="1647848" cy="257820"/>
        </a:xfrm>
        <a:prstGeom xmlns:a="http://schemas.openxmlformats.org/drawingml/2006/main" prst="rect">
          <a:avLst/>
        </a:prstGeom>
      </cdr:spPr>
      <cdr:style>
        <a:lnRef xmlns:a="http://schemas.openxmlformats.org/drawingml/2006/main" idx="2">
          <a:schemeClr val="accent5">
            <a:shade val="50000"/>
          </a:schemeClr>
        </a:lnRef>
        <a:fillRef xmlns:a="http://schemas.openxmlformats.org/drawingml/2006/main" idx="1">
          <a:schemeClr val="accent5"/>
        </a:fillRef>
        <a:effectRef xmlns:a="http://schemas.openxmlformats.org/drawingml/2006/main" idx="0">
          <a:schemeClr val="accent5"/>
        </a:effectRef>
        <a:fontRef xmlns:a="http://schemas.openxmlformats.org/drawingml/2006/main" idx="minor">
          <a:schemeClr val="lt1"/>
        </a:fontRef>
      </cdr:style>
      <cdr:txBody>
        <a:bodyPr xmlns:a="http://schemas.openxmlformats.org/drawingml/2006/main" wrap="none" rtlCol="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100"/>
            <a:t>Hydro Deployed at 59.8</a:t>
          </a:r>
          <a:r>
            <a:rPr lang="en-US" sz="1100" baseline="0"/>
            <a:t>Hz</a:t>
          </a:r>
          <a:endParaRPr lang="en-US" sz="1100"/>
        </a:p>
      </cdr:txBody>
    </cdr:sp>
  </cdr:relSizeAnchor>
  <cdr:relSizeAnchor xmlns:cdr="http://schemas.openxmlformats.org/drawingml/2006/chartDrawing">
    <cdr:from>
      <cdr:x>0.27611</cdr:x>
      <cdr:y>0.51036</cdr:y>
    </cdr:from>
    <cdr:to>
      <cdr:x>0.35214</cdr:x>
      <cdr:y>0.51036</cdr:y>
    </cdr:to>
    <cdr:cxnSp macro="">
      <cdr:nvCxnSpPr>
        <cdr:cNvPr id="17" name="Straight Arrow Connector 16">
          <a:extLst xmlns:a="http://schemas.openxmlformats.org/drawingml/2006/main">
            <a:ext uri="{FF2B5EF4-FFF2-40B4-BE49-F238E27FC236}">
              <a16:creationId xmlns:a16="http://schemas.microsoft.com/office/drawing/2014/main" id="{0B39B985-AFE6-4A7A-8B32-80A024B03F4E}"/>
            </a:ext>
          </a:extLst>
        </cdr:cNvPr>
        <cdr:cNvCxnSpPr>
          <a:stCxn xmlns:a="http://schemas.openxmlformats.org/drawingml/2006/main" id="16" idx="3"/>
        </cdr:cNvCxnSpPr>
      </cdr:nvCxnSpPr>
      <cdr:spPr>
        <a:xfrm xmlns:a="http://schemas.openxmlformats.org/drawingml/2006/main">
          <a:off x="2392661" y="3209090"/>
          <a:ext cx="658872" cy="0"/>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accent5">
            <a:shade val="50000"/>
          </a:schemeClr>
        </a:lnRef>
        <a:fillRef xmlns:a="http://schemas.openxmlformats.org/drawingml/2006/main" idx="1">
          <a:schemeClr val="accent5"/>
        </a:fillRef>
        <a:effectRef xmlns:a="http://schemas.openxmlformats.org/drawingml/2006/main" idx="0">
          <a:schemeClr val="accent5"/>
        </a:effectRef>
        <a:fontRef xmlns:a="http://schemas.openxmlformats.org/drawingml/2006/main" idx="minor">
          <a:schemeClr val="lt1"/>
        </a:fontRef>
      </cdr:style>
    </cdr:cxnSp>
  </cdr:relSizeAnchor>
  <cdr:relSizeAnchor xmlns:cdr="http://schemas.openxmlformats.org/drawingml/2006/chartDrawing">
    <cdr:from>
      <cdr:x>0.13306</cdr:x>
      <cdr:y>0.63906</cdr:y>
    </cdr:from>
    <cdr:to>
      <cdr:x>0.27859</cdr:x>
      <cdr:y>0.70843</cdr:y>
    </cdr:to>
    <cdr:sp macro="" textlink="">
      <cdr:nvSpPr>
        <cdr:cNvPr id="23" name="TextBox 1"/>
        <cdr:cNvSpPr txBox="1"/>
      </cdr:nvSpPr>
      <cdr:spPr>
        <a:xfrm xmlns:a="http://schemas.openxmlformats.org/drawingml/2006/main">
          <a:off x="1153026" y="4018356"/>
          <a:ext cx="1261120" cy="436194"/>
        </a:xfrm>
        <a:prstGeom xmlns:a="http://schemas.openxmlformats.org/drawingml/2006/main" prst="rect">
          <a:avLst/>
        </a:prstGeom>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wrap="none"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100"/>
            <a:t>Load Resources </a:t>
          </a:r>
        </a:p>
        <a:p xmlns:a="http://schemas.openxmlformats.org/drawingml/2006/main">
          <a:pPr algn="ctr"/>
          <a:r>
            <a:rPr lang="en-US" sz="1100"/>
            <a:t>Deployed at 59.7</a:t>
          </a:r>
          <a:r>
            <a:rPr lang="en-US" sz="1100" baseline="0"/>
            <a:t>Hz</a:t>
          </a:r>
          <a:endParaRPr lang="en-US" sz="1100"/>
        </a:p>
      </cdr:txBody>
    </cdr:sp>
  </cdr:relSizeAnchor>
  <cdr:relSizeAnchor xmlns:cdr="http://schemas.openxmlformats.org/drawingml/2006/chartDrawing">
    <cdr:from>
      <cdr:x>0.27859</cdr:x>
      <cdr:y>0.67312</cdr:y>
    </cdr:from>
    <cdr:to>
      <cdr:x>0.35207</cdr:x>
      <cdr:y>0.67374</cdr:y>
    </cdr:to>
    <cdr:cxnSp macro="">
      <cdr:nvCxnSpPr>
        <cdr:cNvPr id="24" name="Straight Arrow Connector 23">
          <a:extLst xmlns:a="http://schemas.openxmlformats.org/drawingml/2006/main">
            <a:ext uri="{FF2B5EF4-FFF2-40B4-BE49-F238E27FC236}">
              <a16:creationId xmlns:a16="http://schemas.microsoft.com/office/drawing/2014/main" id="{090D4C06-ED5F-4C27-8B8D-61D3F9E8FEA3}"/>
            </a:ext>
          </a:extLst>
        </cdr:cNvPr>
        <cdr:cNvCxnSpPr>
          <a:stCxn xmlns:a="http://schemas.openxmlformats.org/drawingml/2006/main" id="23" idx="3"/>
        </cdr:cNvCxnSpPr>
      </cdr:nvCxnSpPr>
      <cdr:spPr>
        <a:xfrm xmlns:a="http://schemas.openxmlformats.org/drawingml/2006/main" flipV="1">
          <a:off x="2414146" y="4232539"/>
          <a:ext cx="636720" cy="3914"/>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cxnSp>
  </cdr:relSizeAnchor>
  <cdr:relSizeAnchor xmlns:cdr="http://schemas.openxmlformats.org/drawingml/2006/chartDrawing">
    <cdr:from>
      <cdr:x>0.40661</cdr:x>
      <cdr:y>0.02961</cdr:y>
    </cdr:from>
    <cdr:to>
      <cdr:x>0.40744</cdr:x>
      <cdr:y>0.85649</cdr:y>
    </cdr:to>
    <cdr:cxnSp macro="">
      <cdr:nvCxnSpPr>
        <cdr:cNvPr id="29" name="Straight Connector 28">
          <a:extLst xmlns:a="http://schemas.openxmlformats.org/drawingml/2006/main">
            <a:ext uri="{FF2B5EF4-FFF2-40B4-BE49-F238E27FC236}">
              <a16:creationId xmlns:a16="http://schemas.microsoft.com/office/drawing/2014/main" id="{FBC83695-FE79-4824-ADFA-58FD85E341AB}"/>
            </a:ext>
          </a:extLst>
        </cdr:cNvPr>
        <cdr:cNvCxnSpPr/>
      </cdr:nvCxnSpPr>
      <cdr:spPr>
        <a:xfrm xmlns:a="http://schemas.openxmlformats.org/drawingml/2006/main" flipV="1">
          <a:off x="3523534" y="186205"/>
          <a:ext cx="7163" cy="5199359"/>
        </a:xfrm>
        <a:prstGeom xmlns:a="http://schemas.openxmlformats.org/drawingml/2006/main" prst="line">
          <a:avLst/>
        </a:prstGeom>
        <a:ln xmlns:a="http://schemas.openxmlformats.org/drawingml/2006/main" w="19050">
          <a:solidFill>
            <a:sysClr val="windowText" lastClr="0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0.46371</cdr:x>
      <cdr:y>0.48416</cdr:y>
    </cdr:from>
    <cdr:to>
      <cdr:x>0.60925</cdr:x>
      <cdr:y>0.55353</cdr:y>
    </cdr:to>
    <cdr:sp macro="" textlink="">
      <cdr:nvSpPr>
        <cdr:cNvPr id="31" name="TextBox 1"/>
        <cdr:cNvSpPr txBox="1"/>
      </cdr:nvSpPr>
      <cdr:spPr>
        <a:xfrm xmlns:a="http://schemas.openxmlformats.org/drawingml/2006/main">
          <a:off x="4018357" y="3044371"/>
          <a:ext cx="1261120" cy="436194"/>
        </a:xfrm>
        <a:prstGeom xmlns:a="http://schemas.openxmlformats.org/drawingml/2006/main" prst="rect">
          <a:avLst/>
        </a:prstGeom>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wrap="none"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100"/>
            <a:t>RRS Triggered</a:t>
          </a:r>
          <a:endParaRPr lang="en-US" sz="1100" baseline="0"/>
        </a:p>
        <a:p xmlns:a="http://schemas.openxmlformats.org/drawingml/2006/main">
          <a:pPr algn="ctr"/>
          <a:r>
            <a:rPr lang="en-US" sz="1100" baseline="0"/>
            <a:t> SCED Run</a:t>
          </a:r>
          <a:endParaRPr lang="en-US" sz="1100"/>
        </a:p>
      </cdr:txBody>
    </cdr:sp>
  </cdr:relSizeAnchor>
  <cdr:relSizeAnchor xmlns:cdr="http://schemas.openxmlformats.org/drawingml/2006/chartDrawing">
    <cdr:from>
      <cdr:x>0.40744</cdr:x>
      <cdr:y>0.51885</cdr:y>
    </cdr:from>
    <cdr:to>
      <cdr:x>0.46371</cdr:x>
      <cdr:y>0.51936</cdr:y>
    </cdr:to>
    <cdr:cxnSp macro="">
      <cdr:nvCxnSpPr>
        <cdr:cNvPr id="34" name="Straight Arrow Connector 33">
          <a:extLst xmlns:a="http://schemas.openxmlformats.org/drawingml/2006/main">
            <a:ext uri="{FF2B5EF4-FFF2-40B4-BE49-F238E27FC236}">
              <a16:creationId xmlns:a16="http://schemas.microsoft.com/office/drawing/2014/main" id="{FC047C4C-39A6-486C-946F-D61921F821D7}"/>
            </a:ext>
          </a:extLst>
        </cdr:cNvPr>
        <cdr:cNvCxnSpPr>
          <a:stCxn xmlns:a="http://schemas.openxmlformats.org/drawingml/2006/main" id="31" idx="1"/>
        </cdr:cNvCxnSpPr>
      </cdr:nvCxnSpPr>
      <cdr:spPr>
        <a:xfrm xmlns:a="http://schemas.openxmlformats.org/drawingml/2006/main" flipH="1">
          <a:off x="3530695" y="3262468"/>
          <a:ext cx="487662" cy="3246"/>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cxnSp>
  </cdr:relSizeAnchor>
  <cdr:relSizeAnchor xmlns:cdr="http://schemas.openxmlformats.org/drawingml/2006/chartDrawing">
    <cdr:from>
      <cdr:x>0.73073</cdr:x>
      <cdr:y>0.12073</cdr:y>
    </cdr:from>
    <cdr:to>
      <cdr:x>0.94876</cdr:x>
      <cdr:y>0.15604</cdr:y>
    </cdr:to>
    <cdr:sp macro="" textlink="">
      <cdr:nvSpPr>
        <cdr:cNvPr id="37" name="TextBox 1"/>
        <cdr:cNvSpPr txBox="1"/>
      </cdr:nvSpPr>
      <cdr:spPr>
        <a:xfrm xmlns:a="http://schemas.openxmlformats.org/drawingml/2006/main">
          <a:off x="6332241" y="759134"/>
          <a:ext cx="1889338" cy="222013"/>
        </a:xfrm>
        <a:prstGeom xmlns:a="http://schemas.openxmlformats.org/drawingml/2006/main" prst="rect">
          <a:avLst/>
        </a:prstGeom>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wrap="none"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100"/>
            <a:t>Frequency Recovered to</a:t>
          </a:r>
          <a:r>
            <a:rPr lang="en-US" sz="1100" baseline="0"/>
            <a:t> 60Hz.</a:t>
          </a:r>
          <a:endParaRPr lang="en-US" sz="1100"/>
        </a:p>
      </cdr:txBody>
    </cdr:sp>
  </cdr:relSizeAnchor>
  <cdr:relSizeAnchor xmlns:cdr="http://schemas.openxmlformats.org/drawingml/2006/chartDrawing">
    <cdr:from>
      <cdr:x>0.67446</cdr:x>
      <cdr:y>0.12187</cdr:y>
    </cdr:from>
    <cdr:to>
      <cdr:x>0.73073</cdr:x>
      <cdr:y>0.13838</cdr:y>
    </cdr:to>
    <cdr:cxnSp macro="">
      <cdr:nvCxnSpPr>
        <cdr:cNvPr id="38" name="Straight Arrow Connector 37">
          <a:extLst xmlns:a="http://schemas.openxmlformats.org/drawingml/2006/main">
            <a:ext uri="{FF2B5EF4-FFF2-40B4-BE49-F238E27FC236}">
              <a16:creationId xmlns:a16="http://schemas.microsoft.com/office/drawing/2014/main" id="{8E1E3264-BCF0-440E-942D-E21503CBF2CF}"/>
            </a:ext>
          </a:extLst>
        </cdr:cNvPr>
        <cdr:cNvCxnSpPr>
          <a:stCxn xmlns:a="http://schemas.openxmlformats.org/drawingml/2006/main" id="37" idx="1"/>
        </cdr:cNvCxnSpPr>
      </cdr:nvCxnSpPr>
      <cdr:spPr>
        <a:xfrm xmlns:a="http://schemas.openxmlformats.org/drawingml/2006/main" flipH="1" flipV="1">
          <a:off x="5844579" y="766297"/>
          <a:ext cx="487662" cy="103844"/>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10/21/2022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10/21/2022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115367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231462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1992941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1519455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16</a:t>
            </a:fld>
            <a:endParaRPr lang="en-US"/>
          </a:p>
        </p:txBody>
      </p:sp>
    </p:spTree>
    <p:extLst>
      <p:ext uri="{BB962C8B-B14F-4D97-AF65-F5344CB8AC3E}">
        <p14:creationId xmlns:p14="http://schemas.microsoft.com/office/powerpoint/2010/main" val="254390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cxnSp>
        <p:nvCxnSpPr>
          <p:cNvPr id="7" name="Straight Connector 6"/>
          <p:cNvCxnSpPr/>
          <p:nvPr/>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a:t>Click to edit Master title style</a:t>
            </a:r>
          </a:p>
        </p:txBody>
      </p:sp>
    </p:spTree>
    <p:extLst>
      <p:ext uri="{BB962C8B-B14F-4D97-AF65-F5344CB8AC3E}">
        <p14:creationId xmlns:p14="http://schemas.microsoft.com/office/powerpoint/2010/main" val="292562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845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657600" y="0"/>
            <a:ext cx="54864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endParaRPr lang="en-US" dirty="0"/>
          </a:p>
        </p:txBody>
      </p:sp>
      <p:sp>
        <p:nvSpPr>
          <p:cNvPr id="6" name="Slide Number Placeholder 5"/>
          <p:cNvSpPr>
            <a:spLocks noGrp="1"/>
          </p:cNvSpPr>
          <p:nvPr>
            <p:ph type="sldNum" sz="quarter" idx="4"/>
          </p:nvPr>
        </p:nvSpPr>
        <p:spPr>
          <a:xfrm>
            <a:off x="8534400" y="6561138"/>
            <a:ext cx="5334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3"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nerc.com/comm/OC/BAL0031_Supporting_Documents_2017_DL/NERC%20Balancing%20and%20Frequency%20Control%20040520111.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6200" y="1629013"/>
            <a:ext cx="4724400" cy="3108543"/>
          </a:xfrm>
          <a:prstGeom prst="rect">
            <a:avLst/>
          </a:prstGeom>
          <a:noFill/>
        </p:spPr>
        <p:txBody>
          <a:bodyPr wrap="square" rtlCol="0">
            <a:spAutoFit/>
          </a:bodyPr>
          <a:lstStyle/>
          <a:p>
            <a:r>
              <a:rPr lang="en-US" sz="2000" b="1" dirty="0">
                <a:solidFill>
                  <a:schemeClr val="tx2"/>
                </a:solidFill>
              </a:rPr>
              <a:t>LFLTF: Operations Requirements</a:t>
            </a:r>
          </a:p>
          <a:p>
            <a:endParaRPr lang="en-US" sz="2000" dirty="0">
              <a:solidFill>
                <a:schemeClr val="tx2"/>
              </a:solidFill>
            </a:endParaRPr>
          </a:p>
          <a:p>
            <a:endParaRPr lang="en-US" sz="2000" dirty="0">
              <a:solidFill>
                <a:schemeClr val="tx2"/>
              </a:solidFill>
            </a:endParaRPr>
          </a:p>
          <a:p>
            <a:endParaRPr lang="en-US" sz="2000" dirty="0">
              <a:solidFill>
                <a:schemeClr val="tx2"/>
              </a:solidFill>
            </a:endParaRPr>
          </a:p>
          <a:p>
            <a:endParaRPr lang="en-US" sz="2000" dirty="0">
              <a:solidFill>
                <a:schemeClr val="tx2"/>
              </a:solidFill>
            </a:endParaRPr>
          </a:p>
          <a:p>
            <a:r>
              <a:rPr lang="en-US" sz="2000" i="1" dirty="0">
                <a:solidFill>
                  <a:schemeClr val="tx2"/>
                </a:solidFill>
              </a:rPr>
              <a:t>Jeff Billo	</a:t>
            </a:r>
          </a:p>
          <a:p>
            <a:r>
              <a:rPr lang="en-US" dirty="0">
                <a:solidFill>
                  <a:schemeClr val="tx2"/>
                </a:solidFill>
              </a:rPr>
              <a:t>Operations Planning</a:t>
            </a:r>
          </a:p>
          <a:p>
            <a:r>
              <a:rPr lang="en-US" dirty="0">
                <a:solidFill>
                  <a:schemeClr val="tx2"/>
                </a:solidFill>
              </a:rPr>
              <a:t>	</a:t>
            </a:r>
          </a:p>
          <a:p>
            <a:endParaRPr lang="en-US" sz="2000" dirty="0">
              <a:solidFill>
                <a:schemeClr val="tx2"/>
              </a:solidFill>
            </a:endParaRPr>
          </a:p>
          <a:p>
            <a:r>
              <a:rPr lang="en-US" sz="2000" dirty="0">
                <a:solidFill>
                  <a:schemeClr val="tx2"/>
                </a:solidFill>
              </a:rPr>
              <a:t>October 24, 2022</a:t>
            </a:r>
          </a:p>
        </p:txBody>
      </p:sp>
    </p:spTree>
    <p:extLst>
      <p:ext uri="{BB962C8B-B14F-4D97-AF65-F5344CB8AC3E}">
        <p14:creationId xmlns:p14="http://schemas.microsoft.com/office/powerpoint/2010/main" val="3489498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3480-CC09-449F-A8F4-FC26CEB4D36C}"/>
              </a:ext>
            </a:extLst>
          </p:cNvPr>
          <p:cNvSpPr>
            <a:spLocks noGrp="1"/>
          </p:cNvSpPr>
          <p:nvPr>
            <p:ph type="title"/>
          </p:nvPr>
        </p:nvSpPr>
        <p:spPr>
          <a:xfrm>
            <a:off x="342900" y="366467"/>
            <a:ext cx="8458200" cy="1143000"/>
          </a:xfrm>
        </p:spPr>
        <p:txBody>
          <a:bodyPr/>
          <a:lstStyle/>
          <a:p>
            <a:r>
              <a:rPr lang="en-US" dirty="0"/>
              <a:t>NERC Frequency Control Related Rules</a:t>
            </a:r>
            <a:endParaRPr lang="en-US" dirty="0">
              <a:solidFill>
                <a:srgbClr val="FF0000"/>
              </a:solidFill>
            </a:endParaRPr>
          </a:p>
        </p:txBody>
      </p:sp>
      <p:sp>
        <p:nvSpPr>
          <p:cNvPr id="3" name="Content Placeholder 2">
            <a:extLst>
              <a:ext uri="{FF2B5EF4-FFF2-40B4-BE49-F238E27FC236}">
                <a16:creationId xmlns:a16="http://schemas.microsoft.com/office/drawing/2014/main" id="{F6F43957-AC89-4E92-99EF-54E3591254D8}"/>
              </a:ext>
            </a:extLst>
          </p:cNvPr>
          <p:cNvSpPr>
            <a:spLocks noGrp="1"/>
          </p:cNvSpPr>
          <p:nvPr>
            <p:ph idx="1"/>
          </p:nvPr>
        </p:nvSpPr>
        <p:spPr>
          <a:xfrm>
            <a:off x="230011" y="1219200"/>
            <a:ext cx="8534400" cy="4319832"/>
          </a:xfrm>
        </p:spPr>
        <p:txBody>
          <a:bodyPr/>
          <a:lstStyle/>
          <a:p>
            <a:r>
              <a:rPr lang="en-US" sz="2400" dirty="0">
                <a:solidFill>
                  <a:schemeClr val="tx2"/>
                </a:solidFill>
              </a:rPr>
              <a:t>NERC has a series of Standards that enforce frequency control requirements on Balancing Authorities like ERCOT. Some relevant standards are listed below:</a:t>
            </a:r>
          </a:p>
          <a:p>
            <a:endParaRPr lang="en-US" sz="1400" dirty="0">
              <a:solidFill>
                <a:schemeClr val="tx2"/>
              </a:solidFill>
            </a:endParaRPr>
          </a:p>
          <a:p>
            <a:r>
              <a:rPr lang="en-US" sz="1400" dirty="0">
                <a:solidFill>
                  <a:schemeClr val="tx2"/>
                </a:solidFill>
              </a:rPr>
              <a:t>BAL-001-2 – Real Power Balancing Control Performance </a:t>
            </a:r>
          </a:p>
          <a:p>
            <a:pPr lvl="1"/>
            <a:r>
              <a:rPr lang="en-US" sz="1000" dirty="0">
                <a:solidFill>
                  <a:schemeClr val="tx2"/>
                </a:solidFill>
              </a:rPr>
              <a:t>To control Interconnection frequency within defined limits.</a:t>
            </a:r>
          </a:p>
          <a:p>
            <a:r>
              <a:rPr lang="en-US" sz="1400" dirty="0">
                <a:solidFill>
                  <a:schemeClr val="tx2"/>
                </a:solidFill>
              </a:rPr>
              <a:t>BAL-001-TRE-2 - Primary Frequency Response in the ERCOT Region </a:t>
            </a:r>
          </a:p>
          <a:p>
            <a:pPr lvl="1"/>
            <a:r>
              <a:rPr lang="en-US" sz="1000" dirty="0">
                <a:solidFill>
                  <a:schemeClr val="tx2"/>
                </a:solidFill>
              </a:rPr>
              <a:t>To maintain Interconnection steady-state frequency within defined limits.</a:t>
            </a:r>
          </a:p>
          <a:p>
            <a:r>
              <a:rPr lang="en-US" sz="1400" dirty="0">
                <a:solidFill>
                  <a:schemeClr val="tx2"/>
                </a:solidFill>
              </a:rPr>
              <a:t>BAL-002-3 – Disturbance Control Standard – Contingency Reserve for Recovery from a Balancing Contingency Event  </a:t>
            </a:r>
          </a:p>
          <a:p>
            <a:pPr lvl="1"/>
            <a:r>
              <a:rPr lang="en-US" sz="1000" dirty="0">
                <a:solidFill>
                  <a:schemeClr val="tx2"/>
                </a:solidFill>
              </a:rPr>
              <a:t>To ensure the Balancing Authority balances resources and demand and returns the Balancing Authority's Area Control Error to defined values (subject to applicable limits) following a Reportable Balancing Contingency Event.</a:t>
            </a:r>
          </a:p>
          <a:p>
            <a:r>
              <a:rPr lang="en-US" sz="1400" dirty="0">
                <a:solidFill>
                  <a:schemeClr val="tx2"/>
                </a:solidFill>
              </a:rPr>
              <a:t>BAL-003-2 – Frequency Response and Frequency Bias Setting </a:t>
            </a:r>
          </a:p>
          <a:p>
            <a:pPr lvl="1"/>
            <a:r>
              <a:rPr lang="en-US" sz="1000" dirty="0">
                <a:solidFill>
                  <a:schemeClr val="tx2"/>
                </a:solidFill>
              </a:rPr>
              <a:t>To require sufficient Frequency Response from the Balancing Authority (BA) to maintain Interconnection Frequency within predefined bounds by arresting frequency deviations and supporting frequency until the frequency is restored to its scheduled value. </a:t>
            </a:r>
          </a:p>
          <a:p>
            <a:pPr lvl="1"/>
            <a:r>
              <a:rPr lang="en-US" sz="1000" dirty="0">
                <a:solidFill>
                  <a:schemeClr val="tx2"/>
                </a:solidFill>
              </a:rPr>
              <a:t>To provide consistent methods for measuring Frequency Response and determining the Frequency Bias Setting.</a:t>
            </a:r>
          </a:p>
        </p:txBody>
      </p:sp>
      <p:sp>
        <p:nvSpPr>
          <p:cNvPr id="4" name="Slide Number Placeholder 3">
            <a:extLst>
              <a:ext uri="{FF2B5EF4-FFF2-40B4-BE49-F238E27FC236}">
                <a16:creationId xmlns:a16="http://schemas.microsoft.com/office/drawing/2014/main" id="{E3CAD52F-6A13-4C99-8DAE-98778DDF1EB0}"/>
              </a:ext>
            </a:extLst>
          </p:cNvPr>
          <p:cNvSpPr>
            <a:spLocks noGrp="1"/>
          </p:cNvSpPr>
          <p:nvPr>
            <p:ph type="sldNum" sz="quarter" idx="4"/>
          </p:nvPr>
        </p:nvSpPr>
        <p:spPr/>
        <p:txBody>
          <a:bodyPr/>
          <a:lstStyle/>
          <a:p>
            <a:fld id="{1D93BD3E-1E9A-4970-A6F7-E7AC52762E0C}" type="slidenum">
              <a:rPr lang="en-US" smtClean="0"/>
              <a:pPr/>
              <a:t>10</a:t>
            </a:fld>
            <a:endParaRPr lang="en-US"/>
          </a:p>
        </p:txBody>
      </p:sp>
    </p:spTree>
    <p:extLst>
      <p:ext uri="{BB962C8B-B14F-4D97-AF65-F5344CB8AC3E}">
        <p14:creationId xmlns:p14="http://schemas.microsoft.com/office/powerpoint/2010/main" val="453361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5AAAE-2EAC-4272-99E9-65D340F8CEC4}"/>
              </a:ext>
            </a:extLst>
          </p:cNvPr>
          <p:cNvSpPr>
            <a:spLocks noGrp="1"/>
          </p:cNvSpPr>
          <p:nvPr>
            <p:ph type="title"/>
          </p:nvPr>
        </p:nvSpPr>
        <p:spPr/>
        <p:txBody>
          <a:bodyPr/>
          <a:lstStyle/>
          <a:p>
            <a:r>
              <a:rPr lang="en-US" dirty="0"/>
              <a:t>Putting It All Together</a:t>
            </a:r>
          </a:p>
        </p:txBody>
      </p:sp>
      <p:sp>
        <p:nvSpPr>
          <p:cNvPr id="3" name="Content Placeholder 2">
            <a:extLst>
              <a:ext uri="{FF2B5EF4-FFF2-40B4-BE49-F238E27FC236}">
                <a16:creationId xmlns:a16="http://schemas.microsoft.com/office/drawing/2014/main" id="{1185969D-54A2-4E3D-9C23-CAD11C31A70E}"/>
              </a:ext>
            </a:extLst>
          </p:cNvPr>
          <p:cNvSpPr>
            <a:spLocks noGrp="1"/>
          </p:cNvSpPr>
          <p:nvPr>
            <p:ph idx="1"/>
          </p:nvPr>
        </p:nvSpPr>
        <p:spPr>
          <a:xfrm>
            <a:off x="304800" y="1143000"/>
            <a:ext cx="8534400" cy="4777033"/>
          </a:xfrm>
        </p:spPr>
        <p:txBody>
          <a:bodyPr/>
          <a:lstStyle/>
          <a:p>
            <a:r>
              <a:rPr lang="en-US" sz="2400" dirty="0">
                <a:solidFill>
                  <a:schemeClr val="tx2"/>
                </a:solidFill>
              </a:rPr>
              <a:t>ERCOT maintains frequency close to 60 Hz at all times</a:t>
            </a:r>
          </a:p>
          <a:p>
            <a:pPr lvl="1"/>
            <a:r>
              <a:rPr lang="en-US" sz="2000" dirty="0">
                <a:solidFill>
                  <a:schemeClr val="tx2"/>
                </a:solidFill>
              </a:rPr>
              <a:t>ERCOT must follow NERC Reliability Standards regarding frequency control</a:t>
            </a:r>
          </a:p>
          <a:p>
            <a:r>
              <a:rPr lang="en-US" sz="2400" dirty="0">
                <a:solidFill>
                  <a:schemeClr val="tx2"/>
                </a:solidFill>
              </a:rPr>
              <a:t>SCED dispatches generation every 5 minutes to meet forecasted changes in net load</a:t>
            </a:r>
          </a:p>
          <a:p>
            <a:r>
              <a:rPr lang="en-US" sz="2400" dirty="0">
                <a:solidFill>
                  <a:schemeClr val="tx2"/>
                </a:solidFill>
              </a:rPr>
              <a:t>Regulation Up/Down is deployed to maintain frequency between SCED intervals</a:t>
            </a:r>
          </a:p>
          <a:p>
            <a:r>
              <a:rPr lang="en-US" sz="2400" dirty="0">
                <a:solidFill>
                  <a:schemeClr val="tx2"/>
                </a:solidFill>
              </a:rPr>
              <a:t>Regulation quantities are calculated on an annual basis and account for observed net load variation and expected changes in wind and solar generation capacity</a:t>
            </a:r>
          </a:p>
          <a:p>
            <a:r>
              <a:rPr lang="en-US" sz="2400" dirty="0">
                <a:solidFill>
                  <a:schemeClr val="tx2"/>
                </a:solidFill>
              </a:rPr>
              <a:t>Historically, net load changes between 5-minute intervals have typically been below 1,000 MW</a:t>
            </a:r>
          </a:p>
          <a:p>
            <a:endParaRPr lang="en-US" sz="2400" dirty="0">
              <a:solidFill>
                <a:schemeClr val="tx2"/>
              </a:solidFill>
            </a:endParaRPr>
          </a:p>
        </p:txBody>
      </p:sp>
      <p:sp>
        <p:nvSpPr>
          <p:cNvPr id="4" name="Slide Number Placeholder 3">
            <a:extLst>
              <a:ext uri="{FF2B5EF4-FFF2-40B4-BE49-F238E27FC236}">
                <a16:creationId xmlns:a16="http://schemas.microsoft.com/office/drawing/2014/main" id="{0A3A65F3-3F63-4815-8D0F-EDEE431C8D01}"/>
              </a:ext>
            </a:extLst>
          </p:cNvPr>
          <p:cNvSpPr>
            <a:spLocks noGrp="1"/>
          </p:cNvSpPr>
          <p:nvPr>
            <p:ph type="sldNum" sz="quarter" idx="4"/>
          </p:nvPr>
        </p:nvSpPr>
        <p:spPr/>
        <p:txBody>
          <a:bodyPr/>
          <a:lstStyle/>
          <a:p>
            <a:fld id="{1D93BD3E-1E9A-4970-A6F7-E7AC52762E0C}" type="slidenum">
              <a:rPr lang="en-US" smtClean="0"/>
              <a:pPr/>
              <a:t>11</a:t>
            </a:fld>
            <a:endParaRPr lang="en-US"/>
          </a:p>
        </p:txBody>
      </p:sp>
    </p:spTree>
    <p:extLst>
      <p:ext uri="{BB962C8B-B14F-4D97-AF65-F5344CB8AC3E}">
        <p14:creationId xmlns:p14="http://schemas.microsoft.com/office/powerpoint/2010/main" val="3994685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8CC6799-2C9A-4D6A-9649-08BF7606F785}"/>
              </a:ext>
            </a:extLst>
          </p:cNvPr>
          <p:cNvPicPr>
            <a:picLocks noChangeAspect="1"/>
          </p:cNvPicPr>
          <p:nvPr/>
        </p:nvPicPr>
        <p:blipFill>
          <a:blip r:embed="rId2"/>
          <a:stretch>
            <a:fillRect/>
          </a:stretch>
        </p:blipFill>
        <p:spPr>
          <a:xfrm>
            <a:off x="394410" y="2895600"/>
            <a:ext cx="6556646" cy="3150483"/>
          </a:xfrm>
          <a:prstGeom prst="rect">
            <a:avLst/>
          </a:prstGeom>
        </p:spPr>
      </p:pic>
      <p:sp>
        <p:nvSpPr>
          <p:cNvPr id="2" name="Title 1">
            <a:extLst>
              <a:ext uri="{FF2B5EF4-FFF2-40B4-BE49-F238E27FC236}">
                <a16:creationId xmlns:a16="http://schemas.microsoft.com/office/drawing/2014/main" id="{6B35AAAE-2EAC-4272-99E9-65D340F8CEC4}"/>
              </a:ext>
            </a:extLst>
          </p:cNvPr>
          <p:cNvSpPr>
            <a:spLocks noGrp="1"/>
          </p:cNvSpPr>
          <p:nvPr>
            <p:ph type="title"/>
          </p:nvPr>
        </p:nvSpPr>
        <p:spPr/>
        <p:txBody>
          <a:bodyPr/>
          <a:lstStyle/>
          <a:p>
            <a:r>
              <a:rPr lang="en-US" dirty="0"/>
              <a:t>Observations from LFLs’ Summer 2022 Behavior</a:t>
            </a:r>
          </a:p>
        </p:txBody>
      </p:sp>
      <p:sp>
        <p:nvSpPr>
          <p:cNvPr id="3" name="Content Placeholder 2">
            <a:extLst>
              <a:ext uri="{FF2B5EF4-FFF2-40B4-BE49-F238E27FC236}">
                <a16:creationId xmlns:a16="http://schemas.microsoft.com/office/drawing/2014/main" id="{1185969D-54A2-4E3D-9C23-CAD11C31A70E}"/>
              </a:ext>
            </a:extLst>
          </p:cNvPr>
          <p:cNvSpPr>
            <a:spLocks noGrp="1"/>
          </p:cNvSpPr>
          <p:nvPr>
            <p:ph idx="1"/>
          </p:nvPr>
        </p:nvSpPr>
        <p:spPr>
          <a:xfrm>
            <a:off x="304800" y="1143001"/>
            <a:ext cx="8534400" cy="1475598"/>
          </a:xfrm>
        </p:spPr>
        <p:txBody>
          <a:bodyPr/>
          <a:lstStyle/>
          <a:p>
            <a:r>
              <a:rPr lang="en-US" sz="2400" dirty="0">
                <a:solidFill>
                  <a:schemeClr val="tx2"/>
                </a:solidFill>
              </a:rPr>
              <a:t>LFLs (known) not carrying Ancillary Services generally increased/decreased consumption in a similar pattern</a:t>
            </a:r>
          </a:p>
          <a:p>
            <a:pPr lvl="1"/>
            <a:endParaRPr lang="en-US" sz="2000" dirty="0">
              <a:solidFill>
                <a:schemeClr val="tx2"/>
              </a:solidFill>
            </a:endParaRPr>
          </a:p>
          <a:p>
            <a:r>
              <a:rPr lang="en-US" sz="2400" dirty="0">
                <a:solidFill>
                  <a:schemeClr val="tx2"/>
                </a:solidFill>
              </a:rPr>
              <a:t>The below example illustrates LFL consumption on July 18 </a:t>
            </a:r>
          </a:p>
          <a:p>
            <a:endParaRPr lang="en-US" sz="2400" dirty="0">
              <a:solidFill>
                <a:schemeClr val="tx2"/>
              </a:solidFill>
            </a:endParaRPr>
          </a:p>
          <a:p>
            <a:endParaRPr lang="en-US" sz="2400" dirty="0">
              <a:solidFill>
                <a:schemeClr val="tx2"/>
              </a:solidFill>
            </a:endParaRPr>
          </a:p>
        </p:txBody>
      </p:sp>
      <p:sp>
        <p:nvSpPr>
          <p:cNvPr id="4" name="Slide Number Placeholder 3">
            <a:extLst>
              <a:ext uri="{FF2B5EF4-FFF2-40B4-BE49-F238E27FC236}">
                <a16:creationId xmlns:a16="http://schemas.microsoft.com/office/drawing/2014/main" id="{0A3A65F3-3F63-4815-8D0F-EDEE431C8D01}"/>
              </a:ext>
            </a:extLst>
          </p:cNvPr>
          <p:cNvSpPr>
            <a:spLocks noGrp="1"/>
          </p:cNvSpPr>
          <p:nvPr>
            <p:ph type="sldNum" sz="quarter" idx="4"/>
          </p:nvPr>
        </p:nvSpPr>
        <p:spPr/>
        <p:txBody>
          <a:bodyPr/>
          <a:lstStyle/>
          <a:p>
            <a:fld id="{1D93BD3E-1E9A-4970-A6F7-E7AC52762E0C}" type="slidenum">
              <a:rPr lang="en-US" smtClean="0"/>
              <a:pPr/>
              <a:t>12</a:t>
            </a:fld>
            <a:endParaRPr lang="en-US"/>
          </a:p>
        </p:txBody>
      </p:sp>
      <p:sp>
        <p:nvSpPr>
          <p:cNvPr id="7" name="TextBox 6">
            <a:extLst>
              <a:ext uri="{FF2B5EF4-FFF2-40B4-BE49-F238E27FC236}">
                <a16:creationId xmlns:a16="http://schemas.microsoft.com/office/drawing/2014/main" id="{3090943B-49A5-481D-8333-8D81B4207B57}"/>
              </a:ext>
            </a:extLst>
          </p:cNvPr>
          <p:cNvSpPr txBox="1"/>
          <p:nvPr/>
        </p:nvSpPr>
        <p:spPr>
          <a:xfrm>
            <a:off x="777133" y="3425746"/>
            <a:ext cx="2895600" cy="276999"/>
          </a:xfrm>
          <a:prstGeom prst="rect">
            <a:avLst/>
          </a:prstGeom>
          <a:noFill/>
        </p:spPr>
        <p:txBody>
          <a:bodyPr wrap="square" rtlCol="0">
            <a:spAutoFit/>
          </a:bodyPr>
          <a:lstStyle/>
          <a:p>
            <a:r>
              <a:rPr lang="en-US" sz="1200" dirty="0"/>
              <a:t>Largest 1-min decrease: 11% @ 13:02</a:t>
            </a:r>
          </a:p>
        </p:txBody>
      </p:sp>
      <p:sp>
        <p:nvSpPr>
          <p:cNvPr id="8" name="TextBox 7">
            <a:extLst>
              <a:ext uri="{FF2B5EF4-FFF2-40B4-BE49-F238E27FC236}">
                <a16:creationId xmlns:a16="http://schemas.microsoft.com/office/drawing/2014/main" id="{15327EAC-A19D-41C0-AB7B-F1261D0A8BC1}"/>
              </a:ext>
            </a:extLst>
          </p:cNvPr>
          <p:cNvSpPr txBox="1"/>
          <p:nvPr/>
        </p:nvSpPr>
        <p:spPr>
          <a:xfrm>
            <a:off x="6286508" y="3438966"/>
            <a:ext cx="2743200" cy="276999"/>
          </a:xfrm>
          <a:prstGeom prst="rect">
            <a:avLst/>
          </a:prstGeom>
          <a:noFill/>
        </p:spPr>
        <p:txBody>
          <a:bodyPr wrap="square" rtlCol="0">
            <a:spAutoFit/>
          </a:bodyPr>
          <a:lstStyle/>
          <a:p>
            <a:r>
              <a:rPr lang="en-US" sz="1200" dirty="0"/>
              <a:t>Largest 1-min increase: 6% @ 21:11</a:t>
            </a:r>
          </a:p>
        </p:txBody>
      </p:sp>
      <p:sp>
        <p:nvSpPr>
          <p:cNvPr id="9" name="TextBox 8">
            <a:extLst>
              <a:ext uri="{FF2B5EF4-FFF2-40B4-BE49-F238E27FC236}">
                <a16:creationId xmlns:a16="http://schemas.microsoft.com/office/drawing/2014/main" id="{B4437D17-5A21-4298-999F-4FF786575BDA}"/>
              </a:ext>
            </a:extLst>
          </p:cNvPr>
          <p:cNvSpPr txBox="1"/>
          <p:nvPr/>
        </p:nvSpPr>
        <p:spPr>
          <a:xfrm>
            <a:off x="777133" y="3828794"/>
            <a:ext cx="2971800" cy="276999"/>
          </a:xfrm>
          <a:prstGeom prst="rect">
            <a:avLst/>
          </a:prstGeom>
          <a:noFill/>
        </p:spPr>
        <p:txBody>
          <a:bodyPr wrap="square" rtlCol="0">
            <a:spAutoFit/>
          </a:bodyPr>
          <a:lstStyle/>
          <a:p>
            <a:r>
              <a:rPr lang="en-US" sz="1200" dirty="0"/>
              <a:t>Largest 5-min decrease: 27% @ 13:05</a:t>
            </a:r>
          </a:p>
        </p:txBody>
      </p:sp>
      <p:sp>
        <p:nvSpPr>
          <p:cNvPr id="10" name="TextBox 9">
            <a:extLst>
              <a:ext uri="{FF2B5EF4-FFF2-40B4-BE49-F238E27FC236}">
                <a16:creationId xmlns:a16="http://schemas.microsoft.com/office/drawing/2014/main" id="{7BCA5349-841A-4350-B238-09083422BD52}"/>
              </a:ext>
            </a:extLst>
          </p:cNvPr>
          <p:cNvSpPr txBox="1"/>
          <p:nvPr/>
        </p:nvSpPr>
        <p:spPr>
          <a:xfrm>
            <a:off x="6286508" y="3828795"/>
            <a:ext cx="2971800" cy="276999"/>
          </a:xfrm>
          <a:prstGeom prst="rect">
            <a:avLst/>
          </a:prstGeom>
          <a:noFill/>
        </p:spPr>
        <p:txBody>
          <a:bodyPr wrap="square" rtlCol="0">
            <a:spAutoFit/>
          </a:bodyPr>
          <a:lstStyle/>
          <a:p>
            <a:r>
              <a:rPr lang="en-US" sz="1200" dirty="0"/>
              <a:t>Largest 5-min increase: 21% @ 21:12</a:t>
            </a:r>
          </a:p>
        </p:txBody>
      </p:sp>
      <p:sp>
        <p:nvSpPr>
          <p:cNvPr id="12" name="TextBox 11">
            <a:extLst>
              <a:ext uri="{FF2B5EF4-FFF2-40B4-BE49-F238E27FC236}">
                <a16:creationId xmlns:a16="http://schemas.microsoft.com/office/drawing/2014/main" id="{A9313AAD-A4D4-4249-B8D8-C9E0331A5D77}"/>
              </a:ext>
            </a:extLst>
          </p:cNvPr>
          <p:cNvSpPr txBox="1"/>
          <p:nvPr/>
        </p:nvSpPr>
        <p:spPr>
          <a:xfrm>
            <a:off x="739033" y="4193842"/>
            <a:ext cx="2971800" cy="276999"/>
          </a:xfrm>
          <a:prstGeom prst="rect">
            <a:avLst/>
          </a:prstGeom>
          <a:noFill/>
        </p:spPr>
        <p:txBody>
          <a:bodyPr wrap="square" rtlCol="0">
            <a:spAutoFit/>
          </a:bodyPr>
          <a:lstStyle/>
          <a:p>
            <a:r>
              <a:rPr lang="en-US" sz="1200" dirty="0"/>
              <a:t>Largest 10-min decrease: 37% @ 13:05</a:t>
            </a:r>
          </a:p>
        </p:txBody>
      </p:sp>
      <p:sp>
        <p:nvSpPr>
          <p:cNvPr id="13" name="TextBox 12">
            <a:extLst>
              <a:ext uri="{FF2B5EF4-FFF2-40B4-BE49-F238E27FC236}">
                <a16:creationId xmlns:a16="http://schemas.microsoft.com/office/drawing/2014/main" id="{2EDF477A-4C6D-43B1-BC8A-AE23E78D0D59}"/>
              </a:ext>
            </a:extLst>
          </p:cNvPr>
          <p:cNvSpPr txBox="1"/>
          <p:nvPr/>
        </p:nvSpPr>
        <p:spPr>
          <a:xfrm>
            <a:off x="6286508" y="4193841"/>
            <a:ext cx="2971800" cy="276999"/>
          </a:xfrm>
          <a:prstGeom prst="rect">
            <a:avLst/>
          </a:prstGeom>
          <a:noFill/>
        </p:spPr>
        <p:txBody>
          <a:bodyPr wrap="square" rtlCol="0">
            <a:spAutoFit/>
          </a:bodyPr>
          <a:lstStyle/>
          <a:p>
            <a:r>
              <a:rPr lang="en-US" sz="1200" dirty="0"/>
              <a:t>Largest 10-min increase: 30% @ 21:13</a:t>
            </a:r>
          </a:p>
        </p:txBody>
      </p:sp>
      <p:cxnSp>
        <p:nvCxnSpPr>
          <p:cNvPr id="15" name="Straight Arrow Connector 14">
            <a:extLst>
              <a:ext uri="{FF2B5EF4-FFF2-40B4-BE49-F238E27FC236}">
                <a16:creationId xmlns:a16="http://schemas.microsoft.com/office/drawing/2014/main" id="{EDC75CE0-5A93-43B7-A20C-14918C16C392}"/>
              </a:ext>
            </a:extLst>
          </p:cNvPr>
          <p:cNvCxnSpPr>
            <a:cxnSpLocks/>
          </p:cNvCxnSpPr>
          <p:nvPr/>
        </p:nvCxnSpPr>
        <p:spPr>
          <a:xfrm>
            <a:off x="3541214" y="3552737"/>
            <a:ext cx="497386" cy="115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9D4C0ADA-8BB1-48FF-A34B-944B884C0689}"/>
              </a:ext>
            </a:extLst>
          </p:cNvPr>
          <p:cNvCxnSpPr>
            <a:cxnSpLocks/>
          </p:cNvCxnSpPr>
          <p:nvPr/>
        </p:nvCxnSpPr>
        <p:spPr>
          <a:xfrm flipV="1">
            <a:off x="3504188" y="3615479"/>
            <a:ext cx="534412" cy="3619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507653E4-BDE2-4B36-BCCF-111614B31A47}"/>
              </a:ext>
            </a:extLst>
          </p:cNvPr>
          <p:cNvCxnSpPr>
            <a:cxnSpLocks/>
          </p:cNvCxnSpPr>
          <p:nvPr/>
        </p:nvCxnSpPr>
        <p:spPr>
          <a:xfrm flipV="1">
            <a:off x="3541214" y="3635793"/>
            <a:ext cx="514242" cy="6299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568C459E-54A1-42D9-A682-918681A7893B}"/>
              </a:ext>
            </a:extLst>
          </p:cNvPr>
          <p:cNvCxnSpPr>
            <a:cxnSpLocks/>
          </p:cNvCxnSpPr>
          <p:nvPr/>
        </p:nvCxnSpPr>
        <p:spPr>
          <a:xfrm flipH="1">
            <a:off x="6116093" y="3682648"/>
            <a:ext cx="246615" cy="2710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09D98E8A-2371-469C-BD65-7E14AA47F8FF}"/>
              </a:ext>
            </a:extLst>
          </p:cNvPr>
          <p:cNvCxnSpPr>
            <a:cxnSpLocks/>
            <a:stCxn id="10" idx="1"/>
          </p:cNvCxnSpPr>
          <p:nvPr/>
        </p:nvCxnSpPr>
        <p:spPr>
          <a:xfrm flipH="1">
            <a:off x="6116093" y="3967295"/>
            <a:ext cx="170415" cy="235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7CD10EAE-388A-4044-B608-0D312E6B56C5}"/>
              </a:ext>
            </a:extLst>
          </p:cNvPr>
          <p:cNvCxnSpPr>
            <a:cxnSpLocks/>
            <a:stCxn id="13" idx="1"/>
          </p:cNvCxnSpPr>
          <p:nvPr/>
        </p:nvCxnSpPr>
        <p:spPr>
          <a:xfrm flipH="1" flipV="1">
            <a:off x="6116093" y="4017543"/>
            <a:ext cx="170415" cy="3147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FBFEC5A1-0386-485C-BDDA-14346AADAEEC}"/>
              </a:ext>
            </a:extLst>
          </p:cNvPr>
          <p:cNvSpPr txBox="1"/>
          <p:nvPr/>
        </p:nvSpPr>
        <p:spPr>
          <a:xfrm>
            <a:off x="863224" y="5231659"/>
            <a:ext cx="2971800" cy="461665"/>
          </a:xfrm>
          <a:prstGeom prst="rect">
            <a:avLst/>
          </a:prstGeom>
          <a:noFill/>
        </p:spPr>
        <p:txBody>
          <a:bodyPr wrap="square" rtlCol="0">
            <a:spAutoFit/>
          </a:bodyPr>
          <a:lstStyle/>
          <a:p>
            <a:r>
              <a:rPr lang="en-US" sz="1200" dirty="0"/>
              <a:t>*Percentages relative to the maximum aggregate consumption on July 18</a:t>
            </a:r>
          </a:p>
        </p:txBody>
      </p:sp>
    </p:spTree>
    <p:extLst>
      <p:ext uri="{BB962C8B-B14F-4D97-AF65-F5344CB8AC3E}">
        <p14:creationId xmlns:p14="http://schemas.microsoft.com/office/powerpoint/2010/main" val="100745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C70DD-042F-4A33-B9B0-78617C2E70C3}"/>
              </a:ext>
            </a:extLst>
          </p:cNvPr>
          <p:cNvSpPr>
            <a:spLocks noGrp="1"/>
          </p:cNvSpPr>
          <p:nvPr>
            <p:ph type="title"/>
          </p:nvPr>
        </p:nvSpPr>
        <p:spPr/>
        <p:txBody>
          <a:bodyPr/>
          <a:lstStyle/>
          <a:p>
            <a:r>
              <a:rPr lang="en-US" dirty="0"/>
              <a:t>LFL Behavior (Jan. 1, 2022-Sep. 30, 2022)</a:t>
            </a:r>
          </a:p>
        </p:txBody>
      </p:sp>
      <p:graphicFrame>
        <p:nvGraphicFramePr>
          <p:cNvPr id="5" name="Table 5">
            <a:extLst>
              <a:ext uri="{FF2B5EF4-FFF2-40B4-BE49-F238E27FC236}">
                <a16:creationId xmlns:a16="http://schemas.microsoft.com/office/drawing/2014/main" id="{7682D588-6DE9-4A9A-BDB1-7E21FDB48266}"/>
              </a:ext>
            </a:extLst>
          </p:cNvPr>
          <p:cNvGraphicFramePr>
            <a:graphicFrameLocks noGrp="1"/>
          </p:cNvGraphicFramePr>
          <p:nvPr>
            <p:ph idx="1"/>
            <p:extLst>
              <p:ext uri="{D42A27DB-BD31-4B8C-83A1-F6EECF244321}">
                <p14:modId xmlns:p14="http://schemas.microsoft.com/office/powerpoint/2010/main" val="1231862239"/>
              </p:ext>
            </p:extLst>
          </p:nvPr>
        </p:nvGraphicFramePr>
        <p:xfrm>
          <a:off x="342900" y="3212633"/>
          <a:ext cx="8534400" cy="2578567"/>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1043233029"/>
                    </a:ext>
                  </a:extLst>
                </a:gridCol>
                <a:gridCol w="2133600">
                  <a:extLst>
                    <a:ext uri="{9D8B030D-6E8A-4147-A177-3AD203B41FA5}">
                      <a16:colId xmlns:a16="http://schemas.microsoft.com/office/drawing/2014/main" val="2955588722"/>
                    </a:ext>
                  </a:extLst>
                </a:gridCol>
                <a:gridCol w="2133600">
                  <a:extLst>
                    <a:ext uri="{9D8B030D-6E8A-4147-A177-3AD203B41FA5}">
                      <a16:colId xmlns:a16="http://schemas.microsoft.com/office/drawing/2014/main" val="3259801516"/>
                    </a:ext>
                  </a:extLst>
                </a:gridCol>
                <a:gridCol w="2133600">
                  <a:extLst>
                    <a:ext uri="{9D8B030D-6E8A-4147-A177-3AD203B41FA5}">
                      <a16:colId xmlns:a16="http://schemas.microsoft.com/office/drawing/2014/main" val="1696687471"/>
                    </a:ext>
                  </a:extLst>
                </a:gridCol>
              </a:tblGrid>
              <a:tr h="556727">
                <a:tc>
                  <a:txBody>
                    <a:bodyPr/>
                    <a:lstStyle/>
                    <a:p>
                      <a:endParaRPr lang="en-US" dirty="0"/>
                    </a:p>
                  </a:txBody>
                  <a:tcPr/>
                </a:tc>
                <a:tc>
                  <a:txBody>
                    <a:bodyPr/>
                    <a:lstStyle/>
                    <a:p>
                      <a:r>
                        <a:rPr lang="en-US" dirty="0"/>
                        <a:t>95</a:t>
                      </a:r>
                      <a:r>
                        <a:rPr lang="en-US" baseline="30000" dirty="0"/>
                        <a:t>th</a:t>
                      </a:r>
                      <a:r>
                        <a:rPr lang="en-US" dirty="0"/>
                        <a:t> percentile</a:t>
                      </a:r>
                    </a:p>
                  </a:txBody>
                  <a:tcPr/>
                </a:tc>
                <a:tc>
                  <a:txBody>
                    <a:bodyPr/>
                    <a:lstStyle/>
                    <a:p>
                      <a:r>
                        <a:rPr lang="en-US" dirty="0"/>
                        <a:t>99.8</a:t>
                      </a:r>
                      <a:r>
                        <a:rPr lang="en-US" baseline="30000" dirty="0"/>
                        <a:t>th</a:t>
                      </a:r>
                      <a:r>
                        <a:rPr lang="en-US" dirty="0"/>
                        <a:t> percentile</a:t>
                      </a:r>
                    </a:p>
                  </a:txBody>
                  <a:tcPr/>
                </a:tc>
                <a:tc>
                  <a:txBody>
                    <a:bodyPr/>
                    <a:lstStyle/>
                    <a:p>
                      <a:r>
                        <a:rPr lang="en-US" dirty="0"/>
                        <a:t>100</a:t>
                      </a:r>
                      <a:r>
                        <a:rPr lang="en-US" baseline="30000" dirty="0"/>
                        <a:t>th</a:t>
                      </a:r>
                      <a:r>
                        <a:rPr lang="en-US" dirty="0"/>
                        <a:t> percentile</a:t>
                      </a:r>
                    </a:p>
                  </a:txBody>
                  <a:tcPr/>
                </a:tc>
                <a:extLst>
                  <a:ext uri="{0D108BD9-81ED-4DB2-BD59-A6C34878D82A}">
                    <a16:rowId xmlns:a16="http://schemas.microsoft.com/office/drawing/2014/main" val="1124255165"/>
                  </a:ext>
                </a:extLst>
              </a:tr>
              <a:tr h="370840">
                <a:tc>
                  <a:txBody>
                    <a:bodyPr/>
                    <a:lstStyle/>
                    <a:p>
                      <a:r>
                        <a:rPr lang="en-US" dirty="0"/>
                        <a:t>1-min change (Up)</a:t>
                      </a:r>
                    </a:p>
                  </a:txBody>
                  <a:tcPr/>
                </a:tc>
                <a:tc>
                  <a:txBody>
                    <a:bodyPr/>
                    <a:lstStyle/>
                    <a:p>
                      <a:r>
                        <a:rPr lang="en-US" dirty="0"/>
                        <a:t>10 MW</a:t>
                      </a:r>
                    </a:p>
                  </a:txBody>
                  <a:tcPr/>
                </a:tc>
                <a:tc>
                  <a:txBody>
                    <a:bodyPr/>
                    <a:lstStyle/>
                    <a:p>
                      <a:r>
                        <a:rPr lang="en-US" dirty="0"/>
                        <a:t>43 MW</a:t>
                      </a:r>
                    </a:p>
                  </a:txBody>
                  <a:tcPr/>
                </a:tc>
                <a:tc>
                  <a:txBody>
                    <a:bodyPr/>
                    <a:lstStyle/>
                    <a:p>
                      <a:r>
                        <a:rPr lang="en-US" dirty="0"/>
                        <a:t>301 MW</a:t>
                      </a:r>
                    </a:p>
                  </a:txBody>
                  <a:tcPr/>
                </a:tc>
                <a:extLst>
                  <a:ext uri="{0D108BD9-81ED-4DB2-BD59-A6C34878D82A}">
                    <a16:rowId xmlns:a16="http://schemas.microsoft.com/office/drawing/2014/main" val="2962491732"/>
                  </a:ext>
                </a:extLst>
              </a:tr>
              <a:tr h="370840">
                <a:tc>
                  <a:txBody>
                    <a:bodyPr/>
                    <a:lstStyle/>
                    <a:p>
                      <a:r>
                        <a:rPr lang="en-US" dirty="0"/>
                        <a:t>1-min change (Down)</a:t>
                      </a:r>
                    </a:p>
                  </a:txBody>
                  <a:tcPr/>
                </a:tc>
                <a:tc>
                  <a:txBody>
                    <a:bodyPr/>
                    <a:lstStyle/>
                    <a:p>
                      <a:r>
                        <a:rPr lang="en-US" dirty="0"/>
                        <a:t>-11 MW</a:t>
                      </a:r>
                    </a:p>
                  </a:txBody>
                  <a:tcPr/>
                </a:tc>
                <a:tc>
                  <a:txBody>
                    <a:bodyPr/>
                    <a:lstStyle/>
                    <a:p>
                      <a:r>
                        <a:rPr lang="en-US" dirty="0"/>
                        <a:t>-66 MW</a:t>
                      </a:r>
                    </a:p>
                  </a:txBody>
                  <a:tcPr/>
                </a:tc>
                <a:tc>
                  <a:txBody>
                    <a:bodyPr/>
                    <a:lstStyle/>
                    <a:p>
                      <a:r>
                        <a:rPr lang="en-US" dirty="0"/>
                        <a:t>-256 MW</a:t>
                      </a:r>
                    </a:p>
                  </a:txBody>
                  <a:tcPr/>
                </a:tc>
                <a:extLst>
                  <a:ext uri="{0D108BD9-81ED-4DB2-BD59-A6C34878D82A}">
                    <a16:rowId xmlns:a16="http://schemas.microsoft.com/office/drawing/2014/main" val="2010793341"/>
                  </a:ext>
                </a:extLst>
              </a:tr>
              <a:tr h="370840">
                <a:tc>
                  <a:txBody>
                    <a:bodyPr/>
                    <a:lstStyle/>
                    <a:p>
                      <a:r>
                        <a:rPr lang="en-US" dirty="0"/>
                        <a:t>5-min change (Up)</a:t>
                      </a:r>
                    </a:p>
                  </a:txBody>
                  <a:tcPr/>
                </a:tc>
                <a:tc>
                  <a:txBody>
                    <a:bodyPr/>
                    <a:lstStyle/>
                    <a:p>
                      <a:r>
                        <a:rPr lang="en-US" dirty="0"/>
                        <a:t>27 MW</a:t>
                      </a:r>
                    </a:p>
                  </a:txBody>
                  <a:tcPr/>
                </a:tc>
                <a:tc>
                  <a:txBody>
                    <a:bodyPr/>
                    <a:lstStyle/>
                    <a:p>
                      <a:r>
                        <a:rPr lang="en-US" dirty="0"/>
                        <a:t>98 MW</a:t>
                      </a:r>
                    </a:p>
                  </a:txBody>
                  <a:tcPr/>
                </a:tc>
                <a:tc>
                  <a:txBody>
                    <a:bodyPr/>
                    <a:lstStyle/>
                    <a:p>
                      <a:r>
                        <a:rPr lang="en-US" dirty="0"/>
                        <a:t>719 MW</a:t>
                      </a:r>
                    </a:p>
                  </a:txBody>
                  <a:tcPr/>
                </a:tc>
                <a:extLst>
                  <a:ext uri="{0D108BD9-81ED-4DB2-BD59-A6C34878D82A}">
                    <a16:rowId xmlns:a16="http://schemas.microsoft.com/office/drawing/2014/main" val="1742048112"/>
                  </a:ext>
                </a:extLst>
              </a:tr>
              <a:tr h="370840">
                <a:tc>
                  <a:txBody>
                    <a:bodyPr/>
                    <a:lstStyle/>
                    <a:p>
                      <a:r>
                        <a:rPr lang="en-US" dirty="0"/>
                        <a:t>5-min change (Down)</a:t>
                      </a:r>
                    </a:p>
                  </a:txBody>
                  <a:tcPr/>
                </a:tc>
                <a:tc>
                  <a:txBody>
                    <a:bodyPr/>
                    <a:lstStyle/>
                    <a:p>
                      <a:r>
                        <a:rPr lang="en-US" dirty="0"/>
                        <a:t>-31 MW</a:t>
                      </a:r>
                    </a:p>
                  </a:txBody>
                  <a:tcPr/>
                </a:tc>
                <a:tc>
                  <a:txBody>
                    <a:bodyPr/>
                    <a:lstStyle/>
                    <a:p>
                      <a:r>
                        <a:rPr lang="en-US" dirty="0"/>
                        <a:t>-135 MW</a:t>
                      </a:r>
                    </a:p>
                  </a:txBody>
                  <a:tcPr/>
                </a:tc>
                <a:tc>
                  <a:txBody>
                    <a:bodyPr/>
                    <a:lstStyle/>
                    <a:p>
                      <a:r>
                        <a:rPr lang="en-US" dirty="0"/>
                        <a:t>-804 MW</a:t>
                      </a:r>
                    </a:p>
                  </a:txBody>
                  <a:tcPr/>
                </a:tc>
                <a:extLst>
                  <a:ext uri="{0D108BD9-81ED-4DB2-BD59-A6C34878D82A}">
                    <a16:rowId xmlns:a16="http://schemas.microsoft.com/office/drawing/2014/main" val="3749781353"/>
                  </a:ext>
                </a:extLst>
              </a:tr>
            </a:tbl>
          </a:graphicData>
        </a:graphic>
      </p:graphicFrame>
      <p:sp>
        <p:nvSpPr>
          <p:cNvPr id="4" name="Slide Number Placeholder 3">
            <a:extLst>
              <a:ext uri="{FF2B5EF4-FFF2-40B4-BE49-F238E27FC236}">
                <a16:creationId xmlns:a16="http://schemas.microsoft.com/office/drawing/2014/main" id="{4721EDF8-2665-4AC1-8146-253835586778}"/>
              </a:ext>
            </a:extLst>
          </p:cNvPr>
          <p:cNvSpPr>
            <a:spLocks noGrp="1"/>
          </p:cNvSpPr>
          <p:nvPr>
            <p:ph type="sldNum" sz="quarter" idx="4"/>
          </p:nvPr>
        </p:nvSpPr>
        <p:spPr/>
        <p:txBody>
          <a:bodyPr/>
          <a:lstStyle/>
          <a:p>
            <a:fld id="{1D93BD3E-1E9A-4970-A6F7-E7AC52762E0C}" type="slidenum">
              <a:rPr lang="en-US" smtClean="0"/>
              <a:pPr/>
              <a:t>13</a:t>
            </a:fld>
            <a:endParaRPr lang="en-US"/>
          </a:p>
        </p:txBody>
      </p:sp>
      <p:sp>
        <p:nvSpPr>
          <p:cNvPr id="6" name="Content Placeholder 2">
            <a:extLst>
              <a:ext uri="{FF2B5EF4-FFF2-40B4-BE49-F238E27FC236}">
                <a16:creationId xmlns:a16="http://schemas.microsoft.com/office/drawing/2014/main" id="{41CCAF3F-EE93-44A7-A54E-80FC9052A9A7}"/>
              </a:ext>
            </a:extLst>
          </p:cNvPr>
          <p:cNvSpPr txBox="1">
            <a:spLocks/>
          </p:cNvSpPr>
          <p:nvPr/>
        </p:nvSpPr>
        <p:spPr>
          <a:xfrm>
            <a:off x="304800" y="1014167"/>
            <a:ext cx="8077200" cy="477703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schemeClr val="tx2"/>
                </a:solidFill>
              </a:rPr>
              <a:t>ERCOT has seen large 1-min and 5-min ramp of individual LFLs this year. If not constrained, the magnitude of 1-min and 5-min ramps could increase in proportion to the total capacity of LFLs, which presents a challenge to the frequency control at ERCOT</a:t>
            </a:r>
            <a:endParaRPr lang="en-US" sz="1800" dirty="0">
              <a:solidFill>
                <a:schemeClr val="tx2"/>
              </a:solidFill>
            </a:endParaRPr>
          </a:p>
        </p:txBody>
      </p:sp>
    </p:spTree>
    <p:extLst>
      <p:ext uri="{BB962C8B-B14F-4D97-AF65-F5344CB8AC3E}">
        <p14:creationId xmlns:p14="http://schemas.microsoft.com/office/powerpoint/2010/main" val="706199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5AAAE-2EAC-4272-99E9-65D340F8CEC4}"/>
              </a:ext>
            </a:extLst>
          </p:cNvPr>
          <p:cNvSpPr>
            <a:spLocks noGrp="1"/>
          </p:cNvSpPr>
          <p:nvPr>
            <p:ph type="title"/>
          </p:nvPr>
        </p:nvSpPr>
        <p:spPr/>
        <p:txBody>
          <a:bodyPr/>
          <a:lstStyle/>
          <a:p>
            <a:r>
              <a:rPr lang="en-US" dirty="0"/>
              <a:t>Thoughts on Observations from Summer 2022 Behavior</a:t>
            </a:r>
          </a:p>
        </p:txBody>
      </p:sp>
      <p:sp>
        <p:nvSpPr>
          <p:cNvPr id="3" name="Content Placeholder 2">
            <a:extLst>
              <a:ext uri="{FF2B5EF4-FFF2-40B4-BE49-F238E27FC236}">
                <a16:creationId xmlns:a16="http://schemas.microsoft.com/office/drawing/2014/main" id="{1185969D-54A2-4E3D-9C23-CAD11C31A70E}"/>
              </a:ext>
            </a:extLst>
          </p:cNvPr>
          <p:cNvSpPr>
            <a:spLocks noGrp="1"/>
          </p:cNvSpPr>
          <p:nvPr>
            <p:ph idx="1"/>
          </p:nvPr>
        </p:nvSpPr>
        <p:spPr>
          <a:xfrm>
            <a:off x="304800" y="1143000"/>
            <a:ext cx="8534400" cy="4777033"/>
          </a:xfrm>
        </p:spPr>
        <p:txBody>
          <a:bodyPr/>
          <a:lstStyle/>
          <a:p>
            <a:r>
              <a:rPr lang="en-US" sz="2400" dirty="0">
                <a:solidFill>
                  <a:schemeClr val="tx2"/>
                </a:solidFill>
              </a:rPr>
              <a:t>LFLs that are in SCED and have a moderate ramp rate limitation will not cause reliability concerns</a:t>
            </a:r>
          </a:p>
          <a:p>
            <a:pPr lvl="1"/>
            <a:r>
              <a:rPr lang="en-US" sz="2000" dirty="0">
                <a:solidFill>
                  <a:schemeClr val="tx2"/>
                </a:solidFill>
              </a:rPr>
              <a:t>i.e. SCED will dispatch resources to meet forecasted net load</a:t>
            </a:r>
          </a:p>
          <a:p>
            <a:pPr lvl="1"/>
            <a:r>
              <a:rPr lang="en-US" sz="2000" dirty="0">
                <a:solidFill>
                  <a:schemeClr val="tx2"/>
                </a:solidFill>
              </a:rPr>
              <a:t>Ramp rate requirement should allow 100% change in consumption proportionally over 5-minute interval</a:t>
            </a:r>
          </a:p>
          <a:p>
            <a:r>
              <a:rPr lang="en-US" sz="2400" dirty="0">
                <a:solidFill>
                  <a:schemeClr val="tx2"/>
                </a:solidFill>
              </a:rPr>
              <a:t>If there are thousands of MWs of LFLs that are not in SCED and they exhibit behavior like in the previous graphic, it will lead to sizable generation-load imbalances at times</a:t>
            </a:r>
          </a:p>
          <a:p>
            <a:pPr lvl="1"/>
            <a:r>
              <a:rPr lang="en-US" sz="2000" dirty="0">
                <a:solidFill>
                  <a:schemeClr val="tx2"/>
                </a:solidFill>
              </a:rPr>
              <a:t>Diversity in response may help somewhat but will likely not solve the issue</a:t>
            </a:r>
          </a:p>
          <a:p>
            <a:pPr lvl="1"/>
            <a:r>
              <a:rPr lang="en-US" sz="2000" dirty="0">
                <a:solidFill>
                  <a:schemeClr val="tx2"/>
                </a:solidFill>
              </a:rPr>
              <a:t>It is likely not practical to just increase Regulation quantities to meet the system needs for these conditions</a:t>
            </a:r>
          </a:p>
          <a:p>
            <a:pPr lvl="1"/>
            <a:r>
              <a:rPr lang="en-US" sz="2000" dirty="0">
                <a:solidFill>
                  <a:schemeClr val="tx2"/>
                </a:solidFill>
              </a:rPr>
              <a:t>An LFL ramp rate restriction will be needed to mitigate this concern</a:t>
            </a:r>
          </a:p>
          <a:p>
            <a:endParaRPr lang="en-US" sz="2400" dirty="0">
              <a:solidFill>
                <a:schemeClr val="tx2"/>
              </a:solidFill>
            </a:endParaRPr>
          </a:p>
          <a:p>
            <a:endParaRPr lang="en-US" sz="2400" dirty="0">
              <a:solidFill>
                <a:schemeClr val="tx2"/>
              </a:solidFill>
            </a:endParaRPr>
          </a:p>
        </p:txBody>
      </p:sp>
      <p:sp>
        <p:nvSpPr>
          <p:cNvPr id="4" name="Slide Number Placeholder 3">
            <a:extLst>
              <a:ext uri="{FF2B5EF4-FFF2-40B4-BE49-F238E27FC236}">
                <a16:creationId xmlns:a16="http://schemas.microsoft.com/office/drawing/2014/main" id="{0A3A65F3-3F63-4815-8D0F-EDEE431C8D01}"/>
              </a:ext>
            </a:extLst>
          </p:cNvPr>
          <p:cNvSpPr>
            <a:spLocks noGrp="1"/>
          </p:cNvSpPr>
          <p:nvPr>
            <p:ph type="sldNum" sz="quarter" idx="4"/>
          </p:nvPr>
        </p:nvSpPr>
        <p:spPr/>
        <p:txBody>
          <a:bodyPr/>
          <a:lstStyle/>
          <a:p>
            <a:fld id="{1D93BD3E-1E9A-4970-A6F7-E7AC52762E0C}" type="slidenum">
              <a:rPr lang="en-US" smtClean="0"/>
              <a:pPr/>
              <a:t>14</a:t>
            </a:fld>
            <a:endParaRPr lang="en-US"/>
          </a:p>
        </p:txBody>
      </p:sp>
    </p:spTree>
    <p:extLst>
      <p:ext uri="{BB962C8B-B14F-4D97-AF65-F5344CB8AC3E}">
        <p14:creationId xmlns:p14="http://schemas.microsoft.com/office/powerpoint/2010/main" val="1420131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5AAAE-2EAC-4272-99E9-65D340F8CEC4}"/>
              </a:ext>
            </a:extLst>
          </p:cNvPr>
          <p:cNvSpPr>
            <a:spLocks noGrp="1"/>
          </p:cNvSpPr>
          <p:nvPr>
            <p:ph type="title"/>
          </p:nvPr>
        </p:nvSpPr>
        <p:spPr/>
        <p:txBody>
          <a:bodyPr/>
          <a:lstStyle/>
          <a:p>
            <a:r>
              <a:rPr lang="en-US" dirty="0"/>
              <a:t>Voltage Ride-Through (VRT)</a:t>
            </a:r>
          </a:p>
        </p:txBody>
      </p:sp>
      <p:sp>
        <p:nvSpPr>
          <p:cNvPr id="3" name="Content Placeholder 2">
            <a:extLst>
              <a:ext uri="{FF2B5EF4-FFF2-40B4-BE49-F238E27FC236}">
                <a16:creationId xmlns:a16="http://schemas.microsoft.com/office/drawing/2014/main" id="{1185969D-54A2-4E3D-9C23-CAD11C31A70E}"/>
              </a:ext>
            </a:extLst>
          </p:cNvPr>
          <p:cNvSpPr>
            <a:spLocks noGrp="1"/>
          </p:cNvSpPr>
          <p:nvPr>
            <p:ph idx="1"/>
          </p:nvPr>
        </p:nvSpPr>
        <p:spPr>
          <a:xfrm>
            <a:off x="304800" y="1014167"/>
            <a:ext cx="3352800" cy="4777033"/>
          </a:xfrm>
        </p:spPr>
        <p:txBody>
          <a:bodyPr/>
          <a:lstStyle/>
          <a:p>
            <a:r>
              <a:rPr lang="en-US" sz="2000" dirty="0">
                <a:solidFill>
                  <a:schemeClr val="tx2"/>
                </a:solidFill>
              </a:rPr>
              <a:t>When there is a fault on the system, voltage at the location of the fault will go to zero volts and voltage in the vicinity of the fault will be depressed</a:t>
            </a:r>
          </a:p>
          <a:p>
            <a:r>
              <a:rPr lang="en-US" sz="2000" dirty="0">
                <a:solidFill>
                  <a:schemeClr val="tx2"/>
                </a:solidFill>
              </a:rPr>
              <a:t>Equipment that is not designed to stay online (“ride-through”) during the depressed voltage can cause or exacerbate reliability problems</a:t>
            </a:r>
          </a:p>
          <a:p>
            <a:pPr lvl="1"/>
            <a:r>
              <a:rPr lang="en-US" sz="1600" dirty="0">
                <a:solidFill>
                  <a:schemeClr val="tx2"/>
                </a:solidFill>
              </a:rPr>
              <a:t>Frequency instability</a:t>
            </a:r>
          </a:p>
          <a:p>
            <a:pPr lvl="1"/>
            <a:r>
              <a:rPr lang="en-US" sz="1600" dirty="0">
                <a:solidFill>
                  <a:schemeClr val="tx2"/>
                </a:solidFill>
              </a:rPr>
              <a:t>Voltage instability (low or high)</a:t>
            </a:r>
          </a:p>
          <a:p>
            <a:pPr lvl="1"/>
            <a:r>
              <a:rPr lang="en-US" sz="1600" dirty="0">
                <a:solidFill>
                  <a:schemeClr val="tx2"/>
                </a:solidFill>
              </a:rPr>
              <a:t>Other issues</a:t>
            </a:r>
          </a:p>
        </p:txBody>
      </p:sp>
      <p:sp>
        <p:nvSpPr>
          <p:cNvPr id="4" name="Slide Number Placeholder 3">
            <a:extLst>
              <a:ext uri="{FF2B5EF4-FFF2-40B4-BE49-F238E27FC236}">
                <a16:creationId xmlns:a16="http://schemas.microsoft.com/office/drawing/2014/main" id="{0A3A65F3-3F63-4815-8D0F-EDEE431C8D01}"/>
              </a:ext>
            </a:extLst>
          </p:cNvPr>
          <p:cNvSpPr>
            <a:spLocks noGrp="1"/>
          </p:cNvSpPr>
          <p:nvPr>
            <p:ph type="sldNum" sz="quarter" idx="4"/>
          </p:nvPr>
        </p:nvSpPr>
        <p:spPr/>
        <p:txBody>
          <a:bodyPr/>
          <a:lstStyle/>
          <a:p>
            <a:fld id="{1D93BD3E-1E9A-4970-A6F7-E7AC52762E0C}" type="slidenum">
              <a:rPr lang="en-US" smtClean="0"/>
              <a:pPr/>
              <a:t>15</a:t>
            </a:fld>
            <a:endParaRPr lang="en-US"/>
          </a:p>
        </p:txBody>
      </p:sp>
      <p:pic>
        <p:nvPicPr>
          <p:cNvPr id="20" name="Picture 19">
            <a:extLst>
              <a:ext uri="{FF2B5EF4-FFF2-40B4-BE49-F238E27FC236}">
                <a16:creationId xmlns:a16="http://schemas.microsoft.com/office/drawing/2014/main" id="{D0B725CD-4172-479A-B170-252EC728656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14800" y="785566"/>
            <a:ext cx="4495800" cy="5234234"/>
          </a:xfrm>
          <a:prstGeom prst="rect">
            <a:avLst/>
          </a:prstGeom>
        </p:spPr>
      </p:pic>
    </p:spTree>
    <p:extLst>
      <p:ext uri="{BB962C8B-B14F-4D97-AF65-F5344CB8AC3E}">
        <p14:creationId xmlns:p14="http://schemas.microsoft.com/office/powerpoint/2010/main" val="217409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5AAAE-2EAC-4272-99E9-65D340F8CEC4}"/>
              </a:ext>
            </a:extLst>
          </p:cNvPr>
          <p:cNvSpPr>
            <a:spLocks noGrp="1"/>
          </p:cNvSpPr>
          <p:nvPr>
            <p:ph type="title"/>
          </p:nvPr>
        </p:nvSpPr>
        <p:spPr/>
        <p:txBody>
          <a:bodyPr/>
          <a:lstStyle/>
          <a:p>
            <a:r>
              <a:rPr lang="en-US" dirty="0"/>
              <a:t>VRT Event</a:t>
            </a:r>
          </a:p>
        </p:txBody>
      </p:sp>
      <p:sp>
        <p:nvSpPr>
          <p:cNvPr id="3" name="Content Placeholder 2">
            <a:extLst>
              <a:ext uri="{FF2B5EF4-FFF2-40B4-BE49-F238E27FC236}">
                <a16:creationId xmlns:a16="http://schemas.microsoft.com/office/drawing/2014/main" id="{1185969D-54A2-4E3D-9C23-CAD11C31A70E}"/>
              </a:ext>
            </a:extLst>
          </p:cNvPr>
          <p:cNvSpPr>
            <a:spLocks noGrp="1"/>
          </p:cNvSpPr>
          <p:nvPr>
            <p:ph idx="1"/>
          </p:nvPr>
        </p:nvSpPr>
        <p:spPr>
          <a:xfrm>
            <a:off x="304800" y="1014167"/>
            <a:ext cx="3352800" cy="4777033"/>
          </a:xfrm>
        </p:spPr>
        <p:txBody>
          <a:bodyPr/>
          <a:lstStyle/>
          <a:p>
            <a:r>
              <a:rPr lang="en-US" sz="2000" dirty="0">
                <a:solidFill>
                  <a:schemeClr val="tx2"/>
                </a:solidFill>
              </a:rPr>
              <a:t>On October 12, there was a load voltage ride-through event in West Texas</a:t>
            </a:r>
          </a:p>
          <a:p>
            <a:endParaRPr lang="en-US" sz="2000" dirty="0">
              <a:solidFill>
                <a:schemeClr val="tx2"/>
              </a:solidFill>
            </a:endParaRPr>
          </a:p>
          <a:p>
            <a:r>
              <a:rPr lang="en-US" sz="2000" dirty="0">
                <a:solidFill>
                  <a:schemeClr val="tx2"/>
                </a:solidFill>
              </a:rPr>
              <a:t>Several loads totaling &gt;400 MWs tripped, including LFL</a:t>
            </a:r>
          </a:p>
          <a:p>
            <a:endParaRPr lang="en-US" sz="2000" dirty="0">
              <a:solidFill>
                <a:schemeClr val="tx2"/>
              </a:solidFill>
            </a:endParaRPr>
          </a:p>
          <a:p>
            <a:r>
              <a:rPr lang="en-US" sz="2000" dirty="0">
                <a:solidFill>
                  <a:schemeClr val="tx2"/>
                </a:solidFill>
              </a:rPr>
              <a:t>ERCOT is still investigating this event</a:t>
            </a:r>
          </a:p>
          <a:p>
            <a:endParaRPr lang="en-US" sz="2400" dirty="0">
              <a:solidFill>
                <a:schemeClr val="tx2"/>
              </a:solidFill>
            </a:endParaRPr>
          </a:p>
        </p:txBody>
      </p:sp>
      <p:sp>
        <p:nvSpPr>
          <p:cNvPr id="4" name="Slide Number Placeholder 3">
            <a:extLst>
              <a:ext uri="{FF2B5EF4-FFF2-40B4-BE49-F238E27FC236}">
                <a16:creationId xmlns:a16="http://schemas.microsoft.com/office/drawing/2014/main" id="{0A3A65F3-3F63-4815-8D0F-EDEE431C8D01}"/>
              </a:ext>
            </a:extLst>
          </p:cNvPr>
          <p:cNvSpPr>
            <a:spLocks noGrp="1"/>
          </p:cNvSpPr>
          <p:nvPr>
            <p:ph type="sldNum" sz="quarter" idx="4"/>
          </p:nvPr>
        </p:nvSpPr>
        <p:spPr/>
        <p:txBody>
          <a:bodyPr/>
          <a:lstStyle/>
          <a:p>
            <a:fld id="{1D93BD3E-1E9A-4970-A6F7-E7AC52762E0C}" type="slidenum">
              <a:rPr lang="en-US" smtClean="0"/>
              <a:pPr/>
              <a:t>16</a:t>
            </a:fld>
            <a:endParaRPr lang="en-US"/>
          </a:p>
        </p:txBody>
      </p:sp>
      <p:pic>
        <p:nvPicPr>
          <p:cNvPr id="6" name="Picture 5">
            <a:extLst>
              <a:ext uri="{FF2B5EF4-FFF2-40B4-BE49-F238E27FC236}">
                <a16:creationId xmlns:a16="http://schemas.microsoft.com/office/drawing/2014/main" id="{FF4C8A66-6982-4A88-8C88-82781984F649}"/>
              </a:ext>
            </a:extLst>
          </p:cNvPr>
          <p:cNvPicPr>
            <a:picLocks noChangeAspect="1"/>
          </p:cNvPicPr>
          <p:nvPr/>
        </p:nvPicPr>
        <p:blipFill>
          <a:blip r:embed="rId3"/>
          <a:stretch>
            <a:fillRect/>
          </a:stretch>
        </p:blipFill>
        <p:spPr>
          <a:xfrm>
            <a:off x="4065779" y="507506"/>
            <a:ext cx="4822441" cy="2057400"/>
          </a:xfrm>
          <a:prstGeom prst="rect">
            <a:avLst/>
          </a:prstGeom>
        </p:spPr>
      </p:pic>
      <p:sp>
        <p:nvSpPr>
          <p:cNvPr id="7" name="TextBox 6">
            <a:extLst>
              <a:ext uri="{FF2B5EF4-FFF2-40B4-BE49-F238E27FC236}">
                <a16:creationId xmlns:a16="http://schemas.microsoft.com/office/drawing/2014/main" id="{CE5D0652-31EA-474B-830E-76E71CD85AD9}"/>
              </a:ext>
            </a:extLst>
          </p:cNvPr>
          <p:cNvSpPr txBox="1"/>
          <p:nvPr/>
        </p:nvSpPr>
        <p:spPr>
          <a:xfrm>
            <a:off x="4210050" y="148655"/>
            <a:ext cx="4533900" cy="276999"/>
          </a:xfrm>
          <a:prstGeom prst="rect">
            <a:avLst/>
          </a:prstGeom>
          <a:solidFill>
            <a:schemeClr val="accent1">
              <a:lumMod val="20000"/>
              <a:lumOff val="80000"/>
            </a:schemeClr>
          </a:solidFill>
        </p:spPr>
        <p:txBody>
          <a:bodyPr wrap="square" rtlCol="0">
            <a:spAutoFit/>
          </a:bodyPr>
          <a:lstStyle/>
          <a:p>
            <a:r>
              <a:rPr lang="en-US" sz="1200" i="1" dirty="0">
                <a:solidFill>
                  <a:schemeClr val="accent1"/>
                </a:solidFill>
              </a:rPr>
              <a:t>On 10/12/22 at 5:56 am, four faults occurred in the West region</a:t>
            </a:r>
          </a:p>
        </p:txBody>
      </p:sp>
      <p:cxnSp>
        <p:nvCxnSpPr>
          <p:cNvPr id="9" name="Straight Arrow Connector 8">
            <a:extLst>
              <a:ext uri="{FF2B5EF4-FFF2-40B4-BE49-F238E27FC236}">
                <a16:creationId xmlns:a16="http://schemas.microsoft.com/office/drawing/2014/main" id="{46FCA9A3-486B-4CEB-B84B-0A233A27D722}"/>
              </a:ext>
            </a:extLst>
          </p:cNvPr>
          <p:cNvCxnSpPr>
            <a:cxnSpLocks/>
          </p:cNvCxnSpPr>
          <p:nvPr/>
        </p:nvCxnSpPr>
        <p:spPr>
          <a:xfrm flipH="1">
            <a:off x="4900003" y="403744"/>
            <a:ext cx="342900" cy="4022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C928DC7-DA69-459D-A11D-278C49A9E561}"/>
              </a:ext>
            </a:extLst>
          </p:cNvPr>
          <p:cNvCxnSpPr>
            <a:cxnSpLocks/>
          </p:cNvCxnSpPr>
          <p:nvPr/>
        </p:nvCxnSpPr>
        <p:spPr>
          <a:xfrm flipH="1">
            <a:off x="5655685" y="408256"/>
            <a:ext cx="342900" cy="4022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036102-9D7C-4C24-A787-E4CF99D604B3}"/>
              </a:ext>
            </a:extLst>
          </p:cNvPr>
          <p:cNvCxnSpPr>
            <a:cxnSpLocks/>
          </p:cNvCxnSpPr>
          <p:nvPr/>
        </p:nvCxnSpPr>
        <p:spPr>
          <a:xfrm>
            <a:off x="6933555" y="409780"/>
            <a:ext cx="285750" cy="4022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B6556DB-690C-4D29-A9A5-93014F428585}"/>
              </a:ext>
            </a:extLst>
          </p:cNvPr>
          <p:cNvCxnSpPr>
            <a:cxnSpLocks/>
          </p:cNvCxnSpPr>
          <p:nvPr/>
        </p:nvCxnSpPr>
        <p:spPr>
          <a:xfrm>
            <a:off x="7317969" y="403744"/>
            <a:ext cx="285750" cy="4022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BE695CA3-4B41-4FB6-A20C-FAC9A6F69A9D}"/>
              </a:ext>
            </a:extLst>
          </p:cNvPr>
          <p:cNvPicPr>
            <a:picLocks noChangeAspect="1"/>
          </p:cNvPicPr>
          <p:nvPr/>
        </p:nvPicPr>
        <p:blipFill>
          <a:blip r:embed="rId4"/>
          <a:stretch>
            <a:fillRect/>
          </a:stretch>
        </p:blipFill>
        <p:spPr>
          <a:xfrm>
            <a:off x="4065779" y="2523516"/>
            <a:ext cx="4858091" cy="2057400"/>
          </a:xfrm>
          <a:prstGeom prst="rect">
            <a:avLst/>
          </a:prstGeom>
        </p:spPr>
      </p:pic>
      <p:sp>
        <p:nvSpPr>
          <p:cNvPr id="17" name="TextBox 16">
            <a:extLst>
              <a:ext uri="{FF2B5EF4-FFF2-40B4-BE49-F238E27FC236}">
                <a16:creationId xmlns:a16="http://schemas.microsoft.com/office/drawing/2014/main" id="{5C359688-2095-445A-A0C3-26107AB47E5A}"/>
              </a:ext>
            </a:extLst>
          </p:cNvPr>
          <p:cNvSpPr txBox="1"/>
          <p:nvPr/>
        </p:nvSpPr>
        <p:spPr>
          <a:xfrm>
            <a:off x="7401732" y="2895815"/>
            <a:ext cx="1371600" cy="646331"/>
          </a:xfrm>
          <a:prstGeom prst="rect">
            <a:avLst/>
          </a:prstGeom>
          <a:solidFill>
            <a:schemeClr val="accent1">
              <a:lumMod val="20000"/>
              <a:lumOff val="80000"/>
            </a:schemeClr>
          </a:solidFill>
        </p:spPr>
        <p:txBody>
          <a:bodyPr wrap="square" rtlCol="0">
            <a:spAutoFit/>
          </a:bodyPr>
          <a:lstStyle/>
          <a:p>
            <a:r>
              <a:rPr lang="en-US" sz="1200" i="1" dirty="0">
                <a:solidFill>
                  <a:schemeClr val="accent1"/>
                </a:solidFill>
              </a:rPr>
              <a:t>Lowest recorded voltage was 0.36pu.</a:t>
            </a:r>
          </a:p>
        </p:txBody>
      </p:sp>
      <p:cxnSp>
        <p:nvCxnSpPr>
          <p:cNvPr id="18" name="Straight Arrow Connector 17">
            <a:extLst>
              <a:ext uri="{FF2B5EF4-FFF2-40B4-BE49-F238E27FC236}">
                <a16:creationId xmlns:a16="http://schemas.microsoft.com/office/drawing/2014/main" id="{60640AE6-123C-451B-B055-96107214CD67}"/>
              </a:ext>
            </a:extLst>
          </p:cNvPr>
          <p:cNvCxnSpPr>
            <a:cxnSpLocks/>
            <a:stCxn id="17" idx="1"/>
          </p:cNvCxnSpPr>
          <p:nvPr/>
        </p:nvCxnSpPr>
        <p:spPr>
          <a:xfrm flipH="1">
            <a:off x="6480763" y="3218981"/>
            <a:ext cx="920969" cy="10296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97C384B3-EBD9-4880-9DB5-99CE7C3EC09F}"/>
              </a:ext>
            </a:extLst>
          </p:cNvPr>
          <p:cNvPicPr>
            <a:picLocks noChangeAspect="1"/>
          </p:cNvPicPr>
          <p:nvPr/>
        </p:nvPicPr>
        <p:blipFill>
          <a:blip r:embed="rId5"/>
          <a:stretch>
            <a:fillRect/>
          </a:stretch>
        </p:blipFill>
        <p:spPr>
          <a:xfrm>
            <a:off x="4065779" y="4580916"/>
            <a:ext cx="4858091" cy="2057400"/>
          </a:xfrm>
          <a:prstGeom prst="rect">
            <a:avLst/>
          </a:prstGeom>
        </p:spPr>
      </p:pic>
      <p:sp>
        <p:nvSpPr>
          <p:cNvPr id="23" name="TextBox 22">
            <a:extLst>
              <a:ext uri="{FF2B5EF4-FFF2-40B4-BE49-F238E27FC236}">
                <a16:creationId xmlns:a16="http://schemas.microsoft.com/office/drawing/2014/main" id="{43CB72A5-65C8-4DE0-AAC9-334F05E7EA73}"/>
              </a:ext>
            </a:extLst>
          </p:cNvPr>
          <p:cNvSpPr txBox="1"/>
          <p:nvPr/>
        </p:nvSpPr>
        <p:spPr>
          <a:xfrm>
            <a:off x="5827134" y="5772124"/>
            <a:ext cx="1574597" cy="646331"/>
          </a:xfrm>
          <a:prstGeom prst="rect">
            <a:avLst/>
          </a:prstGeom>
          <a:solidFill>
            <a:schemeClr val="accent1">
              <a:lumMod val="20000"/>
              <a:lumOff val="80000"/>
            </a:schemeClr>
          </a:solidFill>
        </p:spPr>
        <p:txBody>
          <a:bodyPr wrap="square" rtlCol="0">
            <a:spAutoFit/>
          </a:bodyPr>
          <a:lstStyle/>
          <a:p>
            <a:r>
              <a:rPr lang="en-US" sz="1200" i="1" dirty="0">
                <a:solidFill>
                  <a:schemeClr val="accent1"/>
                </a:solidFill>
              </a:rPr>
              <a:t>Four frequency swings. Highest frequency 60.09 Hz.</a:t>
            </a:r>
          </a:p>
        </p:txBody>
      </p:sp>
      <p:cxnSp>
        <p:nvCxnSpPr>
          <p:cNvPr id="27" name="Straight Arrow Connector 26">
            <a:extLst>
              <a:ext uri="{FF2B5EF4-FFF2-40B4-BE49-F238E27FC236}">
                <a16:creationId xmlns:a16="http://schemas.microsoft.com/office/drawing/2014/main" id="{F87AF457-E0DA-4022-9E02-1D1DE6FCFC83}"/>
              </a:ext>
            </a:extLst>
          </p:cNvPr>
          <p:cNvCxnSpPr>
            <a:cxnSpLocks/>
          </p:cNvCxnSpPr>
          <p:nvPr/>
        </p:nvCxnSpPr>
        <p:spPr>
          <a:xfrm flipH="1" flipV="1">
            <a:off x="4900003" y="5440610"/>
            <a:ext cx="927132" cy="9098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5909B5A-FC2C-4E1D-A34C-8001293114E2}"/>
              </a:ext>
            </a:extLst>
          </p:cNvPr>
          <p:cNvCxnSpPr>
            <a:cxnSpLocks/>
          </p:cNvCxnSpPr>
          <p:nvPr/>
        </p:nvCxnSpPr>
        <p:spPr>
          <a:xfrm flipH="1" flipV="1">
            <a:off x="5762570" y="5439683"/>
            <a:ext cx="409630" cy="29724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553AC6D-E84D-409F-A51A-FE8CC0227CCD}"/>
              </a:ext>
            </a:extLst>
          </p:cNvPr>
          <p:cNvCxnSpPr>
            <a:cxnSpLocks/>
          </p:cNvCxnSpPr>
          <p:nvPr/>
        </p:nvCxnSpPr>
        <p:spPr>
          <a:xfrm flipV="1">
            <a:off x="6998155" y="5450923"/>
            <a:ext cx="294266" cy="32120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98E1FA1-A4F9-4F2C-B192-882B8E56B2F4}"/>
              </a:ext>
            </a:extLst>
          </p:cNvPr>
          <p:cNvCxnSpPr>
            <a:cxnSpLocks/>
          </p:cNvCxnSpPr>
          <p:nvPr/>
        </p:nvCxnSpPr>
        <p:spPr>
          <a:xfrm flipV="1">
            <a:off x="7292421" y="5454827"/>
            <a:ext cx="408179" cy="3363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654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5AAAE-2EAC-4272-99E9-65D340F8CEC4}"/>
              </a:ext>
            </a:extLst>
          </p:cNvPr>
          <p:cNvSpPr>
            <a:spLocks noGrp="1"/>
          </p:cNvSpPr>
          <p:nvPr>
            <p:ph type="title"/>
          </p:nvPr>
        </p:nvSpPr>
        <p:spPr/>
        <p:txBody>
          <a:bodyPr/>
          <a:lstStyle/>
          <a:p>
            <a:r>
              <a:rPr lang="en-US" dirty="0"/>
              <a:t>For Reference: Nodal Operating Guide 2.9.1</a:t>
            </a:r>
          </a:p>
        </p:txBody>
      </p:sp>
      <p:sp>
        <p:nvSpPr>
          <p:cNvPr id="4" name="Slide Number Placeholder 3">
            <a:extLst>
              <a:ext uri="{FF2B5EF4-FFF2-40B4-BE49-F238E27FC236}">
                <a16:creationId xmlns:a16="http://schemas.microsoft.com/office/drawing/2014/main" id="{0A3A65F3-3F63-4815-8D0F-EDEE431C8D01}"/>
              </a:ext>
            </a:extLst>
          </p:cNvPr>
          <p:cNvSpPr>
            <a:spLocks noGrp="1"/>
          </p:cNvSpPr>
          <p:nvPr>
            <p:ph type="sldNum" sz="quarter" idx="4"/>
          </p:nvPr>
        </p:nvSpPr>
        <p:spPr/>
        <p:txBody>
          <a:bodyPr/>
          <a:lstStyle/>
          <a:p>
            <a:fld id="{1D93BD3E-1E9A-4970-A6F7-E7AC52762E0C}" type="slidenum">
              <a:rPr lang="en-US" smtClean="0"/>
              <a:pPr/>
              <a:t>17</a:t>
            </a:fld>
            <a:endParaRPr lang="en-US"/>
          </a:p>
        </p:txBody>
      </p:sp>
      <p:sp>
        <p:nvSpPr>
          <p:cNvPr id="7" name="Rectangle 2">
            <a:extLst>
              <a:ext uri="{FF2B5EF4-FFF2-40B4-BE49-F238E27FC236}">
                <a16:creationId xmlns:a16="http://schemas.microsoft.com/office/drawing/2014/main" id="{F169A01B-3BA8-4786-827E-3098B769DEE5}"/>
              </a:ext>
            </a:extLst>
          </p:cNvPr>
          <p:cNvSpPr>
            <a:spLocks noChangeArrowheads="1"/>
          </p:cNvSpPr>
          <p:nvPr/>
        </p:nvSpPr>
        <p:spPr bwMode="auto">
          <a:xfrm>
            <a:off x="1524000" y="1752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id="{3216A11F-7231-45C1-988A-2E7C0C506643}"/>
              </a:ext>
            </a:extLst>
          </p:cNvPr>
          <p:cNvGraphicFramePr>
            <a:graphicFrameLocks noChangeAspect="1"/>
          </p:cNvGraphicFramePr>
          <p:nvPr>
            <p:extLst>
              <p:ext uri="{D42A27DB-BD31-4B8C-83A1-F6EECF244321}">
                <p14:modId xmlns:p14="http://schemas.microsoft.com/office/powerpoint/2010/main" val="2638767009"/>
              </p:ext>
            </p:extLst>
          </p:nvPr>
        </p:nvGraphicFramePr>
        <p:xfrm>
          <a:off x="1417637" y="1676400"/>
          <a:ext cx="6384925" cy="4449270"/>
        </p:xfrm>
        <a:graphic>
          <a:graphicData uri="http://schemas.openxmlformats.org/presentationml/2006/ole">
            <mc:AlternateContent xmlns:mc="http://schemas.openxmlformats.org/markup-compatibility/2006">
              <mc:Choice xmlns:v="urn:schemas-microsoft-com:vml" Requires="v">
                <p:oleObj spid="_x0000_s1032" r:id="rId3" imgW="6191265" imgH="4314831" progId="Visio.Drawing.11">
                  <p:embed/>
                </p:oleObj>
              </mc:Choice>
              <mc:Fallback>
                <p:oleObj r:id="rId3" imgW="6191265" imgH="4314831" progId="Visio.Drawing.11">
                  <p:embed/>
                  <p:pic>
                    <p:nvPicPr>
                      <p:cNvPr id="8" name="Object 7">
                        <a:extLst>
                          <a:ext uri="{FF2B5EF4-FFF2-40B4-BE49-F238E27FC236}">
                            <a16:creationId xmlns:a16="http://schemas.microsoft.com/office/drawing/2014/main" id="{3216A11F-7231-45C1-988A-2E7C0C5066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7637" y="1676400"/>
                        <a:ext cx="6384925" cy="4449270"/>
                      </a:xfrm>
                      <a:prstGeom prst="rect">
                        <a:avLst/>
                      </a:prstGeom>
                      <a:noFill/>
                    </p:spPr>
                  </p:pic>
                </p:oleObj>
              </mc:Fallback>
            </mc:AlternateContent>
          </a:graphicData>
        </a:graphic>
      </p:graphicFrame>
      <p:sp>
        <p:nvSpPr>
          <p:cNvPr id="9" name="TextBox 8">
            <a:extLst>
              <a:ext uri="{FF2B5EF4-FFF2-40B4-BE49-F238E27FC236}">
                <a16:creationId xmlns:a16="http://schemas.microsoft.com/office/drawing/2014/main" id="{D49C5C3F-CA3C-4262-A72A-E7C58B50715B}"/>
              </a:ext>
            </a:extLst>
          </p:cNvPr>
          <p:cNvSpPr txBox="1"/>
          <p:nvPr/>
        </p:nvSpPr>
        <p:spPr>
          <a:xfrm>
            <a:off x="1379537" y="1278216"/>
            <a:ext cx="6384925" cy="369332"/>
          </a:xfrm>
          <a:prstGeom prst="rect">
            <a:avLst/>
          </a:prstGeom>
          <a:noFill/>
        </p:spPr>
        <p:txBody>
          <a:bodyPr wrap="square" rtlCol="0">
            <a:spAutoFit/>
          </a:bodyPr>
          <a:lstStyle/>
          <a:p>
            <a:pPr algn="ctr"/>
            <a:r>
              <a:rPr lang="en-US" dirty="0"/>
              <a:t>Current Requirement for Intermittent Renewable Resources</a:t>
            </a:r>
          </a:p>
        </p:txBody>
      </p:sp>
    </p:spTree>
    <p:extLst>
      <p:ext uri="{BB962C8B-B14F-4D97-AF65-F5344CB8AC3E}">
        <p14:creationId xmlns:p14="http://schemas.microsoft.com/office/powerpoint/2010/main" val="3285470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5AAAE-2EAC-4272-99E9-65D340F8CEC4}"/>
              </a:ext>
            </a:extLst>
          </p:cNvPr>
          <p:cNvSpPr>
            <a:spLocks noGrp="1"/>
          </p:cNvSpPr>
          <p:nvPr>
            <p:ph type="title"/>
          </p:nvPr>
        </p:nvSpPr>
        <p:spPr>
          <a:xfrm>
            <a:off x="381000" y="228600"/>
            <a:ext cx="8458200" cy="1143000"/>
          </a:xfrm>
        </p:spPr>
        <p:txBody>
          <a:bodyPr/>
          <a:lstStyle/>
          <a:p>
            <a:r>
              <a:rPr lang="en-US" dirty="0"/>
              <a:t>Next Steps</a:t>
            </a:r>
          </a:p>
        </p:txBody>
      </p:sp>
      <p:sp>
        <p:nvSpPr>
          <p:cNvPr id="3" name="Content Placeholder 2">
            <a:extLst>
              <a:ext uri="{FF2B5EF4-FFF2-40B4-BE49-F238E27FC236}">
                <a16:creationId xmlns:a16="http://schemas.microsoft.com/office/drawing/2014/main" id="{1185969D-54A2-4E3D-9C23-CAD11C31A70E}"/>
              </a:ext>
            </a:extLst>
          </p:cNvPr>
          <p:cNvSpPr>
            <a:spLocks noGrp="1"/>
          </p:cNvSpPr>
          <p:nvPr>
            <p:ph idx="1"/>
          </p:nvPr>
        </p:nvSpPr>
        <p:spPr>
          <a:xfrm>
            <a:off x="304800" y="1143000"/>
            <a:ext cx="8534400" cy="4777033"/>
          </a:xfrm>
        </p:spPr>
        <p:txBody>
          <a:bodyPr/>
          <a:lstStyle/>
          <a:p>
            <a:r>
              <a:rPr lang="en-US" sz="2400" dirty="0">
                <a:solidFill>
                  <a:schemeClr val="tx2"/>
                </a:solidFill>
              </a:rPr>
              <a:t>ERCOT will work with TDSPs on framework for ramp rate and voltage ride-through requirements</a:t>
            </a:r>
          </a:p>
          <a:p>
            <a:endParaRPr lang="en-US" sz="2400" dirty="0">
              <a:solidFill>
                <a:schemeClr val="tx2"/>
              </a:solidFill>
            </a:endParaRPr>
          </a:p>
          <a:p>
            <a:r>
              <a:rPr lang="en-US" sz="2400" dirty="0">
                <a:solidFill>
                  <a:schemeClr val="tx2"/>
                </a:solidFill>
              </a:rPr>
              <a:t>ERCOT will develop draft ramp rate and voltage ride-through requirements</a:t>
            </a:r>
            <a:endParaRPr lang="en-US" sz="2000" dirty="0">
              <a:solidFill>
                <a:schemeClr val="tx2"/>
              </a:solidFill>
            </a:endParaRPr>
          </a:p>
          <a:p>
            <a:endParaRPr lang="en-US" sz="2400" dirty="0">
              <a:solidFill>
                <a:schemeClr val="tx2"/>
              </a:solidFill>
            </a:endParaRPr>
          </a:p>
          <a:p>
            <a:endParaRPr lang="en-US" sz="2400" dirty="0">
              <a:solidFill>
                <a:schemeClr val="tx2"/>
              </a:solidFill>
            </a:endParaRPr>
          </a:p>
        </p:txBody>
      </p:sp>
      <p:sp>
        <p:nvSpPr>
          <p:cNvPr id="4" name="Slide Number Placeholder 3">
            <a:extLst>
              <a:ext uri="{FF2B5EF4-FFF2-40B4-BE49-F238E27FC236}">
                <a16:creationId xmlns:a16="http://schemas.microsoft.com/office/drawing/2014/main" id="{0A3A65F3-3F63-4815-8D0F-EDEE431C8D01}"/>
              </a:ext>
            </a:extLst>
          </p:cNvPr>
          <p:cNvSpPr>
            <a:spLocks noGrp="1"/>
          </p:cNvSpPr>
          <p:nvPr>
            <p:ph type="sldNum" sz="quarter" idx="4"/>
          </p:nvPr>
        </p:nvSpPr>
        <p:spPr/>
        <p:txBody>
          <a:bodyPr/>
          <a:lstStyle/>
          <a:p>
            <a:fld id="{1D93BD3E-1E9A-4970-A6F7-E7AC52762E0C}" type="slidenum">
              <a:rPr lang="en-US" smtClean="0"/>
              <a:pPr/>
              <a:t>18</a:t>
            </a:fld>
            <a:endParaRPr lang="en-US"/>
          </a:p>
        </p:txBody>
      </p:sp>
    </p:spTree>
    <p:extLst>
      <p:ext uri="{BB962C8B-B14F-4D97-AF65-F5344CB8AC3E}">
        <p14:creationId xmlns:p14="http://schemas.microsoft.com/office/powerpoint/2010/main" val="47845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Power Supply (Generation) Must Match Load (Demand)</a:t>
            </a:r>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2119" y="1600200"/>
            <a:ext cx="7699762" cy="3931920"/>
          </a:xfrm>
          <a:prstGeom prst="rect">
            <a:avLst/>
          </a:prstGeom>
        </p:spPr>
      </p:pic>
      <p:sp>
        <p:nvSpPr>
          <p:cNvPr id="6" name="Content Placeholder 2"/>
          <p:cNvSpPr txBox="1">
            <a:spLocks/>
          </p:cNvSpPr>
          <p:nvPr/>
        </p:nvSpPr>
        <p:spPr bwMode="auto">
          <a:xfrm>
            <a:off x="457200" y="914400"/>
            <a:ext cx="83058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defTabSz="914400" eaLnBrk="0" fontAlgn="base" hangingPunct="0">
              <a:spcBef>
                <a:spcPct val="20000"/>
              </a:spcBef>
              <a:spcAft>
                <a:spcPct val="0"/>
              </a:spcAft>
              <a:buFontTx/>
              <a:buChar char="•"/>
              <a:defRPr/>
            </a:pPr>
            <a:r>
              <a:rPr lang="en-US" sz="2000" kern="0" dirty="0">
                <a:solidFill>
                  <a:schemeClr val="tx2"/>
                </a:solidFill>
              </a:rPr>
              <a:t>A fundamental concept behind ERCOT operations is that generation has to match load at all times</a:t>
            </a:r>
          </a:p>
        </p:txBody>
      </p:sp>
      <p:sp>
        <p:nvSpPr>
          <p:cNvPr id="7" name="Content Placeholder 2"/>
          <p:cNvSpPr txBox="1">
            <a:spLocks/>
          </p:cNvSpPr>
          <p:nvPr/>
        </p:nvSpPr>
        <p:spPr bwMode="auto">
          <a:xfrm>
            <a:off x="457200" y="5486400"/>
            <a:ext cx="83058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defTabSz="914400" eaLnBrk="0" fontAlgn="base" hangingPunct="0">
              <a:spcBef>
                <a:spcPct val="20000"/>
              </a:spcBef>
              <a:spcAft>
                <a:spcPct val="0"/>
              </a:spcAft>
              <a:buFontTx/>
              <a:buChar char="•"/>
              <a:defRPr/>
            </a:pPr>
            <a:r>
              <a:rPr lang="en-US" sz="2000" kern="0" dirty="0">
                <a:solidFill>
                  <a:schemeClr val="tx2"/>
                </a:solidFill>
              </a:rPr>
              <a:t>A 1 MW reduction in load has the same effect on the grid as a 1 MW increase in generation.</a:t>
            </a:r>
          </a:p>
        </p:txBody>
      </p:sp>
    </p:spTree>
    <p:extLst>
      <p:ext uri="{BB962C8B-B14F-4D97-AF65-F5344CB8AC3E}">
        <p14:creationId xmlns:p14="http://schemas.microsoft.com/office/powerpoint/2010/main" val="1538380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Ancillary Services</a:t>
            </a:r>
          </a:p>
        </p:txBody>
      </p:sp>
      <p:sp>
        <p:nvSpPr>
          <p:cNvPr id="3" name="Content Placeholder 2"/>
          <p:cNvSpPr>
            <a:spLocks noGrp="1"/>
          </p:cNvSpPr>
          <p:nvPr>
            <p:ph idx="1"/>
          </p:nvPr>
        </p:nvSpPr>
        <p:spPr>
          <a:xfrm>
            <a:off x="293511" y="1143000"/>
            <a:ext cx="3467100" cy="3789166"/>
          </a:xfrm>
        </p:spPr>
        <p:txBody>
          <a:bodyPr>
            <a:normAutofit fontScale="25000" lnSpcReduction="20000"/>
          </a:bodyPr>
          <a:lstStyle/>
          <a:p>
            <a:pPr>
              <a:spcBef>
                <a:spcPts val="0"/>
              </a:spcBef>
            </a:pPr>
            <a:r>
              <a:rPr lang="en-US" sz="7200" dirty="0">
                <a:solidFill>
                  <a:schemeClr val="tx2"/>
                </a:solidFill>
              </a:rPr>
              <a:t>Load and generation are constantly changing, due to:</a:t>
            </a:r>
          </a:p>
          <a:p>
            <a:pPr lvl="1">
              <a:spcBef>
                <a:spcPts val="300"/>
              </a:spcBef>
              <a:spcAft>
                <a:spcPts val="300"/>
              </a:spcAft>
            </a:pPr>
            <a:r>
              <a:rPr lang="en-US" sz="6400" dirty="0">
                <a:solidFill>
                  <a:schemeClr val="tx2"/>
                </a:solidFill>
              </a:rPr>
              <a:t>Daily load patterns</a:t>
            </a:r>
          </a:p>
          <a:p>
            <a:pPr lvl="1">
              <a:spcBef>
                <a:spcPts val="300"/>
              </a:spcBef>
              <a:spcAft>
                <a:spcPts val="300"/>
              </a:spcAft>
            </a:pPr>
            <a:r>
              <a:rPr lang="en-US" sz="6400" dirty="0">
                <a:solidFill>
                  <a:schemeClr val="tx2"/>
                </a:solidFill>
              </a:rPr>
              <a:t>Instantaneous changes in variable generation output</a:t>
            </a:r>
          </a:p>
          <a:p>
            <a:pPr lvl="1">
              <a:spcBef>
                <a:spcPts val="300"/>
              </a:spcBef>
              <a:spcAft>
                <a:spcPts val="300"/>
              </a:spcAft>
            </a:pPr>
            <a:r>
              <a:rPr lang="en-US" sz="6400" dirty="0">
                <a:solidFill>
                  <a:schemeClr val="tx2"/>
                </a:solidFill>
              </a:rPr>
              <a:t>Generators tripping offline</a:t>
            </a:r>
          </a:p>
          <a:p>
            <a:pPr marL="0" lvl="1" indent="0">
              <a:spcBef>
                <a:spcPts val="0"/>
              </a:spcBef>
              <a:buNone/>
            </a:pPr>
            <a:endParaRPr lang="en-US" sz="4800" dirty="0">
              <a:solidFill>
                <a:schemeClr val="tx2"/>
              </a:solidFill>
            </a:endParaRPr>
          </a:p>
          <a:p>
            <a:pPr marL="257175" lvl="1" indent="-257175">
              <a:spcBef>
                <a:spcPts val="0"/>
              </a:spcBef>
            </a:pPr>
            <a:r>
              <a:rPr lang="en-US" sz="7200" dirty="0">
                <a:solidFill>
                  <a:schemeClr val="tx2"/>
                </a:solidFill>
              </a:rPr>
              <a:t>Ancillary Services are procured in the Day-Ahead Market to ensure extra capacity is available to address variability that cannot be covered by the five-minute energy market.</a:t>
            </a:r>
          </a:p>
          <a:p>
            <a:pPr marL="257175" lvl="1" indent="-257175">
              <a:spcBef>
                <a:spcPts val="0"/>
              </a:spcBef>
            </a:pPr>
            <a:endParaRPr lang="en-US" sz="4800" dirty="0"/>
          </a:p>
          <a:p>
            <a:pPr marL="257175" lvl="1" indent="-257175">
              <a:spcBef>
                <a:spcPts val="0"/>
              </a:spcBef>
            </a:pPr>
            <a:r>
              <a:rPr lang="en-US" sz="7200" dirty="0">
                <a:solidFill>
                  <a:schemeClr val="tx2"/>
                </a:solidFill>
              </a:rPr>
              <a:t>Minimum quantities of each type of ancillary service are reviewed annually and can be increased during the year as required</a:t>
            </a:r>
          </a:p>
          <a:p>
            <a:pPr marL="0" indent="0">
              <a:spcBef>
                <a:spcPts val="0"/>
              </a:spcBef>
              <a:buNone/>
            </a:pPr>
            <a:endParaRPr lang="en-US" sz="1350" dirty="0">
              <a:solidFill>
                <a:schemeClr val="tx2"/>
              </a:solidFill>
            </a:endParaRPr>
          </a:p>
          <a:p>
            <a:pPr>
              <a:spcBef>
                <a:spcPts val="0"/>
              </a:spcBef>
            </a:pPr>
            <a:endParaRPr lang="en-US" sz="1350" dirty="0">
              <a:solidFill>
                <a:schemeClr val="tx2"/>
              </a:solidFill>
            </a:endParaRPr>
          </a:p>
          <a:p>
            <a:pPr lvl="1">
              <a:spcBef>
                <a:spcPts val="0"/>
              </a:spcBef>
            </a:pPr>
            <a:endParaRPr lang="en-US" dirty="0">
              <a:solidFill>
                <a:schemeClr val="tx2"/>
              </a:solidFill>
            </a:endParaRPr>
          </a:p>
          <a:p>
            <a:pPr lvl="1">
              <a:spcBef>
                <a:spcPts val="0"/>
              </a:spcBef>
            </a:pPr>
            <a:endParaRPr lang="en-US" dirty="0">
              <a:solidFill>
                <a:schemeClr val="tx2"/>
              </a:solidFill>
            </a:endParaRPr>
          </a:p>
        </p:txBody>
      </p:sp>
      <p:sp>
        <p:nvSpPr>
          <p:cNvPr id="6" name="Slide Number Placeholder 5"/>
          <p:cNvSpPr>
            <a:spLocks noGrp="1"/>
          </p:cNvSpPr>
          <p:nvPr>
            <p:ph type="sldNum" sz="quarter" idx="4"/>
          </p:nvPr>
        </p:nvSpPr>
        <p:spPr/>
        <p:txBody>
          <a:bodyPr/>
          <a:lstStyle/>
          <a:p>
            <a:fld id="{1D93BD3E-1E9A-4970-A6F7-E7AC52762E0C}" type="slidenum">
              <a:rPr lang="en-US" smtClean="0"/>
              <a:pPr/>
              <a:t>3</a:t>
            </a:fld>
            <a:endParaRPr lang="en-US" dirty="0"/>
          </a:p>
        </p:txBody>
      </p:sp>
      <p:sp>
        <p:nvSpPr>
          <p:cNvPr id="4" name="TextBox 3"/>
          <p:cNvSpPr txBox="1"/>
          <p:nvPr/>
        </p:nvSpPr>
        <p:spPr>
          <a:xfrm>
            <a:off x="4028656" y="1763934"/>
            <a:ext cx="4793611" cy="3048000"/>
          </a:xfrm>
          <a:prstGeom prst="rect">
            <a:avLst/>
          </a:prstGeom>
          <a:solidFill>
            <a:schemeClr val="bg1">
              <a:lumMod val="95000"/>
            </a:schemeClr>
          </a:solidFill>
          <a:ln>
            <a:solidFill>
              <a:schemeClr val="bg1">
                <a:lumMod val="75000"/>
              </a:schemeClr>
            </a:solidFill>
          </a:ln>
          <a:effectLst>
            <a:outerShdw blurRad="50800" dist="38100" dir="2700000" algn="tl" rotWithShape="0">
              <a:prstClr val="black">
                <a:alpha val="40000"/>
              </a:prstClr>
            </a:outerShdw>
          </a:effectLst>
        </p:spPr>
        <p:txBody>
          <a:bodyPr wrap="square" rtlCol="0">
            <a:noAutofit/>
          </a:bodyPr>
          <a:lstStyle/>
          <a:p>
            <a:r>
              <a:rPr lang="en-US" sz="1200" b="1" dirty="0">
                <a:solidFill>
                  <a:schemeClr val="accent1"/>
                </a:solidFill>
              </a:rPr>
              <a:t>Ancillary Service Products</a:t>
            </a:r>
            <a:br>
              <a:rPr lang="en-US" sz="1200" b="1" dirty="0">
                <a:solidFill>
                  <a:schemeClr val="accent1"/>
                </a:solidFill>
              </a:rPr>
            </a:br>
            <a:endParaRPr lang="en-US" sz="525" b="1" dirty="0">
              <a:solidFill>
                <a:schemeClr val="accent1"/>
              </a:solidFill>
            </a:endParaRPr>
          </a:p>
          <a:p>
            <a:endParaRPr lang="en-US" sz="375" b="1" dirty="0">
              <a:solidFill>
                <a:schemeClr val="tx2"/>
              </a:solidFill>
            </a:endParaRPr>
          </a:p>
          <a:p>
            <a:pPr marL="214313" indent="-214313">
              <a:buFont typeface="Arial" panose="020B0604020202020204" pitchFamily="34" charset="0"/>
              <a:buChar char="•"/>
            </a:pPr>
            <a:r>
              <a:rPr lang="en-US" sz="1050" b="1" dirty="0">
                <a:solidFill>
                  <a:schemeClr val="accent1"/>
                </a:solidFill>
              </a:rPr>
              <a:t>Regulation Service (Reg)</a:t>
            </a:r>
          </a:p>
          <a:p>
            <a:pPr marL="557213" lvl="1" indent="-214313">
              <a:buFont typeface="Arial" panose="020B0604020202020204" pitchFamily="34" charset="0"/>
              <a:buChar char="̶"/>
            </a:pPr>
            <a:r>
              <a:rPr lang="en-US" sz="1050" dirty="0">
                <a:solidFill>
                  <a:schemeClr val="tx2"/>
                </a:solidFill>
              </a:rPr>
              <a:t>Reserved capacity that is deployed every 4 seconds to balance supply and demand and maintain frequency close to 60Hz between 5-minute SCED runs.</a:t>
            </a:r>
            <a:endParaRPr lang="en-US" sz="375" dirty="0">
              <a:solidFill>
                <a:schemeClr val="tx2"/>
              </a:solidFill>
            </a:endParaRPr>
          </a:p>
          <a:p>
            <a:pPr marL="214313" indent="-214313">
              <a:spcBef>
                <a:spcPts val="450"/>
              </a:spcBef>
              <a:buFont typeface="Arial" panose="020B0604020202020204" pitchFamily="34" charset="0"/>
              <a:buChar char="•"/>
            </a:pPr>
            <a:r>
              <a:rPr lang="en-US" sz="1050" b="1" dirty="0">
                <a:solidFill>
                  <a:schemeClr val="accent1"/>
                </a:solidFill>
              </a:rPr>
              <a:t>Responsive Reserve Service (RRS)</a:t>
            </a:r>
          </a:p>
          <a:p>
            <a:pPr marL="557213" lvl="1" indent="-214313">
              <a:buFont typeface="Arial" panose="020B0604020202020204" pitchFamily="34" charset="0"/>
              <a:buChar char="̶"/>
            </a:pPr>
            <a:r>
              <a:rPr lang="en-US" sz="1050" dirty="0">
                <a:solidFill>
                  <a:schemeClr val="tx2"/>
                </a:solidFill>
              </a:rPr>
              <a:t>Reserved capacity that is procured to respond to low frequency events typically triggered by generating unit trips.</a:t>
            </a:r>
          </a:p>
          <a:p>
            <a:pPr marL="214313" indent="-214313">
              <a:buFont typeface="Arial" panose="020B0604020202020204" pitchFamily="34" charset="0"/>
              <a:buChar char="•"/>
            </a:pPr>
            <a:endParaRPr lang="en-US" sz="375" dirty="0">
              <a:solidFill>
                <a:schemeClr val="tx2"/>
              </a:solidFill>
            </a:endParaRPr>
          </a:p>
          <a:p>
            <a:pPr marL="214313" indent="-214313">
              <a:buFont typeface="Arial" panose="020B0604020202020204" pitchFamily="34" charset="0"/>
              <a:buChar char="•"/>
            </a:pPr>
            <a:r>
              <a:rPr lang="en-US" sz="1050" b="1" dirty="0">
                <a:solidFill>
                  <a:schemeClr val="tx2">
                    <a:lumMod val="60000"/>
                    <a:lumOff val="40000"/>
                  </a:schemeClr>
                </a:solidFill>
              </a:rPr>
              <a:t>ERCOT Contingency Reserve Service (ECRS) – </a:t>
            </a:r>
            <a:r>
              <a:rPr lang="en-US" sz="1050" b="1" dirty="0">
                <a:solidFill>
                  <a:schemeClr val="accent1"/>
                </a:solidFill>
              </a:rPr>
              <a:t>in development</a:t>
            </a:r>
          </a:p>
          <a:p>
            <a:pPr marL="557213" lvl="1" indent="-214313">
              <a:buFont typeface="Arial" panose="020B0604020202020204" pitchFamily="34" charset="0"/>
              <a:buChar char="̶"/>
            </a:pPr>
            <a:r>
              <a:rPr lang="en-US" sz="1050" dirty="0">
                <a:solidFill>
                  <a:schemeClr val="tx2">
                    <a:lumMod val="60000"/>
                    <a:lumOff val="40000"/>
                  </a:schemeClr>
                </a:solidFill>
              </a:rPr>
              <a:t>Capacity that can be started in 10 minutes to cover forecast errors or ramps and replace deployed reserves.</a:t>
            </a:r>
          </a:p>
          <a:p>
            <a:pPr marL="557213" lvl="1" indent="-214313">
              <a:buFont typeface="Arial" panose="020B0604020202020204" pitchFamily="34" charset="0"/>
              <a:buChar char="̶"/>
            </a:pPr>
            <a:endParaRPr lang="en-US" sz="375" dirty="0"/>
          </a:p>
          <a:p>
            <a:pPr marL="214313" indent="-214313">
              <a:buFont typeface="Arial" panose="020B0604020202020204" pitchFamily="34" charset="0"/>
              <a:buChar char="•"/>
            </a:pPr>
            <a:r>
              <a:rPr lang="en-US" sz="1050" b="1" dirty="0">
                <a:solidFill>
                  <a:schemeClr val="accent1"/>
                </a:solidFill>
              </a:rPr>
              <a:t>Non-Spin Reserve Service</a:t>
            </a:r>
          </a:p>
          <a:p>
            <a:pPr marL="557213" lvl="1" indent="-214313">
              <a:buFont typeface="Arial" panose="020B0604020202020204" pitchFamily="34" charset="0"/>
              <a:buChar char="̶"/>
            </a:pPr>
            <a:r>
              <a:rPr lang="en-US" sz="1050" dirty="0">
                <a:solidFill>
                  <a:schemeClr val="tx2"/>
                </a:solidFill>
              </a:rPr>
              <a:t>Capacity that can be started in 30 minutes to cover forecast errors, forced outages or ramps and replace deployed reserves until additional resources can be committed.</a:t>
            </a:r>
            <a:endParaRPr lang="en-US" sz="1350" dirty="0"/>
          </a:p>
        </p:txBody>
      </p:sp>
      <p:sp>
        <p:nvSpPr>
          <p:cNvPr id="8" name="Content Placeholder 2"/>
          <p:cNvSpPr txBox="1">
            <a:spLocks/>
          </p:cNvSpPr>
          <p:nvPr/>
        </p:nvSpPr>
        <p:spPr>
          <a:xfrm>
            <a:off x="1373048" y="3287934"/>
            <a:ext cx="2970353" cy="216989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endParaRPr lang="en-US" sz="1425" dirty="0">
              <a:solidFill>
                <a:schemeClr val="tx2"/>
              </a:solidFill>
            </a:endParaRPr>
          </a:p>
          <a:p>
            <a:pPr marL="0" indent="0">
              <a:spcBef>
                <a:spcPts val="0"/>
              </a:spcBef>
              <a:buNone/>
            </a:pPr>
            <a:endParaRPr lang="en-US" sz="1350" dirty="0">
              <a:solidFill>
                <a:schemeClr val="tx2"/>
              </a:solidFill>
            </a:endParaRPr>
          </a:p>
          <a:p>
            <a:pPr marL="0" indent="0">
              <a:spcBef>
                <a:spcPts val="0"/>
              </a:spcBef>
              <a:buNone/>
            </a:pPr>
            <a:endParaRPr lang="en-US" sz="1350" dirty="0">
              <a:solidFill>
                <a:schemeClr val="tx2"/>
              </a:solidFill>
            </a:endParaRPr>
          </a:p>
        </p:txBody>
      </p:sp>
    </p:spTree>
    <p:extLst>
      <p:ext uri="{BB962C8B-B14F-4D97-AF65-F5344CB8AC3E}">
        <p14:creationId xmlns:p14="http://schemas.microsoft.com/office/powerpoint/2010/main" val="4264460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E9B6F-FCDF-4D96-B74C-B304C60CEB2E}"/>
              </a:ext>
            </a:extLst>
          </p:cNvPr>
          <p:cNvSpPr>
            <a:spLocks noGrp="1"/>
          </p:cNvSpPr>
          <p:nvPr>
            <p:ph type="title"/>
          </p:nvPr>
        </p:nvSpPr>
        <p:spPr/>
        <p:txBody>
          <a:bodyPr/>
          <a:lstStyle/>
          <a:p>
            <a:r>
              <a:rPr lang="en-US" dirty="0"/>
              <a:t>Security Constrained Economic Dispatch (SCED)</a:t>
            </a:r>
            <a:endParaRPr lang="en-US" dirty="0">
              <a:solidFill>
                <a:srgbClr val="FF0000"/>
              </a:solidFill>
            </a:endParaRPr>
          </a:p>
        </p:txBody>
      </p:sp>
      <p:sp>
        <p:nvSpPr>
          <p:cNvPr id="4" name="Slide Number Placeholder 3">
            <a:extLst>
              <a:ext uri="{FF2B5EF4-FFF2-40B4-BE49-F238E27FC236}">
                <a16:creationId xmlns:a16="http://schemas.microsoft.com/office/drawing/2014/main" id="{0821E8D3-5494-438C-8D52-22F5EB7BDBDD}"/>
              </a:ext>
            </a:extLst>
          </p:cNvPr>
          <p:cNvSpPr>
            <a:spLocks noGrp="1"/>
          </p:cNvSpPr>
          <p:nvPr>
            <p:ph type="sldNum" sz="quarter" idx="4"/>
          </p:nvPr>
        </p:nvSpPr>
        <p:spPr/>
        <p:txBody>
          <a:bodyPr/>
          <a:lstStyle/>
          <a:p>
            <a:fld id="{1D93BD3E-1E9A-4970-A6F7-E7AC52762E0C}" type="slidenum">
              <a:rPr lang="en-US" smtClean="0"/>
              <a:pPr/>
              <a:t>4</a:t>
            </a:fld>
            <a:endParaRPr lang="en-US"/>
          </a:p>
        </p:txBody>
      </p:sp>
      <p:sp>
        <p:nvSpPr>
          <p:cNvPr id="8" name="Content Placeholder 7">
            <a:extLst>
              <a:ext uri="{FF2B5EF4-FFF2-40B4-BE49-F238E27FC236}">
                <a16:creationId xmlns:a16="http://schemas.microsoft.com/office/drawing/2014/main" id="{A7E2CC96-07FD-4CD4-BA83-13579756B6FB}"/>
              </a:ext>
            </a:extLst>
          </p:cNvPr>
          <p:cNvSpPr>
            <a:spLocks noGrp="1"/>
          </p:cNvSpPr>
          <p:nvPr>
            <p:ph idx="1"/>
          </p:nvPr>
        </p:nvSpPr>
        <p:spPr>
          <a:xfrm>
            <a:off x="798129" y="1005195"/>
            <a:ext cx="7509641" cy="1077218"/>
          </a:xfrm>
          <a:noFill/>
        </p:spPr>
        <p:txBody>
          <a:bodyPr wrap="square">
            <a:spAutoFit/>
          </a:bodyPr>
          <a:lstStyle/>
          <a:p>
            <a:r>
              <a:rPr lang="en-US" sz="1600" dirty="0" err="1">
                <a:solidFill>
                  <a:schemeClr val="tx2"/>
                </a:solidFill>
              </a:rPr>
              <a:t>SCED</a:t>
            </a:r>
            <a:r>
              <a:rPr lang="en-US" sz="1600" dirty="0">
                <a:solidFill>
                  <a:schemeClr val="tx2"/>
                </a:solidFill>
              </a:rPr>
              <a:t> produces a Base Point (BP) for resources each 5-minute. However, both load and generation can change minute-by-minute within a SCED time interval, thus requiring Reg resources to be deployed to maintain a balance between demand and supply</a:t>
            </a:r>
          </a:p>
        </p:txBody>
      </p:sp>
      <p:grpSp>
        <p:nvGrpSpPr>
          <p:cNvPr id="3" name="Group 2">
            <a:extLst>
              <a:ext uri="{FF2B5EF4-FFF2-40B4-BE49-F238E27FC236}">
                <a16:creationId xmlns:a16="http://schemas.microsoft.com/office/drawing/2014/main" id="{7F0ECDA7-C1A4-4410-B4DB-582DA5545277}"/>
              </a:ext>
            </a:extLst>
          </p:cNvPr>
          <p:cNvGrpSpPr/>
          <p:nvPr/>
        </p:nvGrpSpPr>
        <p:grpSpPr>
          <a:xfrm>
            <a:off x="2000434" y="2148196"/>
            <a:ext cx="4716398" cy="3892436"/>
            <a:chOff x="2971800" y="2646169"/>
            <a:chExt cx="3622998" cy="2834318"/>
          </a:xfrm>
        </p:grpSpPr>
        <p:pic>
          <p:nvPicPr>
            <p:cNvPr id="14" name="Chart 1" descr="image001">
              <a:extLst>
                <a:ext uri="{FF2B5EF4-FFF2-40B4-BE49-F238E27FC236}">
                  <a16:creationId xmlns:a16="http://schemas.microsoft.com/office/drawing/2014/main" id="{41BF51A5-7385-4BE7-B842-76896ADCC7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646169"/>
              <a:ext cx="3622998" cy="28343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F0CA2D42-5923-4D40-B5F6-9E80336E4DAC}"/>
                </a:ext>
              </a:extLst>
            </p:cNvPr>
            <p:cNvCxnSpPr/>
            <p:nvPr/>
          </p:nvCxnSpPr>
          <p:spPr>
            <a:xfrm flipH="1">
              <a:off x="4267200" y="3276600"/>
              <a:ext cx="762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D1C4F6A-747A-4C76-9692-817A40506A6C}"/>
                </a:ext>
              </a:extLst>
            </p:cNvPr>
            <p:cNvCxnSpPr>
              <a:cxnSpLocks/>
            </p:cNvCxnSpPr>
            <p:nvPr/>
          </p:nvCxnSpPr>
          <p:spPr>
            <a:xfrm flipH="1">
              <a:off x="4343400" y="3276600"/>
              <a:ext cx="1143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3D109E7-2FC4-44E3-A26B-00EB485D95ED}"/>
                </a:ext>
              </a:extLst>
            </p:cNvPr>
            <p:cNvCxnSpPr>
              <a:cxnSpLocks/>
            </p:cNvCxnSpPr>
            <p:nvPr/>
          </p:nvCxnSpPr>
          <p:spPr>
            <a:xfrm flipH="1">
              <a:off x="4495800" y="3276600"/>
              <a:ext cx="1143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39A729D-EA92-49FD-A810-AA7D3E7533F9}"/>
                </a:ext>
              </a:extLst>
            </p:cNvPr>
            <p:cNvCxnSpPr>
              <a:cxnSpLocks/>
            </p:cNvCxnSpPr>
            <p:nvPr/>
          </p:nvCxnSpPr>
          <p:spPr>
            <a:xfrm flipH="1">
              <a:off x="4610100" y="3318734"/>
              <a:ext cx="133352" cy="262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BA4C519-4D66-4ACF-9991-D276DF29B44A}"/>
                </a:ext>
              </a:extLst>
            </p:cNvPr>
            <p:cNvCxnSpPr>
              <a:cxnSpLocks/>
            </p:cNvCxnSpPr>
            <p:nvPr/>
          </p:nvCxnSpPr>
          <p:spPr>
            <a:xfrm flipH="1">
              <a:off x="4724400" y="3505574"/>
              <a:ext cx="58899" cy="1160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A5548A6-59E3-488A-9E42-C7D63B33B5E4}"/>
                </a:ext>
              </a:extLst>
            </p:cNvPr>
            <p:cNvCxnSpPr>
              <a:cxnSpLocks/>
            </p:cNvCxnSpPr>
            <p:nvPr/>
          </p:nvCxnSpPr>
          <p:spPr>
            <a:xfrm flipH="1">
              <a:off x="4838700" y="3657600"/>
              <a:ext cx="58899" cy="800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9C1984C-211F-43B4-9350-E90D93A75EBB}"/>
                </a:ext>
              </a:extLst>
            </p:cNvPr>
            <p:cNvCxnSpPr>
              <a:cxnSpLocks/>
            </p:cNvCxnSpPr>
            <p:nvPr/>
          </p:nvCxnSpPr>
          <p:spPr>
            <a:xfrm flipH="1">
              <a:off x="4953000" y="3514606"/>
              <a:ext cx="133166" cy="22299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4EF8FED-54C7-4E98-9E83-853E865ADEB5}"/>
                </a:ext>
              </a:extLst>
            </p:cNvPr>
            <p:cNvCxnSpPr>
              <a:cxnSpLocks/>
            </p:cNvCxnSpPr>
            <p:nvPr/>
          </p:nvCxnSpPr>
          <p:spPr>
            <a:xfrm flipH="1">
              <a:off x="5084601" y="3514606"/>
              <a:ext cx="152400" cy="2324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0BF8D1C-3951-4BB6-806B-DE581C54DB34}"/>
                </a:ext>
              </a:extLst>
            </p:cNvPr>
            <p:cNvCxnSpPr>
              <a:cxnSpLocks/>
            </p:cNvCxnSpPr>
            <p:nvPr/>
          </p:nvCxnSpPr>
          <p:spPr>
            <a:xfrm flipH="1">
              <a:off x="5201662" y="3581400"/>
              <a:ext cx="108599" cy="1656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AB4141D-F25E-4056-92CD-88A3A2DF47CE}"/>
                </a:ext>
              </a:extLst>
            </p:cNvPr>
            <p:cNvCxnSpPr>
              <a:cxnSpLocks/>
            </p:cNvCxnSpPr>
            <p:nvPr/>
          </p:nvCxnSpPr>
          <p:spPr>
            <a:xfrm flipH="1">
              <a:off x="5310261" y="3087578"/>
              <a:ext cx="108599" cy="1656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253E860-6B95-4B3E-888E-DB0A0C23B875}"/>
                </a:ext>
              </a:extLst>
            </p:cNvPr>
            <p:cNvCxnSpPr>
              <a:cxnSpLocks/>
            </p:cNvCxnSpPr>
            <p:nvPr/>
          </p:nvCxnSpPr>
          <p:spPr>
            <a:xfrm flipH="1">
              <a:off x="5310261" y="3087578"/>
              <a:ext cx="237888" cy="34142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B1C77CB-F34E-41D3-AFB2-674132678244}"/>
                </a:ext>
              </a:extLst>
            </p:cNvPr>
            <p:cNvCxnSpPr>
              <a:cxnSpLocks/>
            </p:cNvCxnSpPr>
            <p:nvPr/>
          </p:nvCxnSpPr>
          <p:spPr>
            <a:xfrm flipH="1">
              <a:off x="5504448" y="3087578"/>
              <a:ext cx="205865" cy="265222"/>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9DA8BFD-7528-4660-AB2D-A2007A80E6DB}"/>
                </a:ext>
              </a:extLst>
            </p:cNvPr>
            <p:cNvCxnSpPr>
              <a:cxnSpLocks/>
            </p:cNvCxnSpPr>
            <p:nvPr/>
          </p:nvCxnSpPr>
          <p:spPr>
            <a:xfrm flipH="1">
              <a:off x="5742336" y="3170382"/>
              <a:ext cx="70271" cy="10621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7FAFCAC-4AB1-4E56-8B77-5B431703EAEF}"/>
                </a:ext>
              </a:extLst>
            </p:cNvPr>
            <p:cNvCxnSpPr>
              <a:cxnSpLocks/>
            </p:cNvCxnSpPr>
            <p:nvPr/>
          </p:nvCxnSpPr>
          <p:spPr>
            <a:xfrm flipH="1">
              <a:off x="5795901" y="3240566"/>
              <a:ext cx="100337" cy="150334"/>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5A53352-0AE6-4E9C-996A-2DA8D3228337}"/>
                </a:ext>
              </a:extLst>
            </p:cNvPr>
            <p:cNvCxnSpPr>
              <a:cxnSpLocks/>
            </p:cNvCxnSpPr>
            <p:nvPr/>
          </p:nvCxnSpPr>
          <p:spPr>
            <a:xfrm flipH="1">
              <a:off x="5958065" y="3236231"/>
              <a:ext cx="63240" cy="116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6AE34A5-66D3-449C-B2E6-B97F67FC0D06}"/>
                </a:ext>
              </a:extLst>
            </p:cNvPr>
            <p:cNvCxnSpPr>
              <a:cxnSpLocks/>
            </p:cNvCxnSpPr>
            <p:nvPr/>
          </p:nvCxnSpPr>
          <p:spPr>
            <a:xfrm flipH="1">
              <a:off x="6067733" y="3253186"/>
              <a:ext cx="76257" cy="137714"/>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F925BD7-9505-43B7-BFFC-3B223BC79975}"/>
                </a:ext>
              </a:extLst>
            </p:cNvPr>
            <p:cNvCxnSpPr>
              <a:cxnSpLocks/>
            </p:cNvCxnSpPr>
            <p:nvPr/>
          </p:nvCxnSpPr>
          <p:spPr>
            <a:xfrm flipH="1">
              <a:off x="6105861" y="3246876"/>
              <a:ext cx="178976" cy="316705"/>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4423E99-3D74-4EFD-A39E-91F2C6178A28}"/>
                </a:ext>
              </a:extLst>
            </p:cNvPr>
            <p:cNvCxnSpPr>
              <a:cxnSpLocks/>
            </p:cNvCxnSpPr>
            <p:nvPr/>
          </p:nvCxnSpPr>
          <p:spPr>
            <a:xfrm flipH="1">
              <a:off x="6284837" y="3380896"/>
              <a:ext cx="66648" cy="12430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64" name="Straight Arrow Connector 63">
            <a:extLst>
              <a:ext uri="{FF2B5EF4-FFF2-40B4-BE49-F238E27FC236}">
                <a16:creationId xmlns:a16="http://schemas.microsoft.com/office/drawing/2014/main" id="{501504F2-DF57-4926-997A-955E34F15DEA}"/>
              </a:ext>
            </a:extLst>
          </p:cNvPr>
          <p:cNvCxnSpPr>
            <a:cxnSpLocks/>
            <a:stCxn id="66" idx="1"/>
          </p:cNvCxnSpPr>
          <p:nvPr/>
        </p:nvCxnSpPr>
        <p:spPr>
          <a:xfrm flipH="1" flipV="1">
            <a:off x="6240048" y="3085286"/>
            <a:ext cx="548937" cy="345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7E7E18F1-8131-49B1-9E91-10EA6F298D81}"/>
              </a:ext>
            </a:extLst>
          </p:cNvPr>
          <p:cNvSpPr txBox="1"/>
          <p:nvPr/>
        </p:nvSpPr>
        <p:spPr>
          <a:xfrm>
            <a:off x="6788985" y="2796717"/>
            <a:ext cx="1868833" cy="646331"/>
          </a:xfrm>
          <a:prstGeom prst="rect">
            <a:avLst/>
          </a:prstGeom>
          <a:noFill/>
        </p:spPr>
        <p:txBody>
          <a:bodyPr wrap="square">
            <a:spAutoFit/>
          </a:bodyPr>
          <a:lstStyle/>
          <a:p>
            <a:r>
              <a:rPr lang="en-US" sz="1800" dirty="0">
                <a:solidFill>
                  <a:schemeClr val="tx2"/>
                </a:solidFill>
              </a:rPr>
              <a:t>Deployment of Reg Resources</a:t>
            </a:r>
            <a:endParaRPr lang="en-US" dirty="0"/>
          </a:p>
        </p:txBody>
      </p:sp>
    </p:spTree>
    <p:extLst>
      <p:ext uri="{BB962C8B-B14F-4D97-AF65-F5344CB8AC3E}">
        <p14:creationId xmlns:p14="http://schemas.microsoft.com/office/powerpoint/2010/main" val="494206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9C7D9-155F-4B3F-A3F4-7BB498EAFC8C}"/>
              </a:ext>
            </a:extLst>
          </p:cNvPr>
          <p:cNvSpPr>
            <a:spLocks noGrp="1"/>
          </p:cNvSpPr>
          <p:nvPr>
            <p:ph type="title"/>
          </p:nvPr>
        </p:nvSpPr>
        <p:spPr/>
        <p:txBody>
          <a:bodyPr/>
          <a:lstStyle/>
          <a:p>
            <a:r>
              <a:rPr lang="en-US" dirty="0"/>
              <a:t>Maximum 5-min Change of Load/Wind/Solar (Jan. 1, 2022-Sep. 30, 2022)</a:t>
            </a:r>
            <a:endParaRPr lang="en-US" dirty="0">
              <a:solidFill>
                <a:srgbClr val="FF0000"/>
              </a:solidFill>
            </a:endParaRPr>
          </a:p>
        </p:txBody>
      </p:sp>
      <p:graphicFrame>
        <p:nvGraphicFramePr>
          <p:cNvPr id="5" name="Table 5">
            <a:extLst>
              <a:ext uri="{FF2B5EF4-FFF2-40B4-BE49-F238E27FC236}">
                <a16:creationId xmlns:a16="http://schemas.microsoft.com/office/drawing/2014/main" id="{3E9B9020-6297-44CE-8909-26416BA9043A}"/>
              </a:ext>
            </a:extLst>
          </p:cNvPr>
          <p:cNvGraphicFramePr>
            <a:graphicFrameLocks noGrp="1"/>
          </p:cNvGraphicFramePr>
          <p:nvPr>
            <p:ph idx="1"/>
            <p:extLst>
              <p:ext uri="{D42A27DB-BD31-4B8C-83A1-F6EECF244321}">
                <p14:modId xmlns:p14="http://schemas.microsoft.com/office/powerpoint/2010/main" val="1757957555"/>
              </p:ext>
            </p:extLst>
          </p:nvPr>
        </p:nvGraphicFramePr>
        <p:xfrm>
          <a:off x="314960" y="3037840"/>
          <a:ext cx="8666480" cy="1381760"/>
        </p:xfrm>
        <a:graphic>
          <a:graphicData uri="http://schemas.openxmlformats.org/drawingml/2006/table">
            <a:tbl>
              <a:tblPr firstRow="1" bandRow="1">
                <a:tableStyleId>{5C22544A-7EE6-4342-B048-85BDC9FD1C3A}</a:tableStyleId>
              </a:tblPr>
              <a:tblGrid>
                <a:gridCol w="1802363">
                  <a:extLst>
                    <a:ext uri="{9D8B030D-6E8A-4147-A177-3AD203B41FA5}">
                      <a16:colId xmlns:a16="http://schemas.microsoft.com/office/drawing/2014/main" val="3065758852"/>
                    </a:ext>
                  </a:extLst>
                </a:gridCol>
                <a:gridCol w="1732280">
                  <a:extLst>
                    <a:ext uri="{9D8B030D-6E8A-4147-A177-3AD203B41FA5}">
                      <a16:colId xmlns:a16="http://schemas.microsoft.com/office/drawing/2014/main" val="910526712"/>
                    </a:ext>
                  </a:extLst>
                </a:gridCol>
                <a:gridCol w="1696720">
                  <a:extLst>
                    <a:ext uri="{9D8B030D-6E8A-4147-A177-3AD203B41FA5}">
                      <a16:colId xmlns:a16="http://schemas.microsoft.com/office/drawing/2014/main" val="667502824"/>
                    </a:ext>
                  </a:extLst>
                </a:gridCol>
                <a:gridCol w="1981200">
                  <a:extLst>
                    <a:ext uri="{9D8B030D-6E8A-4147-A177-3AD203B41FA5}">
                      <a16:colId xmlns:a16="http://schemas.microsoft.com/office/drawing/2014/main" val="1581028741"/>
                    </a:ext>
                  </a:extLst>
                </a:gridCol>
                <a:gridCol w="1453917">
                  <a:extLst>
                    <a:ext uri="{9D8B030D-6E8A-4147-A177-3AD203B41FA5}">
                      <a16:colId xmlns:a16="http://schemas.microsoft.com/office/drawing/2014/main" val="2060547066"/>
                    </a:ext>
                  </a:extLst>
                </a:gridCol>
              </a:tblGrid>
              <a:tr h="370840">
                <a:tc>
                  <a:txBody>
                    <a:bodyPr/>
                    <a:lstStyle/>
                    <a:p>
                      <a:pPr algn="ctr"/>
                      <a:r>
                        <a:rPr lang="en-US" dirty="0"/>
                        <a:t>Max 5-min Change</a:t>
                      </a:r>
                    </a:p>
                  </a:txBody>
                  <a:tcPr/>
                </a:tc>
                <a:tc>
                  <a:txBody>
                    <a:bodyPr/>
                    <a:lstStyle/>
                    <a:p>
                      <a:pPr algn="ctr"/>
                      <a:r>
                        <a:rPr lang="en-US" dirty="0"/>
                        <a:t>Load</a:t>
                      </a:r>
                    </a:p>
                  </a:txBody>
                  <a:tcPr/>
                </a:tc>
                <a:tc>
                  <a:txBody>
                    <a:bodyPr/>
                    <a:lstStyle/>
                    <a:p>
                      <a:pPr algn="ctr"/>
                      <a:r>
                        <a:rPr lang="en-US" dirty="0"/>
                        <a:t>Wind</a:t>
                      </a:r>
                    </a:p>
                  </a:txBody>
                  <a:tcPr/>
                </a:tc>
                <a:tc>
                  <a:txBody>
                    <a:bodyPr/>
                    <a:lstStyle/>
                    <a:p>
                      <a:pPr algn="ctr"/>
                      <a:r>
                        <a:rPr lang="en-US" dirty="0"/>
                        <a:t>Solar</a:t>
                      </a:r>
                    </a:p>
                  </a:txBody>
                  <a:tcPr/>
                </a:tc>
                <a:tc>
                  <a:txBody>
                    <a:bodyPr/>
                    <a:lstStyle/>
                    <a:p>
                      <a:pPr algn="ctr"/>
                      <a:r>
                        <a:rPr lang="en-US" dirty="0"/>
                        <a:t>Net load</a:t>
                      </a:r>
                    </a:p>
                  </a:txBody>
                  <a:tcPr/>
                </a:tc>
                <a:extLst>
                  <a:ext uri="{0D108BD9-81ED-4DB2-BD59-A6C34878D82A}">
                    <a16:rowId xmlns:a16="http://schemas.microsoft.com/office/drawing/2014/main" val="3227081998"/>
                  </a:ext>
                </a:extLst>
              </a:tr>
              <a:tr h="370840">
                <a:tc>
                  <a:txBody>
                    <a:bodyPr/>
                    <a:lstStyle/>
                    <a:p>
                      <a:r>
                        <a:rPr lang="en-US" dirty="0"/>
                        <a:t>Up</a:t>
                      </a:r>
                    </a:p>
                  </a:txBody>
                  <a:tcPr/>
                </a:tc>
                <a:tc>
                  <a:txBody>
                    <a:bodyPr/>
                    <a:lstStyle/>
                    <a:p>
                      <a:pPr algn="ctr" fontAlgn="b"/>
                      <a:r>
                        <a:rPr lang="en-US" sz="1800" kern="1200" dirty="0">
                          <a:solidFill>
                            <a:schemeClr val="dk1"/>
                          </a:solidFill>
                          <a:latin typeface="+mn-lt"/>
                          <a:ea typeface="+mn-ea"/>
                          <a:cs typeface="+mn-cs"/>
                        </a:rPr>
                        <a:t>791 MW</a:t>
                      </a:r>
                    </a:p>
                  </a:txBody>
                  <a:tcPr marL="9525" marR="9525" marT="9525" marB="0" anchor="b"/>
                </a:tc>
                <a:tc>
                  <a:txBody>
                    <a:bodyPr/>
                    <a:lstStyle/>
                    <a:p>
                      <a:pPr algn="ctr" fontAlgn="b"/>
                      <a:r>
                        <a:rPr lang="en-US" sz="1800" kern="1200" dirty="0">
                          <a:solidFill>
                            <a:schemeClr val="dk1"/>
                          </a:solidFill>
                          <a:latin typeface="+mn-lt"/>
                          <a:ea typeface="+mn-ea"/>
                          <a:cs typeface="+mn-cs"/>
                        </a:rPr>
                        <a:t>808 MW</a:t>
                      </a:r>
                    </a:p>
                  </a:txBody>
                  <a:tcPr marL="9525" marR="9525" marT="9525" marB="0" anchor="b"/>
                </a:tc>
                <a:tc>
                  <a:txBody>
                    <a:bodyPr/>
                    <a:lstStyle/>
                    <a:p>
                      <a:pPr algn="ctr" fontAlgn="b"/>
                      <a:r>
                        <a:rPr lang="en-US" sz="1800" kern="1200" dirty="0">
                          <a:solidFill>
                            <a:schemeClr val="dk1"/>
                          </a:solidFill>
                          <a:latin typeface="+mn-lt"/>
                          <a:ea typeface="+mn-ea"/>
                          <a:cs typeface="+mn-cs"/>
                        </a:rPr>
                        <a:t>752 MW</a:t>
                      </a:r>
                    </a:p>
                  </a:txBody>
                  <a:tcPr marL="9525" marR="9525" marT="9525" marB="0" anchor="b"/>
                </a:tc>
                <a:tc>
                  <a:txBody>
                    <a:bodyPr/>
                    <a:lstStyle/>
                    <a:p>
                      <a:pPr algn="ctr" fontAlgn="b"/>
                      <a:r>
                        <a:rPr lang="en-US" sz="1800" kern="1200" dirty="0">
                          <a:solidFill>
                            <a:schemeClr val="dk1"/>
                          </a:solidFill>
                          <a:latin typeface="+mn-lt"/>
                          <a:ea typeface="+mn-ea"/>
                          <a:cs typeface="+mn-cs"/>
                        </a:rPr>
                        <a:t>1,055 MW</a:t>
                      </a:r>
                    </a:p>
                  </a:txBody>
                  <a:tcPr marL="9525" marR="9525" marT="9525" marB="0" anchor="b"/>
                </a:tc>
                <a:extLst>
                  <a:ext uri="{0D108BD9-81ED-4DB2-BD59-A6C34878D82A}">
                    <a16:rowId xmlns:a16="http://schemas.microsoft.com/office/drawing/2014/main" val="2324793492"/>
                  </a:ext>
                </a:extLst>
              </a:tr>
              <a:tr h="370840">
                <a:tc>
                  <a:txBody>
                    <a:bodyPr/>
                    <a:lstStyle/>
                    <a:p>
                      <a:r>
                        <a:rPr lang="en-US" dirty="0"/>
                        <a:t>Down</a:t>
                      </a:r>
                    </a:p>
                  </a:txBody>
                  <a:tcPr/>
                </a:tc>
                <a:tc>
                  <a:txBody>
                    <a:bodyPr/>
                    <a:lstStyle/>
                    <a:p>
                      <a:pPr algn="ctr" fontAlgn="b"/>
                      <a:r>
                        <a:rPr lang="en-US" sz="1800" kern="1200" dirty="0">
                          <a:solidFill>
                            <a:schemeClr val="dk1"/>
                          </a:solidFill>
                          <a:latin typeface="+mn-lt"/>
                          <a:ea typeface="+mn-ea"/>
                          <a:cs typeface="+mn-cs"/>
                        </a:rPr>
                        <a:t>-1,242 MW</a:t>
                      </a:r>
                    </a:p>
                  </a:txBody>
                  <a:tcPr marL="9525" marR="9525" marT="9525" marB="0" anchor="b"/>
                </a:tc>
                <a:tc>
                  <a:txBody>
                    <a:bodyPr/>
                    <a:lstStyle/>
                    <a:p>
                      <a:pPr algn="ctr" fontAlgn="b"/>
                      <a:r>
                        <a:rPr lang="en-US" sz="1800" kern="1200" dirty="0">
                          <a:solidFill>
                            <a:schemeClr val="dk1"/>
                          </a:solidFill>
                          <a:latin typeface="+mn-lt"/>
                          <a:ea typeface="+mn-ea"/>
                          <a:cs typeface="+mn-cs"/>
                        </a:rPr>
                        <a:t>-680 MW</a:t>
                      </a:r>
                    </a:p>
                  </a:txBody>
                  <a:tcPr marL="9525" marR="9525" marT="9525" marB="0" anchor="b"/>
                </a:tc>
                <a:tc>
                  <a:txBody>
                    <a:bodyPr/>
                    <a:lstStyle/>
                    <a:p>
                      <a:pPr algn="ctr" fontAlgn="b"/>
                      <a:r>
                        <a:rPr lang="en-US" sz="1800" kern="1200" dirty="0">
                          <a:solidFill>
                            <a:schemeClr val="dk1"/>
                          </a:solidFill>
                          <a:latin typeface="+mn-lt"/>
                          <a:ea typeface="+mn-ea"/>
                          <a:cs typeface="+mn-cs"/>
                        </a:rPr>
                        <a:t>-1,020 MW</a:t>
                      </a:r>
                    </a:p>
                  </a:txBody>
                  <a:tcPr marL="9525" marR="9525" marT="9525" marB="0" anchor="b"/>
                </a:tc>
                <a:tc>
                  <a:txBody>
                    <a:bodyPr/>
                    <a:lstStyle/>
                    <a:p>
                      <a:pPr algn="ctr" fontAlgn="b"/>
                      <a:r>
                        <a:rPr lang="en-US" sz="1800" kern="1200" dirty="0">
                          <a:solidFill>
                            <a:schemeClr val="dk1"/>
                          </a:solidFill>
                          <a:latin typeface="+mn-lt"/>
                          <a:ea typeface="+mn-ea"/>
                          <a:cs typeface="+mn-cs"/>
                        </a:rPr>
                        <a:t>-1,232 MW</a:t>
                      </a:r>
                    </a:p>
                  </a:txBody>
                  <a:tcPr marL="9525" marR="9525" marT="9525" marB="0" anchor="b"/>
                </a:tc>
                <a:extLst>
                  <a:ext uri="{0D108BD9-81ED-4DB2-BD59-A6C34878D82A}">
                    <a16:rowId xmlns:a16="http://schemas.microsoft.com/office/drawing/2014/main" val="3161884790"/>
                  </a:ext>
                </a:extLst>
              </a:tr>
            </a:tbl>
          </a:graphicData>
        </a:graphic>
      </p:graphicFrame>
      <p:sp>
        <p:nvSpPr>
          <p:cNvPr id="4" name="Slide Number Placeholder 3">
            <a:extLst>
              <a:ext uri="{FF2B5EF4-FFF2-40B4-BE49-F238E27FC236}">
                <a16:creationId xmlns:a16="http://schemas.microsoft.com/office/drawing/2014/main" id="{ADD32D24-84D5-42D0-A566-FFCFC1CCF008}"/>
              </a:ext>
            </a:extLst>
          </p:cNvPr>
          <p:cNvSpPr>
            <a:spLocks noGrp="1"/>
          </p:cNvSpPr>
          <p:nvPr>
            <p:ph type="sldNum" sz="quarter" idx="4"/>
          </p:nvPr>
        </p:nvSpPr>
        <p:spPr/>
        <p:txBody>
          <a:bodyPr/>
          <a:lstStyle/>
          <a:p>
            <a:fld id="{1D93BD3E-1E9A-4970-A6F7-E7AC52762E0C}" type="slidenum">
              <a:rPr lang="en-US" smtClean="0"/>
              <a:pPr/>
              <a:t>5</a:t>
            </a:fld>
            <a:endParaRPr lang="en-US"/>
          </a:p>
        </p:txBody>
      </p:sp>
      <p:sp>
        <p:nvSpPr>
          <p:cNvPr id="7" name="Content Placeholder 2">
            <a:extLst>
              <a:ext uri="{FF2B5EF4-FFF2-40B4-BE49-F238E27FC236}">
                <a16:creationId xmlns:a16="http://schemas.microsoft.com/office/drawing/2014/main" id="{F2B4D9D7-288C-4203-8E05-ED4268055A9E}"/>
              </a:ext>
            </a:extLst>
          </p:cNvPr>
          <p:cNvSpPr txBox="1">
            <a:spLocks/>
          </p:cNvSpPr>
          <p:nvPr/>
        </p:nvSpPr>
        <p:spPr>
          <a:xfrm>
            <a:off x="381000" y="1523702"/>
            <a:ext cx="8534400" cy="431983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schemeClr val="tx2"/>
                </a:solidFill>
              </a:rPr>
              <a:t>The maximum change of net load* within 5 minutes from Jan. 1, 2022 through Sep. 30, 2022 was 1,055 MW (Up) and 1,232 MW (Down)</a:t>
            </a:r>
          </a:p>
        </p:txBody>
      </p:sp>
      <p:sp>
        <p:nvSpPr>
          <p:cNvPr id="6" name="TextBox 5">
            <a:extLst>
              <a:ext uri="{FF2B5EF4-FFF2-40B4-BE49-F238E27FC236}">
                <a16:creationId xmlns:a16="http://schemas.microsoft.com/office/drawing/2014/main" id="{70A73630-DCD5-4784-894F-D4F8B90385BA}"/>
              </a:ext>
            </a:extLst>
          </p:cNvPr>
          <p:cNvSpPr txBox="1"/>
          <p:nvPr/>
        </p:nvSpPr>
        <p:spPr>
          <a:xfrm>
            <a:off x="490220" y="5121037"/>
            <a:ext cx="5638800" cy="369332"/>
          </a:xfrm>
          <a:prstGeom prst="rect">
            <a:avLst/>
          </a:prstGeom>
          <a:noFill/>
        </p:spPr>
        <p:txBody>
          <a:bodyPr wrap="square" rtlCol="0">
            <a:spAutoFit/>
          </a:bodyPr>
          <a:lstStyle/>
          <a:p>
            <a:r>
              <a:rPr lang="en-US" dirty="0">
                <a:solidFill>
                  <a:schemeClr val="tx2"/>
                </a:solidFill>
              </a:rPr>
              <a:t>* Net load = Load less wind and solar generation </a:t>
            </a:r>
          </a:p>
        </p:txBody>
      </p:sp>
    </p:spTree>
    <p:extLst>
      <p:ext uri="{BB962C8B-B14F-4D97-AF65-F5344CB8AC3E}">
        <p14:creationId xmlns:p14="http://schemas.microsoft.com/office/powerpoint/2010/main" val="3105997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5AAAE-2EAC-4272-99E9-65D340F8CEC4}"/>
              </a:ext>
            </a:extLst>
          </p:cNvPr>
          <p:cNvSpPr>
            <a:spLocks noGrp="1"/>
          </p:cNvSpPr>
          <p:nvPr>
            <p:ph type="title"/>
          </p:nvPr>
        </p:nvSpPr>
        <p:spPr/>
        <p:txBody>
          <a:bodyPr/>
          <a:lstStyle/>
          <a:p>
            <a:r>
              <a:rPr lang="en-US" dirty="0"/>
              <a:t>Regulation Quantities</a:t>
            </a:r>
          </a:p>
        </p:txBody>
      </p:sp>
      <p:sp>
        <p:nvSpPr>
          <p:cNvPr id="3" name="Content Placeholder 2">
            <a:extLst>
              <a:ext uri="{FF2B5EF4-FFF2-40B4-BE49-F238E27FC236}">
                <a16:creationId xmlns:a16="http://schemas.microsoft.com/office/drawing/2014/main" id="{1185969D-54A2-4E3D-9C23-CAD11C31A70E}"/>
              </a:ext>
            </a:extLst>
          </p:cNvPr>
          <p:cNvSpPr>
            <a:spLocks noGrp="1"/>
          </p:cNvSpPr>
          <p:nvPr>
            <p:ph idx="1"/>
          </p:nvPr>
        </p:nvSpPr>
        <p:spPr>
          <a:xfrm>
            <a:off x="304800" y="1386682"/>
            <a:ext cx="8534400" cy="4533351"/>
          </a:xfrm>
        </p:spPr>
        <p:txBody>
          <a:bodyPr/>
          <a:lstStyle/>
          <a:p>
            <a:r>
              <a:rPr lang="en-US" sz="2400" dirty="0">
                <a:solidFill>
                  <a:schemeClr val="tx2"/>
                </a:solidFill>
              </a:rPr>
              <a:t>Month-hour Regulation quantities are calculated on an annual basis</a:t>
            </a:r>
          </a:p>
          <a:p>
            <a:endParaRPr lang="en-US" sz="2400" dirty="0">
              <a:solidFill>
                <a:schemeClr val="tx2"/>
              </a:solidFill>
            </a:endParaRPr>
          </a:p>
          <a:p>
            <a:r>
              <a:rPr lang="en-US" sz="2400" dirty="0">
                <a:solidFill>
                  <a:schemeClr val="tx2"/>
                </a:solidFill>
              </a:rPr>
              <a:t>In</a:t>
            </a:r>
            <a:r>
              <a:rPr lang="en-US" sz="2400" dirty="0"/>
              <a:t> </a:t>
            </a:r>
            <a:r>
              <a:rPr lang="en-US" sz="2400" dirty="0">
                <a:solidFill>
                  <a:schemeClr val="tx2"/>
                </a:solidFill>
              </a:rPr>
              <a:t>2022: </a:t>
            </a:r>
          </a:p>
          <a:p>
            <a:pPr lvl="1"/>
            <a:r>
              <a:rPr lang="en-US" sz="2000" dirty="0">
                <a:solidFill>
                  <a:schemeClr val="tx2"/>
                </a:solidFill>
              </a:rPr>
              <a:t>Reg Up ranged from </a:t>
            </a:r>
            <a:r>
              <a:rPr lang="en-US" sz="2000" b="1" dirty="0">
                <a:solidFill>
                  <a:schemeClr val="tx2"/>
                </a:solidFill>
              </a:rPr>
              <a:t>73 MW </a:t>
            </a:r>
            <a:r>
              <a:rPr lang="en-US" sz="2000" dirty="0">
                <a:solidFill>
                  <a:schemeClr val="tx2"/>
                </a:solidFill>
              </a:rPr>
              <a:t>to </a:t>
            </a:r>
            <a:r>
              <a:rPr lang="en-US" sz="2000" b="1" dirty="0">
                <a:solidFill>
                  <a:schemeClr val="tx2"/>
                </a:solidFill>
              </a:rPr>
              <a:t>684 MW</a:t>
            </a:r>
          </a:p>
          <a:p>
            <a:pPr lvl="1"/>
            <a:r>
              <a:rPr lang="en-US" sz="2000" dirty="0">
                <a:solidFill>
                  <a:schemeClr val="tx2"/>
                </a:solidFill>
              </a:rPr>
              <a:t>Reg Down ranged from </a:t>
            </a:r>
            <a:r>
              <a:rPr lang="en-US" sz="2000" b="1" dirty="0">
                <a:solidFill>
                  <a:schemeClr val="tx2"/>
                </a:solidFill>
              </a:rPr>
              <a:t>151 MW </a:t>
            </a:r>
            <a:r>
              <a:rPr lang="en-US" sz="2000" dirty="0">
                <a:solidFill>
                  <a:schemeClr val="tx2"/>
                </a:solidFill>
              </a:rPr>
              <a:t>to</a:t>
            </a:r>
            <a:r>
              <a:rPr lang="en-US" sz="2000" b="1" dirty="0">
                <a:solidFill>
                  <a:schemeClr val="tx2"/>
                </a:solidFill>
              </a:rPr>
              <a:t> 631 MW</a:t>
            </a:r>
          </a:p>
          <a:p>
            <a:endParaRPr lang="en-US" sz="2400" b="1" dirty="0">
              <a:solidFill>
                <a:schemeClr val="tx2"/>
              </a:solidFill>
            </a:endParaRPr>
          </a:p>
          <a:p>
            <a:r>
              <a:rPr lang="en-US" sz="2400" dirty="0">
                <a:solidFill>
                  <a:schemeClr val="tx2"/>
                </a:solidFill>
              </a:rPr>
              <a:t>Each year the quantities are adjusted to account for observed net load variability and expected wind and solar generation additions</a:t>
            </a:r>
          </a:p>
        </p:txBody>
      </p:sp>
      <p:sp>
        <p:nvSpPr>
          <p:cNvPr id="4" name="Slide Number Placeholder 3">
            <a:extLst>
              <a:ext uri="{FF2B5EF4-FFF2-40B4-BE49-F238E27FC236}">
                <a16:creationId xmlns:a16="http://schemas.microsoft.com/office/drawing/2014/main" id="{0A3A65F3-3F63-4815-8D0F-EDEE431C8D01}"/>
              </a:ext>
            </a:extLst>
          </p:cNvPr>
          <p:cNvSpPr>
            <a:spLocks noGrp="1"/>
          </p:cNvSpPr>
          <p:nvPr>
            <p:ph type="sldNum" sz="quarter" idx="4"/>
          </p:nvPr>
        </p:nvSpPr>
        <p:spPr/>
        <p:txBody>
          <a:bodyPr/>
          <a:lstStyle/>
          <a:p>
            <a:fld id="{1D93BD3E-1E9A-4970-A6F7-E7AC52762E0C}" type="slidenum">
              <a:rPr lang="en-US" smtClean="0"/>
              <a:pPr/>
              <a:t>6</a:t>
            </a:fld>
            <a:endParaRPr lang="en-US"/>
          </a:p>
        </p:txBody>
      </p:sp>
    </p:spTree>
    <p:extLst>
      <p:ext uri="{BB962C8B-B14F-4D97-AF65-F5344CB8AC3E}">
        <p14:creationId xmlns:p14="http://schemas.microsoft.com/office/powerpoint/2010/main" val="3090846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5AAAE-2EAC-4272-99E9-65D340F8CEC4}"/>
              </a:ext>
            </a:extLst>
          </p:cNvPr>
          <p:cNvSpPr>
            <a:spLocks noGrp="1"/>
          </p:cNvSpPr>
          <p:nvPr>
            <p:ph type="title"/>
          </p:nvPr>
        </p:nvSpPr>
        <p:spPr/>
        <p:txBody>
          <a:bodyPr/>
          <a:lstStyle/>
          <a:p>
            <a:r>
              <a:rPr lang="en-US" dirty="0"/>
              <a:t>Frequency Bias</a:t>
            </a:r>
          </a:p>
        </p:txBody>
      </p:sp>
      <p:sp>
        <p:nvSpPr>
          <p:cNvPr id="3" name="Content Placeholder 2">
            <a:extLst>
              <a:ext uri="{FF2B5EF4-FFF2-40B4-BE49-F238E27FC236}">
                <a16:creationId xmlns:a16="http://schemas.microsoft.com/office/drawing/2014/main" id="{1185969D-54A2-4E3D-9C23-CAD11C31A70E}"/>
              </a:ext>
            </a:extLst>
          </p:cNvPr>
          <p:cNvSpPr>
            <a:spLocks noGrp="1"/>
          </p:cNvSpPr>
          <p:nvPr>
            <p:ph idx="1"/>
          </p:nvPr>
        </p:nvSpPr>
        <p:spPr>
          <a:xfrm>
            <a:off x="304800" y="1386682"/>
            <a:ext cx="8534400" cy="4533351"/>
          </a:xfrm>
        </p:spPr>
        <p:txBody>
          <a:bodyPr/>
          <a:lstStyle/>
          <a:p>
            <a:r>
              <a:rPr lang="en-US" sz="1800" dirty="0">
                <a:solidFill>
                  <a:schemeClr val="tx2"/>
                </a:solidFill>
              </a:rPr>
              <a:t>Frequency Bias is the Balancing Authority’s obligation to provide or absorb energy to assist in stabilizing frequency</a:t>
            </a:r>
          </a:p>
          <a:p>
            <a:r>
              <a:rPr lang="en-US" sz="1800" dirty="0">
                <a:solidFill>
                  <a:schemeClr val="tx2"/>
                </a:solidFill>
              </a:rPr>
              <a:t>A common approach is to set frequency bias per the “1% of load method.”</a:t>
            </a:r>
            <a:r>
              <a:rPr lang="en-US" sz="1800" baseline="30000" dirty="0">
                <a:solidFill>
                  <a:schemeClr val="tx2"/>
                </a:solidFill>
              </a:rPr>
              <a:t>1</a:t>
            </a:r>
            <a:r>
              <a:rPr lang="en-US" sz="1800" dirty="0">
                <a:solidFill>
                  <a:schemeClr val="tx2"/>
                </a:solidFill>
              </a:rPr>
              <a:t> Meaning, if load is around 70,000 MW and there were to be a 700 MW imbalance between load and generation </a:t>
            </a:r>
            <a:r>
              <a:rPr lang="en-US" sz="1800" i="1" dirty="0">
                <a:solidFill>
                  <a:schemeClr val="tx2"/>
                </a:solidFill>
              </a:rPr>
              <a:t>and no action was taken*</a:t>
            </a:r>
            <a:r>
              <a:rPr lang="en-US" sz="1800" dirty="0">
                <a:solidFill>
                  <a:schemeClr val="tx2"/>
                </a:solidFill>
              </a:rPr>
              <a:t>, the frequency would be expected to settle out at 0.1 Hz above or below 60 Hz depending on the direction of the imbalance</a:t>
            </a:r>
          </a:p>
          <a:p>
            <a:r>
              <a:rPr lang="en-US" sz="1800" dirty="0">
                <a:solidFill>
                  <a:schemeClr val="tx2"/>
                </a:solidFill>
              </a:rPr>
              <a:t>Extrapolating this out:</a:t>
            </a: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800" dirty="0">
              <a:solidFill>
                <a:schemeClr val="tx2"/>
              </a:solidFill>
            </a:endParaRPr>
          </a:p>
          <a:p>
            <a:pPr marL="0" indent="0">
              <a:buNone/>
            </a:pPr>
            <a:r>
              <a:rPr lang="en-US" sz="1200" dirty="0">
                <a:solidFill>
                  <a:schemeClr val="tx2"/>
                </a:solidFill>
              </a:rPr>
              <a:t>1 </a:t>
            </a:r>
            <a:r>
              <a:rPr lang="en-US" sz="1200" dirty="0">
                <a:solidFill>
                  <a:schemeClr val="tx2"/>
                </a:solidFill>
                <a:hlinkClick r:id="rId3"/>
              </a:rPr>
              <a:t>NERC Balancing and Frequency Control Technical Document</a:t>
            </a:r>
            <a:r>
              <a:rPr lang="en-US" sz="1200" dirty="0">
                <a:solidFill>
                  <a:schemeClr val="tx2"/>
                </a:solidFill>
              </a:rPr>
              <a:t> </a:t>
            </a:r>
          </a:p>
          <a:p>
            <a:pPr marL="0" indent="0">
              <a:buNone/>
            </a:pPr>
            <a:r>
              <a:rPr lang="en-US" sz="1200" dirty="0">
                <a:solidFill>
                  <a:schemeClr val="tx2"/>
                </a:solidFill>
              </a:rPr>
              <a:t>* In practice, operator action, Ancillary Services, and/or UFLS would work to bring the system back into balance to prevent the system from settling at such a frequency deviation</a:t>
            </a:r>
          </a:p>
        </p:txBody>
      </p:sp>
      <p:sp>
        <p:nvSpPr>
          <p:cNvPr id="4" name="Slide Number Placeholder 3">
            <a:extLst>
              <a:ext uri="{FF2B5EF4-FFF2-40B4-BE49-F238E27FC236}">
                <a16:creationId xmlns:a16="http://schemas.microsoft.com/office/drawing/2014/main" id="{0A3A65F3-3F63-4815-8D0F-EDEE431C8D01}"/>
              </a:ext>
            </a:extLst>
          </p:cNvPr>
          <p:cNvSpPr>
            <a:spLocks noGrp="1"/>
          </p:cNvSpPr>
          <p:nvPr>
            <p:ph type="sldNum" sz="quarter" idx="4"/>
          </p:nvPr>
        </p:nvSpPr>
        <p:spPr/>
        <p:txBody>
          <a:bodyPr/>
          <a:lstStyle/>
          <a:p>
            <a:fld id="{1D93BD3E-1E9A-4970-A6F7-E7AC52762E0C}" type="slidenum">
              <a:rPr lang="en-US" smtClean="0"/>
              <a:pPr/>
              <a:t>7</a:t>
            </a:fld>
            <a:endParaRPr lang="en-US"/>
          </a:p>
        </p:txBody>
      </p:sp>
      <p:graphicFrame>
        <p:nvGraphicFramePr>
          <p:cNvPr id="6" name="Table 6">
            <a:extLst>
              <a:ext uri="{FF2B5EF4-FFF2-40B4-BE49-F238E27FC236}">
                <a16:creationId xmlns:a16="http://schemas.microsoft.com/office/drawing/2014/main" id="{95C2A748-7C58-42DC-A1DF-4375CA80FE27}"/>
              </a:ext>
            </a:extLst>
          </p:cNvPr>
          <p:cNvGraphicFramePr>
            <a:graphicFrameLocks noGrp="1"/>
          </p:cNvGraphicFramePr>
          <p:nvPr>
            <p:extLst>
              <p:ext uri="{D42A27DB-BD31-4B8C-83A1-F6EECF244321}">
                <p14:modId xmlns:p14="http://schemas.microsoft.com/office/powerpoint/2010/main" val="2115479882"/>
              </p:ext>
            </p:extLst>
          </p:nvPr>
        </p:nvGraphicFramePr>
        <p:xfrm>
          <a:off x="1219200" y="3738474"/>
          <a:ext cx="6781800" cy="175260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176306638"/>
                    </a:ext>
                  </a:extLst>
                </a:gridCol>
                <a:gridCol w="2438400">
                  <a:extLst>
                    <a:ext uri="{9D8B030D-6E8A-4147-A177-3AD203B41FA5}">
                      <a16:colId xmlns:a16="http://schemas.microsoft.com/office/drawing/2014/main" val="2153331632"/>
                    </a:ext>
                  </a:extLst>
                </a:gridCol>
                <a:gridCol w="2438400">
                  <a:extLst>
                    <a:ext uri="{9D8B030D-6E8A-4147-A177-3AD203B41FA5}">
                      <a16:colId xmlns:a16="http://schemas.microsoft.com/office/drawing/2014/main" val="2284744333"/>
                    </a:ext>
                  </a:extLst>
                </a:gridCol>
              </a:tblGrid>
              <a:tr h="370840">
                <a:tc>
                  <a:txBody>
                    <a:bodyPr/>
                    <a:lstStyle/>
                    <a:p>
                      <a:pPr algn="ctr"/>
                      <a:r>
                        <a:rPr lang="en-US" dirty="0"/>
                        <a:t>Imbalance</a:t>
                      </a:r>
                    </a:p>
                  </a:txBody>
                  <a:tcPr anchor="ctr"/>
                </a:tc>
                <a:tc>
                  <a:txBody>
                    <a:bodyPr/>
                    <a:lstStyle/>
                    <a:p>
                      <a:pPr algn="ctr"/>
                      <a:r>
                        <a:rPr lang="en-US" dirty="0"/>
                        <a:t>Frequency Deviation @ 70 GW Load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Frequency Deviation @ 35 GW Load</a:t>
                      </a:r>
                    </a:p>
                  </a:txBody>
                  <a:tcPr anchor="ctr"/>
                </a:tc>
                <a:extLst>
                  <a:ext uri="{0D108BD9-81ED-4DB2-BD59-A6C34878D82A}">
                    <a16:rowId xmlns:a16="http://schemas.microsoft.com/office/drawing/2014/main" val="3390985776"/>
                  </a:ext>
                </a:extLst>
              </a:tr>
              <a:tr h="370840">
                <a:tc>
                  <a:txBody>
                    <a:bodyPr/>
                    <a:lstStyle/>
                    <a:p>
                      <a:pPr algn="ctr"/>
                      <a:r>
                        <a:rPr lang="en-US" dirty="0"/>
                        <a:t>700 MW</a:t>
                      </a:r>
                    </a:p>
                  </a:txBody>
                  <a:tcPr anchor="ctr"/>
                </a:tc>
                <a:tc>
                  <a:txBody>
                    <a:bodyPr/>
                    <a:lstStyle/>
                    <a:p>
                      <a:pPr algn="ctr"/>
                      <a:r>
                        <a:rPr lang="en-US" dirty="0"/>
                        <a:t>~0.1 Hz</a:t>
                      </a:r>
                    </a:p>
                  </a:txBody>
                  <a:tcPr anchor="ctr"/>
                </a:tc>
                <a:tc>
                  <a:txBody>
                    <a:bodyPr/>
                    <a:lstStyle/>
                    <a:p>
                      <a:pPr algn="ctr"/>
                      <a:r>
                        <a:rPr lang="en-US" dirty="0"/>
                        <a:t>~0.2 Hz</a:t>
                      </a:r>
                    </a:p>
                  </a:txBody>
                  <a:tcPr anchor="ctr"/>
                </a:tc>
                <a:extLst>
                  <a:ext uri="{0D108BD9-81ED-4DB2-BD59-A6C34878D82A}">
                    <a16:rowId xmlns:a16="http://schemas.microsoft.com/office/drawing/2014/main" val="1903308025"/>
                  </a:ext>
                </a:extLst>
              </a:tr>
              <a:tr h="370840">
                <a:tc>
                  <a:txBody>
                    <a:bodyPr/>
                    <a:lstStyle/>
                    <a:p>
                      <a:pPr algn="ctr"/>
                      <a:r>
                        <a:rPr lang="en-US" dirty="0"/>
                        <a:t>3,500 MW</a:t>
                      </a:r>
                    </a:p>
                  </a:txBody>
                  <a:tcPr anchor="ctr"/>
                </a:tc>
                <a:tc>
                  <a:txBody>
                    <a:bodyPr/>
                    <a:lstStyle/>
                    <a:p>
                      <a:pPr algn="ctr"/>
                      <a:r>
                        <a:rPr lang="en-US" dirty="0"/>
                        <a:t>~0.5 Hz</a:t>
                      </a:r>
                    </a:p>
                  </a:txBody>
                  <a:tcPr anchor="ctr"/>
                </a:tc>
                <a:tc>
                  <a:txBody>
                    <a:bodyPr/>
                    <a:lstStyle/>
                    <a:p>
                      <a:pPr algn="ctr"/>
                      <a:r>
                        <a:rPr lang="en-US" dirty="0"/>
                        <a:t>~1.0 Hz</a:t>
                      </a:r>
                    </a:p>
                  </a:txBody>
                  <a:tcPr anchor="ctr"/>
                </a:tc>
                <a:extLst>
                  <a:ext uri="{0D108BD9-81ED-4DB2-BD59-A6C34878D82A}">
                    <a16:rowId xmlns:a16="http://schemas.microsoft.com/office/drawing/2014/main" val="2451977021"/>
                  </a:ext>
                </a:extLst>
              </a:tr>
              <a:tr h="370840">
                <a:tc>
                  <a:txBody>
                    <a:bodyPr/>
                    <a:lstStyle/>
                    <a:p>
                      <a:pPr algn="ctr"/>
                      <a:r>
                        <a:rPr lang="en-US" dirty="0"/>
                        <a:t>5,000 MW</a:t>
                      </a:r>
                    </a:p>
                  </a:txBody>
                  <a:tcPr anchor="ctr"/>
                </a:tc>
                <a:tc>
                  <a:txBody>
                    <a:bodyPr/>
                    <a:lstStyle/>
                    <a:p>
                      <a:pPr algn="ctr"/>
                      <a:r>
                        <a:rPr lang="en-US" dirty="0"/>
                        <a:t>~0.7 Hz</a:t>
                      </a:r>
                    </a:p>
                  </a:txBody>
                  <a:tcPr anchor="ctr"/>
                </a:tc>
                <a:tc>
                  <a:txBody>
                    <a:bodyPr/>
                    <a:lstStyle/>
                    <a:p>
                      <a:pPr algn="ctr"/>
                      <a:r>
                        <a:rPr lang="en-US" dirty="0"/>
                        <a:t>~1.4 Hz</a:t>
                      </a:r>
                    </a:p>
                  </a:txBody>
                  <a:tcPr anchor="ctr"/>
                </a:tc>
                <a:extLst>
                  <a:ext uri="{0D108BD9-81ED-4DB2-BD59-A6C34878D82A}">
                    <a16:rowId xmlns:a16="http://schemas.microsoft.com/office/drawing/2014/main" val="1690715363"/>
                  </a:ext>
                </a:extLst>
              </a:tr>
            </a:tbl>
          </a:graphicData>
        </a:graphic>
      </p:graphicFrame>
    </p:spTree>
    <p:extLst>
      <p:ext uri="{BB962C8B-B14F-4D97-AF65-F5344CB8AC3E}">
        <p14:creationId xmlns:p14="http://schemas.microsoft.com/office/powerpoint/2010/main" val="416497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E9B6F-FCDF-4D96-B74C-B304C60CEB2E}"/>
              </a:ext>
            </a:extLst>
          </p:cNvPr>
          <p:cNvSpPr>
            <a:spLocks noGrp="1"/>
          </p:cNvSpPr>
          <p:nvPr>
            <p:ph type="title"/>
          </p:nvPr>
        </p:nvSpPr>
        <p:spPr/>
        <p:txBody>
          <a:bodyPr/>
          <a:lstStyle/>
          <a:p>
            <a:r>
              <a:rPr lang="en-US" dirty="0"/>
              <a:t>Frequency Control</a:t>
            </a:r>
          </a:p>
        </p:txBody>
      </p:sp>
      <p:sp>
        <p:nvSpPr>
          <p:cNvPr id="4" name="Slide Number Placeholder 3">
            <a:extLst>
              <a:ext uri="{FF2B5EF4-FFF2-40B4-BE49-F238E27FC236}">
                <a16:creationId xmlns:a16="http://schemas.microsoft.com/office/drawing/2014/main" id="{0821E8D3-5494-438C-8D52-22F5EB7BDBDD}"/>
              </a:ext>
            </a:extLst>
          </p:cNvPr>
          <p:cNvSpPr>
            <a:spLocks noGrp="1"/>
          </p:cNvSpPr>
          <p:nvPr>
            <p:ph type="sldNum" sz="quarter" idx="4"/>
          </p:nvPr>
        </p:nvSpPr>
        <p:spPr/>
        <p:txBody>
          <a:bodyPr/>
          <a:lstStyle/>
          <a:p>
            <a:fld id="{1D93BD3E-1E9A-4970-A6F7-E7AC52762E0C}" type="slidenum">
              <a:rPr lang="en-US" smtClean="0"/>
              <a:pPr/>
              <a:t>8</a:t>
            </a:fld>
            <a:endParaRPr lang="en-US"/>
          </a:p>
        </p:txBody>
      </p:sp>
      <p:graphicFrame>
        <p:nvGraphicFramePr>
          <p:cNvPr id="6" name="Content Placeholder 4">
            <a:extLst>
              <a:ext uri="{FF2B5EF4-FFF2-40B4-BE49-F238E27FC236}">
                <a16:creationId xmlns:a16="http://schemas.microsoft.com/office/drawing/2014/main" id="{F9892C67-08C2-402D-BCF1-810A871F7E27}"/>
              </a:ext>
            </a:extLst>
          </p:cNvPr>
          <p:cNvGraphicFramePr>
            <a:graphicFrameLocks noGrp="1"/>
          </p:cNvGraphicFramePr>
          <p:nvPr>
            <p:ph idx="1"/>
          </p:nvPr>
        </p:nvGraphicFramePr>
        <p:xfrm>
          <a:off x="304800" y="914400"/>
          <a:ext cx="85344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7931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Events – Historic Trends</a:t>
            </a:r>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dirty="0"/>
          </a:p>
        </p:txBody>
      </p:sp>
      <p:pic>
        <p:nvPicPr>
          <p:cNvPr id="7" name="Picture 6">
            <a:extLst>
              <a:ext uri="{FF2B5EF4-FFF2-40B4-BE49-F238E27FC236}">
                <a16:creationId xmlns:a16="http://schemas.microsoft.com/office/drawing/2014/main" id="{544F0861-B259-4DC7-8736-FE637CCF35F3}"/>
              </a:ext>
            </a:extLst>
          </p:cNvPr>
          <p:cNvPicPr>
            <a:picLocks noChangeAspect="1"/>
          </p:cNvPicPr>
          <p:nvPr/>
        </p:nvPicPr>
        <p:blipFill rotWithShape="1">
          <a:blip r:embed="rId2"/>
          <a:srcRect t="29209"/>
          <a:stretch/>
        </p:blipFill>
        <p:spPr>
          <a:xfrm>
            <a:off x="184239" y="1066800"/>
            <a:ext cx="8663167" cy="4432335"/>
          </a:xfrm>
          <a:prstGeom prst="rect">
            <a:avLst/>
          </a:prstGeom>
        </p:spPr>
      </p:pic>
      <p:sp>
        <p:nvSpPr>
          <p:cNvPr id="3" name="TextBox 2">
            <a:extLst>
              <a:ext uri="{FF2B5EF4-FFF2-40B4-BE49-F238E27FC236}">
                <a16:creationId xmlns:a16="http://schemas.microsoft.com/office/drawing/2014/main" id="{42AB971B-9970-4871-8FFC-0E68B2EDC812}"/>
              </a:ext>
            </a:extLst>
          </p:cNvPr>
          <p:cNvSpPr txBox="1"/>
          <p:nvPr/>
        </p:nvSpPr>
        <p:spPr>
          <a:xfrm>
            <a:off x="762000" y="5638800"/>
            <a:ext cx="6019800" cy="369332"/>
          </a:xfrm>
          <a:prstGeom prst="rect">
            <a:avLst/>
          </a:prstGeom>
          <a:noFill/>
        </p:spPr>
        <p:txBody>
          <a:bodyPr wrap="square" rtlCol="0">
            <a:spAutoFit/>
          </a:bodyPr>
          <a:lstStyle/>
          <a:p>
            <a:r>
              <a:rPr lang="en-US" dirty="0">
                <a:solidFill>
                  <a:schemeClr val="tx2"/>
                </a:solidFill>
              </a:rPr>
              <a:t>* Excludes February 2021</a:t>
            </a:r>
          </a:p>
        </p:txBody>
      </p:sp>
    </p:spTree>
    <p:extLst>
      <p:ext uri="{BB962C8B-B14F-4D97-AF65-F5344CB8AC3E}">
        <p14:creationId xmlns:p14="http://schemas.microsoft.com/office/powerpoint/2010/main" val="1275513679"/>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1439</Words>
  <Application>Microsoft Office PowerPoint</Application>
  <PresentationFormat>On-screen Show (4:3)</PresentationFormat>
  <Paragraphs>202</Paragraphs>
  <Slides>18</Slides>
  <Notes>5</Notes>
  <HiddenSlides>0</HiddenSlides>
  <MMClips>0</MMClips>
  <ScaleCrop>false</ScaleCrop>
  <HeadingPairs>
    <vt:vector size="8" baseType="variant">
      <vt:variant>
        <vt:lpstr>Fonts Used</vt:lpstr>
      </vt:variant>
      <vt:variant>
        <vt:i4>2</vt:i4>
      </vt:variant>
      <vt:variant>
        <vt:lpstr>Theme</vt:lpstr>
      </vt:variant>
      <vt:variant>
        <vt:i4>3</vt:i4>
      </vt:variant>
      <vt:variant>
        <vt:lpstr>Embedded OLE Servers</vt:lpstr>
      </vt:variant>
      <vt:variant>
        <vt:i4>1</vt:i4>
      </vt:variant>
      <vt:variant>
        <vt:lpstr>Slide Titles</vt:lpstr>
      </vt:variant>
      <vt:variant>
        <vt:i4>18</vt:i4>
      </vt:variant>
    </vt:vector>
  </HeadingPairs>
  <TitlesOfParts>
    <vt:vector size="24" baseType="lpstr">
      <vt:lpstr>Arial</vt:lpstr>
      <vt:lpstr>Calibri</vt:lpstr>
      <vt:lpstr>1_Custom Design</vt:lpstr>
      <vt:lpstr>Office Theme</vt:lpstr>
      <vt:lpstr>Custom Design</vt:lpstr>
      <vt:lpstr>Visio.Drawing.11</vt:lpstr>
      <vt:lpstr>PowerPoint Presentation</vt:lpstr>
      <vt:lpstr>Power Supply (Generation) Must Match Load (Demand)</vt:lpstr>
      <vt:lpstr>Ancillary Services</vt:lpstr>
      <vt:lpstr>Security Constrained Economic Dispatch (SCED)</vt:lpstr>
      <vt:lpstr>Maximum 5-min Change of Load/Wind/Solar (Jan. 1, 2022-Sep. 30, 2022)</vt:lpstr>
      <vt:lpstr>Regulation Quantities</vt:lpstr>
      <vt:lpstr>Frequency Bias</vt:lpstr>
      <vt:lpstr>Frequency Control</vt:lpstr>
      <vt:lpstr>Frequency Events – Historic Trends</vt:lpstr>
      <vt:lpstr>NERC Frequency Control Related Rules</vt:lpstr>
      <vt:lpstr>Putting It All Together</vt:lpstr>
      <vt:lpstr>Observations from LFLs’ Summer 2022 Behavior</vt:lpstr>
      <vt:lpstr>LFL Behavior (Jan. 1, 2022-Sep. 30, 2022)</vt:lpstr>
      <vt:lpstr>Thoughts on Observations from Summer 2022 Behavior</vt:lpstr>
      <vt:lpstr>Voltage Ride-Through (VRT)</vt:lpstr>
      <vt:lpstr>VRT Event</vt:lpstr>
      <vt:lpstr>For Reference: Nodal Operating Guide 2.9.1</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2017-02-27T16:27:57Z</dcterms:created>
  <dcterms:modified xsi:type="dcterms:W3CDTF">2022-10-21T21:38:56Z</dcterms:modified>
</cp:coreProperties>
</file>