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2"/>
  </p:notesMasterIdLst>
  <p:handoutMasterIdLst>
    <p:handoutMasterId r:id="rId13"/>
  </p:handoutMasterIdLst>
  <p:sldIdLst>
    <p:sldId id="355" r:id="rId4"/>
    <p:sldId id="487" r:id="rId5"/>
    <p:sldId id="489" r:id="rId6"/>
    <p:sldId id="488" r:id="rId7"/>
    <p:sldId id="490" r:id="rId8"/>
    <p:sldId id="492" r:id="rId9"/>
    <p:sldId id="493" r:id="rId10"/>
    <p:sldId id="49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0076C6"/>
    <a:srgbClr val="B03018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9153" autoAdjust="0"/>
  </p:normalViewPr>
  <p:slideViewPr>
    <p:cSldViewPr showGuides="1">
      <p:cViewPr varScale="1">
        <p:scale>
          <a:sx n="103" d="100"/>
          <a:sy n="103" d="100"/>
        </p:scale>
        <p:origin x="160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4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2/09/26/092622%20LFL%20Defintions%20v2.pptx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629013"/>
            <a:ext cx="472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LFLTF: LFL-40, Load Shed Prior to EEA3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Jeff Billo	</a:t>
            </a:r>
          </a:p>
          <a:p>
            <a:r>
              <a:rPr lang="en-US" dirty="0">
                <a:solidFill>
                  <a:schemeClr val="tx2"/>
                </a:solidFill>
              </a:rPr>
              <a:t>Operations Planning</a:t>
            </a:r>
          </a:p>
          <a:p>
            <a:r>
              <a:rPr lang="en-US" dirty="0">
                <a:solidFill>
                  <a:schemeClr val="tx2"/>
                </a:solidFill>
              </a:rPr>
              <a:t>	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October 24, 2022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AAAE-2EAC-4272-99E9-65D340F8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969D-54A2-4E3D-9C23-CAD11C3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Definition discussion at September 26, 2022 LFLTF meeting included proposed “Interruptible Load”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In part, an Interruptible Load “can interrupt it’s load at a specified ramp rate when instructed by ERCOT for transmission issues or system capacity needs” </a:t>
            </a:r>
          </a:p>
          <a:p>
            <a:pPr lvl="1"/>
            <a:r>
              <a:rPr lang="en-US" sz="2000" dirty="0">
                <a:solidFill>
                  <a:schemeClr val="tx2"/>
                </a:solidFill>
                <a:hlinkClick r:id="rId2"/>
              </a:rPr>
              <a:t>https://www.ercot.com/files/docs/2022/09/26/092622%20LFL%20Defintions%20v2.pptx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LFL-40: Load shed prior to EEA3</a:t>
            </a:r>
          </a:p>
          <a:p>
            <a:r>
              <a:rPr lang="en-US" sz="2400" dirty="0">
                <a:solidFill>
                  <a:schemeClr val="tx2"/>
                </a:solidFill>
              </a:rPr>
              <a:t>Related LFLTF issues: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LFL-33: Consider the impacts of and need for rules related to self-limiting RAS/CMPs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LFL-35: Consider what changes to outage coordination processes are needed to incorporate LFL, including load assumptions for outage coordination studies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LFL-38: To the degree certain LFLs are excluded from UFLS and/or firm load shed obligations, identify any processes necessary for curtailing/deploying those loads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A65F3-3F63-4815-8D0F-EDEE431C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9C9A-4AF9-4624-B215-D97DC6EB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PRC Triggers in Scarcity Conditions (Existing)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3D6F7-D8CE-49F0-ACA5-FF1F47628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620338-F648-4F34-9964-B65ECC2053F7}"/>
              </a:ext>
            </a:extLst>
          </p:cNvPr>
          <p:cNvSpPr/>
          <p:nvPr/>
        </p:nvSpPr>
        <p:spPr>
          <a:xfrm>
            <a:off x="1295400" y="1295400"/>
            <a:ext cx="1219200" cy="4648200"/>
          </a:xfrm>
          <a:prstGeom prst="rect">
            <a:avLst/>
          </a:prstGeom>
          <a:gradFill>
            <a:gsLst>
              <a:gs pos="100000">
                <a:schemeClr val="tx1"/>
              </a:gs>
              <a:gs pos="18000">
                <a:srgbClr val="FFFF00"/>
              </a:gs>
              <a:gs pos="80000">
                <a:srgbClr val="FF0000"/>
              </a:gs>
              <a:gs pos="60000">
                <a:srgbClr val="FF4100"/>
              </a:gs>
              <a:gs pos="40000">
                <a:srgbClr val="FF8200"/>
              </a:gs>
              <a:gs pos="0">
                <a:srgbClr val="00B050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48A15C-5147-478D-8600-564BDC349D3E}"/>
              </a:ext>
            </a:extLst>
          </p:cNvPr>
          <p:cNvSpPr/>
          <p:nvPr/>
        </p:nvSpPr>
        <p:spPr>
          <a:xfrm>
            <a:off x="3072171" y="2449943"/>
            <a:ext cx="4838698" cy="347385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3000 MW - Advisory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0E52D6-B76D-4796-89E0-2A7BA75A5918}"/>
              </a:ext>
            </a:extLst>
          </p:cNvPr>
          <p:cNvSpPr/>
          <p:nvPr/>
        </p:nvSpPr>
        <p:spPr>
          <a:xfrm>
            <a:off x="3070981" y="3078002"/>
            <a:ext cx="4838699" cy="363697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2500 MW - Watch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F36A1F-6350-464D-8F02-5A52A5E5A32B}"/>
              </a:ext>
            </a:extLst>
          </p:cNvPr>
          <p:cNvSpPr/>
          <p:nvPr/>
        </p:nvSpPr>
        <p:spPr>
          <a:xfrm>
            <a:off x="3094309" y="3667979"/>
            <a:ext cx="4822487" cy="36928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2300 MW - Energy Emergency Alert Level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097DEF-18D4-4D2D-8278-698D081B9B05}"/>
              </a:ext>
            </a:extLst>
          </p:cNvPr>
          <p:cNvSpPr/>
          <p:nvPr/>
        </p:nvSpPr>
        <p:spPr>
          <a:xfrm>
            <a:off x="3094309" y="4264674"/>
            <a:ext cx="4822487" cy="369044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1750 MW - Energy Emergency Alert Level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376F04-9271-4A8F-A006-4433891A85D3}"/>
              </a:ext>
            </a:extLst>
          </p:cNvPr>
          <p:cNvSpPr/>
          <p:nvPr/>
        </p:nvSpPr>
        <p:spPr>
          <a:xfrm>
            <a:off x="3094308" y="4858729"/>
            <a:ext cx="4822487" cy="369044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1000 MW - Energy Emergency Alert Level 3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3FA5671-547E-44B7-A9CC-64401DA7F8F0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2508079" y="1631616"/>
            <a:ext cx="564092" cy="992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1A7634-FCB5-4FDA-8105-F5D7327128E7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2537034" y="2444853"/>
            <a:ext cx="533947" cy="8149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334465-6893-4FBC-9888-3D1A49D87E2F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2508079" y="2720571"/>
            <a:ext cx="586230" cy="11320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A615776-6EB5-4DE9-801D-400CCC273C7D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2537034" y="3480946"/>
            <a:ext cx="557275" cy="968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0FBFB97-3FC6-4EBD-B072-2CBDBDA49C60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2508079" y="4485769"/>
            <a:ext cx="586229" cy="5574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89D9600B-47C7-4906-9B00-AD0860EBCC1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82" t="12004" r="85403" b="6829"/>
          <a:stretch/>
        </p:blipFill>
        <p:spPr>
          <a:xfrm>
            <a:off x="479087" y="1115796"/>
            <a:ext cx="609600" cy="482780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C4ADE30-0DDF-4BBD-9BAA-285D84A8C136}"/>
              </a:ext>
            </a:extLst>
          </p:cNvPr>
          <p:cNvSpPr/>
          <p:nvPr/>
        </p:nvSpPr>
        <p:spPr>
          <a:xfrm>
            <a:off x="3072171" y="1331854"/>
            <a:ext cx="4838698" cy="347385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3200 MW – Deploy Non-Spin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7D5D58E-9D6C-4924-96E2-9D5F7AAA4014}"/>
              </a:ext>
            </a:extLst>
          </p:cNvPr>
          <p:cNvCxnSpPr>
            <a:cxnSpLocks/>
            <a:stCxn id="22" idx="1"/>
          </p:cNvCxnSpPr>
          <p:nvPr/>
        </p:nvCxnSpPr>
        <p:spPr>
          <a:xfrm flipH="1" flipV="1">
            <a:off x="2530513" y="1292607"/>
            <a:ext cx="541658" cy="2129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D8F60024-AA19-41A1-A00A-5D1D193CE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0568" y="5791200"/>
            <a:ext cx="6498899" cy="5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3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9C9A-4AF9-4624-B215-D97DC6EB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PRC Triggers in Scarcity Conditions (Proposed)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3D6F7-D8CE-49F0-ACA5-FF1F47628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620338-F648-4F34-9964-B65ECC2053F7}"/>
              </a:ext>
            </a:extLst>
          </p:cNvPr>
          <p:cNvSpPr/>
          <p:nvPr/>
        </p:nvSpPr>
        <p:spPr>
          <a:xfrm>
            <a:off x="1295400" y="1295400"/>
            <a:ext cx="1219200" cy="4648200"/>
          </a:xfrm>
          <a:prstGeom prst="rect">
            <a:avLst/>
          </a:prstGeom>
          <a:gradFill>
            <a:gsLst>
              <a:gs pos="100000">
                <a:schemeClr val="tx1"/>
              </a:gs>
              <a:gs pos="18000">
                <a:srgbClr val="FFFF00"/>
              </a:gs>
              <a:gs pos="80000">
                <a:srgbClr val="FF0000"/>
              </a:gs>
              <a:gs pos="60000">
                <a:srgbClr val="FF4100"/>
              </a:gs>
              <a:gs pos="40000">
                <a:srgbClr val="FF8200"/>
              </a:gs>
              <a:gs pos="0">
                <a:srgbClr val="00B050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48A15C-5147-478D-8600-564BDC349D3E}"/>
              </a:ext>
            </a:extLst>
          </p:cNvPr>
          <p:cNvSpPr/>
          <p:nvPr/>
        </p:nvSpPr>
        <p:spPr>
          <a:xfrm>
            <a:off x="3072171" y="2449943"/>
            <a:ext cx="4838698" cy="347385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3000 MW - Advisory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0E52D6-B76D-4796-89E0-2A7BA75A5918}"/>
              </a:ext>
            </a:extLst>
          </p:cNvPr>
          <p:cNvSpPr/>
          <p:nvPr/>
        </p:nvSpPr>
        <p:spPr>
          <a:xfrm>
            <a:off x="3070981" y="3078002"/>
            <a:ext cx="4838699" cy="363697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2500 MW - Watch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F36A1F-6350-464D-8F02-5A52A5E5A32B}"/>
              </a:ext>
            </a:extLst>
          </p:cNvPr>
          <p:cNvSpPr/>
          <p:nvPr/>
        </p:nvSpPr>
        <p:spPr>
          <a:xfrm>
            <a:off x="3094309" y="3667979"/>
            <a:ext cx="4822487" cy="369281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2300 MW - Energy Emergency Alert Level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097DEF-18D4-4D2D-8278-698D081B9B05}"/>
              </a:ext>
            </a:extLst>
          </p:cNvPr>
          <p:cNvSpPr/>
          <p:nvPr/>
        </p:nvSpPr>
        <p:spPr>
          <a:xfrm>
            <a:off x="3094309" y="4264674"/>
            <a:ext cx="4822487" cy="369044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1750 MW - Energy Emergency Alert Level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376F04-9271-4A8F-A006-4433891A85D3}"/>
              </a:ext>
            </a:extLst>
          </p:cNvPr>
          <p:cNvSpPr/>
          <p:nvPr/>
        </p:nvSpPr>
        <p:spPr>
          <a:xfrm>
            <a:off x="3094308" y="4858729"/>
            <a:ext cx="4822487" cy="369044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1000 MW - Energy Emergency Alert Level 3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3FA5671-547E-44B7-A9CC-64401DA7F8F0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2508079" y="1631616"/>
            <a:ext cx="564092" cy="992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1A7634-FCB5-4FDA-8105-F5D7327128E7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2537034" y="2444853"/>
            <a:ext cx="533947" cy="8149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334465-6893-4FBC-9888-3D1A49D87E2F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2508079" y="2720571"/>
            <a:ext cx="586230" cy="11320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A615776-6EB5-4DE9-801D-400CCC273C7D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2537034" y="3480946"/>
            <a:ext cx="557275" cy="9682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0FBFB97-3FC6-4EBD-B072-2CBDBDA49C60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2508079" y="4485769"/>
            <a:ext cx="586229" cy="5574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89D9600B-47C7-4906-9B00-AD0860EBCC1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82" t="12004" r="85403" b="6829"/>
          <a:stretch/>
        </p:blipFill>
        <p:spPr>
          <a:xfrm>
            <a:off x="479087" y="1115796"/>
            <a:ext cx="609600" cy="482780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C4ADE30-0DDF-4BBD-9BAA-285D84A8C136}"/>
              </a:ext>
            </a:extLst>
          </p:cNvPr>
          <p:cNvSpPr/>
          <p:nvPr/>
        </p:nvSpPr>
        <p:spPr>
          <a:xfrm>
            <a:off x="3072171" y="1331854"/>
            <a:ext cx="4838698" cy="347385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3200 MW – Deploy Non-Spin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3AC77B-A07B-4ABA-BDFD-2285FD3A9349}"/>
              </a:ext>
            </a:extLst>
          </p:cNvPr>
          <p:cNvSpPr/>
          <p:nvPr/>
        </p:nvSpPr>
        <p:spPr>
          <a:xfrm>
            <a:off x="3078098" y="1867087"/>
            <a:ext cx="4838698" cy="347385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3200 MW – Interruptible Load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578CA78-B9B1-4C12-A121-030C8AA1725D}"/>
              </a:ext>
            </a:extLst>
          </p:cNvPr>
          <p:cNvCxnSpPr>
            <a:cxnSpLocks/>
            <a:stCxn id="25" idx="1"/>
          </p:cNvCxnSpPr>
          <p:nvPr/>
        </p:nvCxnSpPr>
        <p:spPr>
          <a:xfrm flipH="1" flipV="1">
            <a:off x="2537034" y="1306768"/>
            <a:ext cx="541064" cy="7340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7D5D58E-9D6C-4924-96E2-9D5F7AAA4014}"/>
              </a:ext>
            </a:extLst>
          </p:cNvPr>
          <p:cNvCxnSpPr>
            <a:cxnSpLocks/>
            <a:stCxn id="22" idx="1"/>
          </p:cNvCxnSpPr>
          <p:nvPr/>
        </p:nvCxnSpPr>
        <p:spPr>
          <a:xfrm flipH="1" flipV="1">
            <a:off x="2530513" y="1292607"/>
            <a:ext cx="541658" cy="2129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11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777A6-6646-4DDD-8A39-36A280BEF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Summarized Process for Deploying Interruptible Load During Scarcity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1EE02-F876-4462-BBB4-C7CE5AFCE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chemeClr val="tx2"/>
                </a:solidFill>
              </a:rPr>
              <a:t>If PRC is &lt;3200 and not expected to recover above 3200 within 30 minutes without additional actions:</a:t>
            </a:r>
          </a:p>
          <a:p>
            <a:pPr marL="914400" lvl="1" indent="-223838">
              <a:buFont typeface="+mj-lt"/>
              <a:buAutoNum type="alphaLcParenR"/>
            </a:pPr>
            <a:r>
              <a:rPr lang="en-US" sz="1400" dirty="0">
                <a:solidFill>
                  <a:schemeClr val="tx2"/>
                </a:solidFill>
              </a:rPr>
              <a:t>Deploy blocks of NSRS to stay above 3200</a:t>
            </a:r>
          </a:p>
          <a:p>
            <a:pPr marL="914400" lvl="1" indent="-223838">
              <a:buFont typeface="+mj-lt"/>
              <a:buAutoNum type="alphaLcParenR"/>
            </a:pPr>
            <a:r>
              <a:rPr lang="en-US" sz="1400" dirty="0">
                <a:solidFill>
                  <a:schemeClr val="tx2"/>
                </a:solidFill>
              </a:rPr>
              <a:t>Commit any available remaining offline generation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rgbClr val="FF0000"/>
                </a:solidFill>
              </a:rPr>
              <a:t>If after step 1, PRC is &lt;3200 and not expected to recover above 3200 within 30 minutes without additional actions:</a:t>
            </a:r>
          </a:p>
          <a:p>
            <a:pPr marL="914400" lvl="1" indent="-223838">
              <a:buFont typeface="+mj-lt"/>
              <a:buAutoNum type="alphaLcParenR"/>
            </a:pPr>
            <a:r>
              <a:rPr lang="en-US" sz="1400" dirty="0">
                <a:solidFill>
                  <a:srgbClr val="FF0000"/>
                </a:solidFill>
              </a:rPr>
              <a:t>Deploy blocks of Interruptible Load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chemeClr val="tx2"/>
                </a:solidFill>
              </a:rPr>
              <a:t>If PRC is &lt;3000 and not expected to recover above 3000 within 30 minutes without additional actions:</a:t>
            </a:r>
          </a:p>
          <a:p>
            <a:pPr marL="914400" lvl="1" indent="-223838">
              <a:buFont typeface="+mj-lt"/>
              <a:buAutoNum type="alphaLcParenR"/>
            </a:pPr>
            <a:r>
              <a:rPr lang="en-US" sz="1400" dirty="0">
                <a:solidFill>
                  <a:schemeClr val="tx2"/>
                </a:solidFill>
              </a:rPr>
              <a:t>Issue Advisory</a:t>
            </a:r>
          </a:p>
          <a:p>
            <a:pPr marL="914400" lvl="1" indent="-223838">
              <a:buFont typeface="+mj-lt"/>
              <a:buAutoNum type="alphaLcParenR"/>
            </a:pPr>
            <a:r>
              <a:rPr lang="en-US" sz="1400" dirty="0">
                <a:solidFill>
                  <a:schemeClr val="tx2"/>
                </a:solidFill>
              </a:rPr>
              <a:t>Confirm all available remaining offline generation is online</a:t>
            </a:r>
          </a:p>
          <a:p>
            <a:pPr marL="914400" lvl="1" indent="-223838">
              <a:buFont typeface="+mj-lt"/>
              <a:buAutoNum type="alphaLcParenR"/>
            </a:pPr>
            <a:r>
              <a:rPr lang="en-US" sz="1400" dirty="0">
                <a:solidFill>
                  <a:schemeClr val="tx2"/>
                </a:solidFill>
              </a:rPr>
              <a:t>Deploy ERS</a:t>
            </a:r>
          </a:p>
          <a:p>
            <a:pPr marL="914400" lvl="1" indent="-223838">
              <a:buFont typeface="+mj-lt"/>
              <a:buAutoNum type="alphaLcParenR"/>
            </a:pPr>
            <a:r>
              <a:rPr lang="en-US" sz="1400" dirty="0">
                <a:solidFill>
                  <a:schemeClr val="tx2"/>
                </a:solidFill>
              </a:rPr>
              <a:t>Deploy TO Distribution Voltage Reduction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chemeClr val="tx2"/>
                </a:solidFill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E8E0F-18D1-43E3-A8C4-B67A83C148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47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AAAE-2EAC-4272-99E9-65D340F8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Interruptible Load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969D-54A2-4E3D-9C23-CAD11C3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To avoid interrupting too much load at once, similar to Non-Spin Reserve Service, ERCOT would randomly group Interruptible Load into ~500 MW blocks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ERCOT would monitor actual consumption in real-time to maintain situational awareness of how much load is in each block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ERCOT may shed more than one block at a time to achieve the reliability objective</a:t>
            </a:r>
          </a:p>
          <a:p>
            <a:pPr lvl="1"/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A65F3-3F63-4815-8D0F-EDEE431C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58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AAAE-2EAC-4272-99E9-65D340F8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969D-54A2-4E3D-9C23-CAD11C3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ERCOT does not envision shedding Interruptible Load to resolve transmission constraints except as a last resort during a transmission emergency, similar to the current treatment of Load Resources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ERCOT suggests using a term other than “Interruptible Load” as this is a NERC-defined term that may mean something different than intended in the context of LFLs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A65F3-3F63-4815-8D0F-EDEE431C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8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DB6AC-D271-4600-8E01-F891DA21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 Comments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010224-EF1D-4E61-8B20-7427DF53B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416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495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PRC Triggers in Scarcity Conditions (Existing)</vt:lpstr>
      <vt:lpstr>PRC Triggers in Scarcity Conditions (Proposed)</vt:lpstr>
      <vt:lpstr>Summarized Process for Deploying Interruptible Load During Scarcity Conditions</vt:lpstr>
      <vt:lpstr>Interruptible Load Blocks</vt:lpstr>
      <vt:lpstr>Other Thoughts</vt:lpstr>
      <vt:lpstr>Questions/ 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2017-02-27T16:27:57Z</dcterms:created>
  <dcterms:modified xsi:type="dcterms:W3CDTF">2022-10-20T18:30:46Z</dcterms:modified>
</cp:coreProperties>
</file>