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70" autoAdjust="0"/>
    <p:restoredTop sz="94660"/>
  </p:normalViewPr>
  <p:slideViewPr>
    <p:cSldViewPr>
      <p:cViewPr varScale="1">
        <p:scale>
          <a:sx n="83" d="100"/>
          <a:sy n="83" d="100"/>
        </p:scale>
        <p:origin x="188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Issue LFL - 41</a:t>
            </a:r>
            <a:br>
              <a:rPr lang="en-US" dirty="0"/>
            </a:br>
            <a:r>
              <a:rPr lang="en-US" sz="3600" dirty="0"/>
              <a:t>Settlement of Price Sensitive Flexible Loads 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708025"/>
          </a:xfrm>
        </p:spPr>
        <p:txBody>
          <a:bodyPr/>
          <a:lstStyle/>
          <a:p>
            <a:r>
              <a:rPr lang="en-US" altLang="en-US" sz="2800" dirty="0"/>
              <a:t>Large Flexible Load Task Force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October 24,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DD6B-1BE4-48E5-A2A8-4FA6DCE7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8FB0B-88A5-4394-B5B0-FB0B9700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r>
              <a:rPr lang="en-US" sz="2400" dirty="0"/>
              <a:t>Interval Data Recorders (IDR) meters measure retail load on 15-minute intervals</a:t>
            </a:r>
          </a:p>
          <a:p>
            <a:r>
              <a:rPr lang="en-US" sz="2400" dirty="0"/>
              <a:t>Load Zone Settlement Point Prices from ERCOT that retail consumers pay are based on 15-minute intervals.</a:t>
            </a:r>
          </a:p>
          <a:p>
            <a:pPr lvl="1"/>
            <a:r>
              <a:rPr lang="en-US" sz="2000" dirty="0"/>
              <a:t>Calculated for each bus’s load weighted average of 5-minute bus LMPs from each SCED executed during the 15-minute period</a:t>
            </a:r>
          </a:p>
          <a:p>
            <a:pPr lvl="1"/>
            <a:r>
              <a:rPr lang="en-US" sz="2000" dirty="0"/>
              <a:t>These 5-minute averages are further weighted by the change in system load over the 15 minute period</a:t>
            </a:r>
          </a:p>
          <a:p>
            <a:r>
              <a:rPr lang="en-US" sz="2400" dirty="0"/>
              <a:t>Retail Loads pay metered kWh multiplied by the 15-minute settlement point price</a:t>
            </a:r>
          </a:p>
          <a:p>
            <a:pPr lvl="1"/>
            <a:r>
              <a:rPr lang="en-US" sz="2000" dirty="0"/>
              <a:t>There is a disconnect between what retail load pays and the 5-minute SCED prices that load may respond to</a:t>
            </a:r>
          </a:p>
          <a:p>
            <a:pPr lvl="1"/>
            <a:r>
              <a:rPr lang="en-US" sz="2000" dirty="0"/>
              <a:t>Loads may not receive the proper price benefit of their demand response actions</a:t>
            </a:r>
          </a:p>
          <a:p>
            <a:pPr lvl="1"/>
            <a:r>
              <a:rPr lang="en-US" sz="2000" dirty="0"/>
              <a:t>Discourages optimal demand response behavior</a:t>
            </a:r>
          </a:p>
        </p:txBody>
      </p:sp>
    </p:spTree>
    <p:extLst>
      <p:ext uri="{BB962C8B-B14F-4D97-AF65-F5344CB8AC3E}">
        <p14:creationId xmlns:p14="http://schemas.microsoft.com/office/powerpoint/2010/main" val="53090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198364"/>
              </p:ext>
            </p:extLst>
          </p:nvPr>
        </p:nvGraphicFramePr>
        <p:xfrm>
          <a:off x="609600" y="3208606"/>
          <a:ext cx="7391401" cy="2831255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653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30C0E6C-0D6C-47CB-9A0C-4FE5852F2A1E}"/>
              </a:ext>
            </a:extLst>
          </p:cNvPr>
          <p:cNvSpPr txBox="1"/>
          <p:nvPr/>
        </p:nvSpPr>
        <p:spPr>
          <a:xfrm>
            <a:off x="457199" y="1323393"/>
            <a:ext cx="8078755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Large Loads look to the ERCOT postings of the Load Zone LMP from each SCED execution as the primary indicator of the eventual settlement point price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For example, a flat 152 MW load, consumes approximately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dirty="0">
                <a:latin typeface="+mn-lt"/>
                <a:cs typeface="+mn-cs"/>
              </a:rPr>
              <a:t>    38,000 kWh every 15 minutes; 12,667 kWh for 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05F12-7558-4AC5-8D1D-F82C4A7B8088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21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17A021-48B7-41C8-AFB6-8B967C916D42}"/>
              </a:ext>
            </a:extLst>
          </p:cNvPr>
          <p:cNvSpPr txBox="1"/>
          <p:nvPr/>
        </p:nvSpPr>
        <p:spPr>
          <a:xfrm>
            <a:off x="457200" y="1370045"/>
            <a:ext cx="8395991" cy="47089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High Prices without an interruption costs significantly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An interruption of consumption in the first interval yields no cost, if it can be done quickly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1800" dirty="0">
                <a:latin typeface="+mn-lt"/>
                <a:cs typeface="+mn-cs"/>
              </a:rPr>
              <a:t>There is a delay in seeing the SCED prices on the ERCOT webpages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360881"/>
              </p:ext>
            </p:extLst>
          </p:nvPr>
        </p:nvGraphicFramePr>
        <p:xfrm>
          <a:off x="685800" y="1370045"/>
          <a:ext cx="7391401" cy="2856301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kWh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CAC0CB-98FC-4B84-87D5-39988F541D89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09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92437"/>
              </p:ext>
            </p:extLst>
          </p:nvPr>
        </p:nvGraphicFramePr>
        <p:xfrm>
          <a:off x="685800" y="1370045"/>
          <a:ext cx="7391401" cy="3793600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kWh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472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48E936E-4A5D-4133-9573-A85D015004A7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AAE7C-0E7A-4342-A501-219527D6ACE1}"/>
              </a:ext>
            </a:extLst>
          </p:cNvPr>
          <p:cNvSpPr txBox="1"/>
          <p:nvPr/>
        </p:nvSpPr>
        <p:spPr>
          <a:xfrm>
            <a:off x="457200" y="5323582"/>
            <a:ext cx="8395991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High Prices in second and third interval costs even if the consumer interrupts as soon as 5- minute SCED prices are posted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$570</a:t>
            </a:r>
          </a:p>
        </p:txBody>
      </p:sp>
    </p:spTree>
    <p:extLst>
      <p:ext uri="{BB962C8B-B14F-4D97-AF65-F5344CB8AC3E}">
        <p14:creationId xmlns:p14="http://schemas.microsoft.com/office/powerpoint/2010/main" val="95413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18334"/>
              </p:ext>
            </p:extLst>
          </p:nvPr>
        </p:nvGraphicFramePr>
        <p:xfrm>
          <a:off x="685800" y="1370045"/>
          <a:ext cx="7391401" cy="4730899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90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47258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03233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third interval -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25,333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$1,030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$ 26,093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5356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13B960-86A1-4366-98E9-57498372C0E6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05396-4B02-4CB4-A89E-62F5F2A9D730}"/>
              </a:ext>
            </a:extLst>
          </p:cNvPr>
          <p:cNvSpPr txBox="1"/>
          <p:nvPr/>
        </p:nvSpPr>
        <p:spPr>
          <a:xfrm>
            <a:off x="653114" y="6131495"/>
            <a:ext cx="839599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$1,140</a:t>
            </a:r>
          </a:p>
        </p:txBody>
      </p:sp>
    </p:spTree>
    <p:extLst>
      <p:ext uri="{BB962C8B-B14F-4D97-AF65-F5344CB8AC3E}">
        <p14:creationId xmlns:p14="http://schemas.microsoft.com/office/powerpoint/2010/main" val="149166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8538-9B03-433E-ACEF-1DEF3D74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4FF0-6790-49AD-8FF2-181E0646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1564"/>
            <a:ext cx="8229600" cy="4572000"/>
          </a:xfrm>
        </p:spPr>
        <p:txBody>
          <a:bodyPr/>
          <a:lstStyle/>
          <a:p>
            <a:r>
              <a:rPr lang="en-US" sz="2400" dirty="0"/>
              <a:t>Generators (maybe CLRs) do not have the same problem as price responding loads</a:t>
            </a:r>
          </a:p>
          <a:p>
            <a:pPr lvl="1"/>
            <a:r>
              <a:rPr lang="en-US" sz="2000" dirty="0"/>
              <a:t>Protocol section 6.6.3.1, Real-Time Energy Imbalance Payment or Charge at a Resource Node, addressed a similar problem with generation settlements</a:t>
            </a:r>
          </a:p>
          <a:p>
            <a:pPr lvl="1"/>
            <a:r>
              <a:rPr lang="en-US" sz="2000" dirty="0"/>
              <a:t>ERCOT uses Base Points to adjust 15-minute energy data into 5 minute data for settlement purposes</a:t>
            </a:r>
          </a:p>
          <a:p>
            <a:r>
              <a:rPr lang="en-US" sz="2400" dirty="0"/>
              <a:t>Structure of Load settlement equations make it difficult to  easily change calculations for individual loads</a:t>
            </a:r>
          </a:p>
          <a:p>
            <a:pPr lvl="1"/>
            <a:r>
              <a:rPr lang="en-US" sz="2000" dirty="0"/>
              <a:t>Loads are summed up individually for each QSE by LZ and then pricing is applied to result in a charge to a QSE</a:t>
            </a:r>
          </a:p>
          <a:p>
            <a:pPr lvl="1"/>
            <a:r>
              <a:rPr lang="en-US" sz="2000" dirty="0"/>
              <a:t>Use AMI metering or Load Telemetry to ERCOT to make adjustments to QSE settlement equations</a:t>
            </a:r>
          </a:p>
          <a:p>
            <a:pPr lvl="1"/>
            <a:r>
              <a:rPr lang="en-US" sz="2000" dirty="0"/>
              <a:t>Settle Loads that desire 5-minute settlement who install appropriate metering</a:t>
            </a:r>
          </a:p>
        </p:txBody>
      </p:sp>
    </p:spTree>
    <p:extLst>
      <p:ext uri="{BB962C8B-B14F-4D97-AF65-F5344CB8AC3E}">
        <p14:creationId xmlns:p14="http://schemas.microsoft.com/office/powerpoint/2010/main" val="291019056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906</TotalTime>
  <Words>926</Words>
  <Application>Microsoft Office PowerPoint</Application>
  <PresentationFormat>On-screen Show (4:3)</PresentationFormat>
  <Paragraphs>298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Wingdings</vt:lpstr>
      <vt:lpstr>Floyds Favorite</vt:lpstr>
      <vt:lpstr>Issue LFL - 41 Settlement of Price Sensitive Flexible Loads </vt:lpstr>
      <vt:lpstr>Background</vt:lpstr>
      <vt:lpstr>Loads and Interruption Scenarios</vt:lpstr>
      <vt:lpstr>Loads and Interruption Scenarios</vt:lpstr>
      <vt:lpstr>Loads and Interruption Scenarios</vt:lpstr>
      <vt:lpstr>Loads and Interruption Scenarios</vt:lpstr>
      <vt:lpstr>Fixes</vt:lpstr>
    </vt:vector>
  </TitlesOfParts>
  <Company>Reliant Energy,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Settlement Improvements for Price Sensitive Loads</dc:title>
  <dc:creator>Floyd Trefny</dc:creator>
  <cp:lastModifiedBy>Floyd Trefny</cp:lastModifiedBy>
  <cp:revision>49</cp:revision>
  <dcterms:created xsi:type="dcterms:W3CDTF">2018-03-12T14:17:26Z</dcterms:created>
  <dcterms:modified xsi:type="dcterms:W3CDTF">2022-10-14T17:06:45Z</dcterms:modified>
</cp:coreProperties>
</file>