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70" autoAdjust="0"/>
    <p:restoredTop sz="94660"/>
  </p:normalViewPr>
  <p:slideViewPr>
    <p:cSldViewPr>
      <p:cViewPr varScale="1">
        <p:scale>
          <a:sx n="83" d="100"/>
          <a:sy n="83" d="100"/>
        </p:scale>
        <p:origin x="188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Issue LFL - 41</a:t>
            </a:r>
            <a:br>
              <a:rPr lang="en-US" dirty="0"/>
            </a:br>
            <a:r>
              <a:rPr lang="en-US" sz="3600" dirty="0"/>
              <a:t>Settlement of Price Sensitive Flexible Loads </a:t>
            </a:r>
            <a:endParaRPr lang="en-US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971800" y="4267200"/>
            <a:ext cx="6019800" cy="708025"/>
          </a:xfrm>
        </p:spPr>
        <p:txBody>
          <a:bodyPr/>
          <a:lstStyle/>
          <a:p>
            <a:r>
              <a:rPr lang="en-US" altLang="en-US" sz="2800" dirty="0"/>
              <a:t>Large Flexible Load Task Force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/>
              <a:t>October 24,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6DD6B-1BE4-48E5-A2A8-4FA6DCE7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8FB0B-88A5-4394-B5B0-FB0B9700A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410200"/>
          </a:xfrm>
        </p:spPr>
        <p:txBody>
          <a:bodyPr/>
          <a:lstStyle/>
          <a:p>
            <a:r>
              <a:rPr lang="en-US" sz="2400" dirty="0"/>
              <a:t>Interval Data Recorders (IDR) meters measure retail load on 15-minute intervals</a:t>
            </a:r>
          </a:p>
          <a:p>
            <a:r>
              <a:rPr lang="en-US" sz="2400" dirty="0"/>
              <a:t>Load Zone Settlement Point Prices from ERCOT that retail consumers pay are based on 15-minute intervals.</a:t>
            </a:r>
          </a:p>
          <a:p>
            <a:pPr lvl="1"/>
            <a:r>
              <a:rPr lang="en-US" sz="2000" dirty="0"/>
              <a:t>Calculated for each bus’s load weighted average of 5-minute bus LMPs from each SCED executed during the 15-minute period</a:t>
            </a:r>
          </a:p>
          <a:p>
            <a:pPr lvl="1"/>
            <a:r>
              <a:rPr lang="en-US" sz="2000" dirty="0"/>
              <a:t>These 5-minute averages are further weighted by the change in system load over the 15 minute period</a:t>
            </a:r>
          </a:p>
          <a:p>
            <a:r>
              <a:rPr lang="en-US" sz="2400" dirty="0"/>
              <a:t>Retail Loads pay metered kWh multiplied by the 15-minute settlement point price</a:t>
            </a:r>
          </a:p>
          <a:p>
            <a:pPr lvl="1"/>
            <a:r>
              <a:rPr lang="en-US" sz="2000" dirty="0"/>
              <a:t>There is a disconnect between what retail load pays and the 5-minute SCED prices that load may respond to</a:t>
            </a:r>
          </a:p>
          <a:p>
            <a:pPr lvl="1"/>
            <a:r>
              <a:rPr lang="en-US" sz="2000" dirty="0"/>
              <a:t>Loads may not receive the proper price benefit of their demand response actions</a:t>
            </a:r>
          </a:p>
          <a:p>
            <a:pPr lvl="1"/>
            <a:r>
              <a:rPr lang="en-US" sz="2000" dirty="0"/>
              <a:t>Discourages optimal demand response behavior</a:t>
            </a:r>
          </a:p>
        </p:txBody>
      </p:sp>
    </p:spTree>
    <p:extLst>
      <p:ext uri="{BB962C8B-B14F-4D97-AF65-F5344CB8AC3E}">
        <p14:creationId xmlns:p14="http://schemas.microsoft.com/office/powerpoint/2010/main" val="530904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198364"/>
              </p:ext>
            </p:extLst>
          </p:nvPr>
        </p:nvGraphicFramePr>
        <p:xfrm>
          <a:off x="609600" y="3208606"/>
          <a:ext cx="7391401" cy="2831255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val="4265451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765381"/>
                  </a:ext>
                </a:extLst>
              </a:tr>
              <a:tr h="3274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33535"/>
                  </a:ext>
                </a:extLst>
              </a:tr>
              <a:tr h="6530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206304"/>
                  </a:ext>
                </a:extLst>
              </a:tr>
              <a:tr h="6549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79563"/>
                  </a:ext>
                </a:extLst>
              </a:tr>
              <a:tr h="654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9982"/>
                  </a:ext>
                </a:extLst>
              </a:tr>
              <a:tr h="327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0864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30C0E6C-0D6C-47CB-9A0C-4FE5852F2A1E}"/>
              </a:ext>
            </a:extLst>
          </p:cNvPr>
          <p:cNvSpPr txBox="1"/>
          <p:nvPr/>
        </p:nvSpPr>
        <p:spPr>
          <a:xfrm>
            <a:off x="457199" y="1323393"/>
            <a:ext cx="8078755" cy="17543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Large Loads look to the ERCOT postings of the Load Zone LMP from each SCED execution as the primary indicator of the eventual settlement point price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For example, a flat 152 MW load, consumes approximately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000" dirty="0">
                <a:latin typeface="+mn-lt"/>
                <a:cs typeface="+mn-cs"/>
              </a:rPr>
              <a:t>    38,000 kWh every 15 minutes; 12,667 kWh for 5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B05F12-7558-4AC5-8D1D-F82C4A7B8088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216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17A021-48B7-41C8-AFB6-8B967C916D42}"/>
              </a:ext>
            </a:extLst>
          </p:cNvPr>
          <p:cNvSpPr txBox="1"/>
          <p:nvPr/>
        </p:nvSpPr>
        <p:spPr>
          <a:xfrm>
            <a:off x="457200" y="1370045"/>
            <a:ext cx="8395991" cy="470898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US" sz="24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400" dirty="0">
                <a:latin typeface="+mn-lt"/>
                <a:cs typeface="+mn-cs"/>
              </a:rPr>
              <a:t>High Prices without an interruption costs significantly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400" dirty="0">
                <a:latin typeface="+mn-lt"/>
                <a:cs typeface="+mn-cs"/>
              </a:rPr>
              <a:t>An interruption of consumption in the first interval yields no cost, if it can be done quickly</a:t>
            </a:r>
          </a:p>
          <a:p>
            <a:pPr marL="800100" lvl="1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1800" dirty="0">
                <a:latin typeface="+mn-lt"/>
                <a:cs typeface="+mn-cs"/>
              </a:rPr>
              <a:t>There is a delay in seeing the SCED prices on the ERCOT webpages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360881"/>
              </p:ext>
            </p:extLst>
          </p:nvPr>
        </p:nvGraphicFramePr>
        <p:xfrm>
          <a:off x="685800" y="1370045"/>
          <a:ext cx="7391401" cy="2856301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kWh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900024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 -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8377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ACAC0CB-98FC-4B84-87D5-39988F541D89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509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192437"/>
              </p:ext>
            </p:extLst>
          </p:nvPr>
        </p:nvGraphicFramePr>
        <p:xfrm>
          <a:off x="685800" y="1370045"/>
          <a:ext cx="7391401" cy="3793600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kWh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900024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 -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837721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520037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second interval -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$2,015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$ 25,523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44725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48E936E-4A5D-4133-9573-A85D015004A7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BAAE7C-0E7A-4342-A501-219527D6ACE1}"/>
              </a:ext>
            </a:extLst>
          </p:cNvPr>
          <p:cNvSpPr txBox="1"/>
          <p:nvPr/>
        </p:nvSpPr>
        <p:spPr>
          <a:xfrm>
            <a:off x="457200" y="5323582"/>
            <a:ext cx="8395991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High Prices in second and third interval costs even if the consumer interrupts as soon as 5- minute SCED prices are posted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Consumer should only be paying $570</a:t>
            </a:r>
          </a:p>
        </p:txBody>
      </p:sp>
    </p:spTree>
    <p:extLst>
      <p:ext uri="{BB962C8B-B14F-4D97-AF65-F5344CB8AC3E}">
        <p14:creationId xmlns:p14="http://schemas.microsoft.com/office/powerpoint/2010/main" val="954131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1FD63-D026-44EE-AB89-3E128013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Loads and Interruption Scenarios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3E7F260-3835-4729-9635-C03262AB6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18334"/>
              </p:ext>
            </p:extLst>
          </p:nvPr>
        </p:nvGraphicFramePr>
        <p:xfrm>
          <a:off x="685800" y="1370045"/>
          <a:ext cx="7391401" cy="4730899"/>
        </p:xfrm>
        <a:graphic>
          <a:graphicData uri="http://schemas.openxmlformats.org/drawingml/2006/table">
            <a:tbl>
              <a:tblPr firstRow="1" firstCol="1" bandRow="1"/>
              <a:tblGrid>
                <a:gridCol w="973097">
                  <a:extLst>
                    <a:ext uri="{9D8B030D-6E8A-4147-A177-3AD203B41FA5}">
                      <a16:colId xmlns:a16="http://schemas.microsoft.com/office/drawing/2014/main" val="1961833248"/>
                    </a:ext>
                  </a:extLst>
                </a:gridCol>
                <a:gridCol w="960957">
                  <a:extLst>
                    <a:ext uri="{9D8B030D-6E8A-4147-A177-3AD203B41FA5}">
                      <a16:colId xmlns:a16="http://schemas.microsoft.com/office/drawing/2014/main" val="307449865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4250851077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309121126"/>
                    </a:ext>
                  </a:extLst>
                </a:gridCol>
                <a:gridCol w="896220">
                  <a:extLst>
                    <a:ext uri="{9D8B030D-6E8A-4147-A177-3AD203B41FA5}">
                      <a16:colId xmlns:a16="http://schemas.microsoft.com/office/drawing/2014/main" val="651403596"/>
                    </a:ext>
                  </a:extLst>
                </a:gridCol>
                <a:gridCol w="273227">
                  <a:extLst>
                    <a:ext uri="{9D8B030D-6E8A-4147-A177-3AD203B41FA5}">
                      <a16:colId xmlns:a16="http://schemas.microsoft.com/office/drawing/2014/main" val="1949860463"/>
                    </a:ext>
                  </a:extLst>
                </a:gridCol>
                <a:gridCol w="858794">
                  <a:extLst>
                    <a:ext uri="{9D8B030D-6E8A-4147-A177-3AD203B41FA5}">
                      <a16:colId xmlns:a16="http://schemas.microsoft.com/office/drawing/2014/main" val="445871052"/>
                    </a:ext>
                  </a:extLst>
                </a:gridCol>
                <a:gridCol w="708076">
                  <a:extLst>
                    <a:ext uri="{9D8B030D-6E8A-4147-A177-3AD203B41FA5}">
                      <a16:colId xmlns:a16="http://schemas.microsoft.com/office/drawing/2014/main" val="3285581052"/>
                    </a:ext>
                  </a:extLst>
                </a:gridCol>
                <a:gridCol w="928590">
                  <a:extLst>
                    <a:ext uri="{9D8B030D-6E8A-4147-A177-3AD203B41FA5}">
                      <a16:colId xmlns:a16="http://schemas.microsoft.com/office/drawing/2014/main" val="4265451825"/>
                    </a:ext>
                  </a:extLst>
                </a:gridCol>
              </a:tblGrid>
              <a:tr h="1914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765381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SCED Intervals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33535"/>
                  </a:ext>
                </a:extLst>
              </a:tr>
              <a:tr h="4254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Scenario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15- Minute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Price*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206304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79563"/>
                  </a:ext>
                </a:extLst>
              </a:tr>
              <a:tr h="3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12,667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$45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$1,710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9982"/>
                  </a:ext>
                </a:extLst>
              </a:tr>
              <a:tr h="170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08643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9000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Interruption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38,000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$3,000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$114,000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837721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($3,000)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520037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second interval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12,667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$2,015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$ 25,523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447258"/>
                  </a:ext>
                </a:extLst>
              </a:tr>
              <a:tr h="5105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($45)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price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($3,000)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703233"/>
                  </a:ext>
                </a:extLst>
              </a:tr>
              <a:tr h="34038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Interrupt third interval - kWh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12,667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   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25,333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$1,030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$ 26,093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5356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13B960-86A1-4366-98E9-57498372C0E6}"/>
              </a:ext>
            </a:extLst>
          </p:cNvPr>
          <p:cNvSpPr txBox="1"/>
          <p:nvPr/>
        </p:nvSpPr>
        <p:spPr>
          <a:xfrm>
            <a:off x="2971800" y="6400800"/>
            <a:ext cx="6077305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1100" dirty="0"/>
              <a:t>*- 15-minute price assumes there is no effect from price weighting based on total load changes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C05396-4B02-4CB4-A89E-62F5F2A9D730}"/>
              </a:ext>
            </a:extLst>
          </p:cNvPr>
          <p:cNvSpPr txBox="1"/>
          <p:nvPr/>
        </p:nvSpPr>
        <p:spPr>
          <a:xfrm>
            <a:off x="653114" y="6131495"/>
            <a:ext cx="8395991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US" sz="2000" dirty="0">
                <a:latin typeface="+mn-lt"/>
                <a:cs typeface="+mn-cs"/>
              </a:rPr>
              <a:t>Consumer should only be paying $1,140</a:t>
            </a:r>
          </a:p>
        </p:txBody>
      </p:sp>
    </p:spTree>
    <p:extLst>
      <p:ext uri="{BB962C8B-B14F-4D97-AF65-F5344CB8AC3E}">
        <p14:creationId xmlns:p14="http://schemas.microsoft.com/office/powerpoint/2010/main" val="149166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28538-9B03-433E-ACEF-1DEF3D74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4FF0-6790-49AD-8FF2-181E0646A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1564"/>
            <a:ext cx="8229600" cy="4572000"/>
          </a:xfrm>
        </p:spPr>
        <p:txBody>
          <a:bodyPr/>
          <a:lstStyle/>
          <a:p>
            <a:r>
              <a:rPr lang="en-US" sz="2400" dirty="0"/>
              <a:t>Generators (maybe CLRs) do not have the same problem as price responding loads</a:t>
            </a:r>
          </a:p>
          <a:p>
            <a:pPr lvl="1"/>
            <a:r>
              <a:rPr lang="en-US" sz="2000" dirty="0"/>
              <a:t>Protocol section 6.6.3.1, Real-Time Energy Imbalance Payment or Charge at a Resource Node, addressed a similar problem with generation settlements</a:t>
            </a:r>
          </a:p>
          <a:p>
            <a:pPr lvl="1"/>
            <a:r>
              <a:rPr lang="en-US" sz="2000" dirty="0"/>
              <a:t>ERCOT uses Base Points to adjust 15-minute energy data into 5 minute data for settlement purposes</a:t>
            </a:r>
          </a:p>
          <a:p>
            <a:r>
              <a:rPr lang="en-US" sz="2400" dirty="0"/>
              <a:t>Structure of Load settlement equations make it difficult to  easily change calculations for individual loads</a:t>
            </a:r>
          </a:p>
          <a:p>
            <a:pPr lvl="1"/>
            <a:r>
              <a:rPr lang="en-US" sz="2000" dirty="0"/>
              <a:t>Loads are summed up individually for each QSE by LZ and then pricing is applied to result in a charge to a QSE</a:t>
            </a:r>
          </a:p>
          <a:p>
            <a:pPr lvl="1"/>
            <a:r>
              <a:rPr lang="en-US" sz="2000" dirty="0"/>
              <a:t>Use AMI metering or Load Telemetry to ERCOT to make adjustments to QSE settlement equations</a:t>
            </a:r>
          </a:p>
          <a:p>
            <a:pPr lvl="1"/>
            <a:r>
              <a:rPr lang="en-US" sz="2000" dirty="0"/>
              <a:t>Settle Loads that desire 5-minute settlement who install appropriate metering</a:t>
            </a:r>
          </a:p>
        </p:txBody>
      </p:sp>
    </p:spTree>
    <p:extLst>
      <p:ext uri="{BB962C8B-B14F-4D97-AF65-F5344CB8AC3E}">
        <p14:creationId xmlns:p14="http://schemas.microsoft.com/office/powerpoint/2010/main" val="291019056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TBD Forecasting 020811 [Compatibility Mode]" id="{1A94F71D-B503-4630-A6F5-B9A1DBF1C7DE}" vid="{06647D38-19FA-4B5B-8937-D7A75137A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Favorite</Template>
  <TotalTime>906</TotalTime>
  <Words>926</Words>
  <Application>Microsoft Office PowerPoint</Application>
  <PresentationFormat>On-screen Show (4:3)</PresentationFormat>
  <Paragraphs>298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Wingdings</vt:lpstr>
      <vt:lpstr>Floyds Favorite</vt:lpstr>
      <vt:lpstr>Issue LFL - 41 Settlement of Price Sensitive Flexible Loads </vt:lpstr>
      <vt:lpstr>Background</vt:lpstr>
      <vt:lpstr>Loads and Interruption Scenarios</vt:lpstr>
      <vt:lpstr>Loads and Interruption Scenarios</vt:lpstr>
      <vt:lpstr>Loads and Interruption Scenarios</vt:lpstr>
      <vt:lpstr>Loads and Interruption Scenarios</vt:lpstr>
      <vt:lpstr>Fixes</vt:lpstr>
    </vt:vector>
  </TitlesOfParts>
  <Company>Reliant Energy,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Settlement Improvements for Price Sensitive Loads</dc:title>
  <dc:creator>Floyd Trefny</dc:creator>
  <cp:lastModifiedBy>Floyd Trefny</cp:lastModifiedBy>
  <cp:revision>49</cp:revision>
  <dcterms:created xsi:type="dcterms:W3CDTF">2018-03-12T14:17:26Z</dcterms:created>
  <dcterms:modified xsi:type="dcterms:W3CDTF">2022-10-14T17:06:45Z</dcterms:modified>
</cp:coreProperties>
</file>