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81" d="100"/>
          <a:sy n="81" d="100"/>
        </p:scale>
        <p:origin x="1723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  <c:pt idx="7">
                  <c:v>2022/05</c:v>
                </c:pt>
                <c:pt idx="8">
                  <c:v>2022/06</c:v>
                </c:pt>
                <c:pt idx="9">
                  <c:v>2022/07</c:v>
                </c:pt>
                <c:pt idx="10">
                  <c:v>2022/08</c:v>
                </c:pt>
                <c:pt idx="11">
                  <c:v>2022/08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  <c:pt idx="4">
                  <c:v>349127</c:v>
                </c:pt>
                <c:pt idx="5">
                  <c:v>224637</c:v>
                </c:pt>
                <c:pt idx="6">
                  <c:v>265706</c:v>
                </c:pt>
                <c:pt idx="7">
                  <c:v>373868</c:v>
                </c:pt>
                <c:pt idx="8">
                  <c:v>357391</c:v>
                </c:pt>
                <c:pt idx="9">
                  <c:v>362494</c:v>
                </c:pt>
                <c:pt idx="10">
                  <c:v>288462</c:v>
                </c:pt>
                <c:pt idx="11">
                  <c:v>270067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  <c:pt idx="7">
                  <c:v>2022/05</c:v>
                </c:pt>
                <c:pt idx="8">
                  <c:v>2022/06</c:v>
                </c:pt>
                <c:pt idx="9">
                  <c:v>2022/07</c:v>
                </c:pt>
                <c:pt idx="10">
                  <c:v>2022/08</c:v>
                </c:pt>
                <c:pt idx="11">
                  <c:v>2022/09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  <c:pt idx="4">
                  <c:v>679</c:v>
                </c:pt>
                <c:pt idx="5">
                  <c:v>481</c:v>
                </c:pt>
                <c:pt idx="6">
                  <c:v>577</c:v>
                </c:pt>
                <c:pt idx="7">
                  <c:v>711</c:v>
                </c:pt>
                <c:pt idx="8">
                  <c:v>709</c:v>
                </c:pt>
                <c:pt idx="9">
                  <c:v>691</c:v>
                </c:pt>
                <c:pt idx="10">
                  <c:v>722</c:v>
                </c:pt>
                <c:pt idx="11">
                  <c:v>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6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Market Application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September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2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v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Retail Core Business hour processing is back to 99.9% for the year and meeting the annual SLA. </a:t>
            </a:r>
            <a:endParaRPr lang="en-US" sz="8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September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9/11 Information Lifecycle Management updates made to database retention.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9/18 Normal SFO Completed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MarkeTrak availability was intermittent some mornings due to a bug fix that did not pan out. 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September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9/2 Emergency Core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9/12-9/15 Normal Site Failovers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September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9/18 Normal SFO Completed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184601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2.87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0C05A20-DD73-41F7-BB90-825809FECC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6600"/>
            <a:ext cx="9144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544 Posts</a:t>
            </a:r>
          </a:p>
          <a:p>
            <a:r>
              <a:rPr lang="en-US" sz="2400" dirty="0"/>
              <a:t>270067 Recipients</a:t>
            </a:r>
          </a:p>
          <a:p>
            <a:r>
              <a:rPr lang="en-US" sz="2400" dirty="0"/>
              <a:t>RMS List</a:t>
            </a:r>
          </a:p>
          <a:p>
            <a:pPr lvl="1"/>
            <a:r>
              <a:rPr lang="en-US" sz="2400" dirty="0"/>
              <a:t>76 Posts</a:t>
            </a:r>
          </a:p>
          <a:p>
            <a:pPr lvl="1"/>
            <a:r>
              <a:rPr lang="en-US" sz="2400" dirty="0"/>
              <a:t>12 New Subscriptions</a:t>
            </a:r>
          </a:p>
          <a:p>
            <a:pPr lvl="1"/>
            <a:r>
              <a:rPr lang="en-US" sz="2400" dirty="0"/>
              <a:t>5 Unsubscribe</a:t>
            </a:r>
          </a:p>
          <a:p>
            <a:r>
              <a:rPr lang="en-US" sz="2400" dirty="0"/>
              <a:t>TDTMS List</a:t>
            </a:r>
          </a:p>
          <a:p>
            <a:pPr lvl="1"/>
            <a:r>
              <a:rPr lang="en-US" sz="2400" dirty="0"/>
              <a:t>3 Posts</a:t>
            </a:r>
          </a:p>
          <a:p>
            <a:pPr lvl="1"/>
            <a:r>
              <a:rPr lang="en-US" sz="2400" dirty="0"/>
              <a:t>2 New Subscriptions</a:t>
            </a:r>
          </a:p>
          <a:p>
            <a:pPr lvl="1"/>
            <a:r>
              <a:rPr lang="en-US" sz="2400" dirty="0"/>
              <a:t>1 Unsubscribe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7583032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0713229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Weather Moratoriums Last 2 Months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2 Manual Sign Offs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7 autodeleted subscribers (20 bounces with a 10 day delay)</a:t>
            </a:r>
          </a:p>
          <a:p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99C473-0116-450B-A821-2BFD07977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181267"/>
              </p:ext>
            </p:extLst>
          </p:nvPr>
        </p:nvGraphicFramePr>
        <p:xfrm>
          <a:off x="10212" y="3657600"/>
          <a:ext cx="8915400" cy="2435174"/>
        </p:xfrm>
        <a:graphic>
          <a:graphicData uri="http://schemas.openxmlformats.org/drawingml/2006/table">
            <a:tbl>
              <a:tblPr/>
              <a:tblGrid>
                <a:gridCol w="3888632">
                  <a:extLst>
                    <a:ext uri="{9D8B030D-6E8A-4147-A177-3AD203B41FA5}">
                      <a16:colId xmlns:a16="http://schemas.microsoft.com/office/drawing/2014/main" val="3099974693"/>
                    </a:ext>
                  </a:extLst>
                </a:gridCol>
                <a:gridCol w="5026768">
                  <a:extLst>
                    <a:ext uri="{9D8B030D-6E8A-4147-A177-3AD203B41FA5}">
                      <a16:colId xmlns:a16="http://schemas.microsoft.com/office/drawing/2014/main" val="2365290049"/>
                    </a:ext>
                  </a:extLst>
                </a:gridCol>
              </a:tblGrid>
              <a:tr h="173077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2022-09-23 00:00:01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dpardo@JUSTENERGY.COM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50308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2022-09-23 00:00:01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amanda.mitchell@JERAAMERICAS.COM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340043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2022-08-27 00:00:05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woodson@ATGCLEANENERGY.COM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133578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2022-08-31 00:00:02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kristee.santucci@JPERESOURCES.NET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545639"/>
                  </a:ext>
                </a:extLst>
              </a:tr>
              <a:tr h="173077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2022-08-12 00:00:03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spolusani@ZNALYTICS.COM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18253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2022-08-16 00:00:04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ProductSupport.zn@TALLY-GROUP.COM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34961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2022-08-04 00:00:03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u="none" strike="noStrike" dirty="0">
                          <a:solidFill>
                            <a:srgbClr val="006297"/>
                          </a:solidFill>
                          <a:effectLst/>
                        </a:rPr>
                        <a:t>amunoz@FREEPOINTSOLUTIONS.COM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0524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F7CA0D-2408-41E4-AB77-A86293685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03062"/>
              </p:ext>
            </p:extLst>
          </p:nvPr>
        </p:nvGraphicFramePr>
        <p:xfrm>
          <a:off x="10212" y="1676067"/>
          <a:ext cx="8915400" cy="731520"/>
        </p:xfrm>
        <a:graphic>
          <a:graphicData uri="http://schemas.openxmlformats.org/drawingml/2006/table">
            <a:tbl>
              <a:tblPr/>
              <a:tblGrid>
                <a:gridCol w="3888632">
                  <a:extLst>
                    <a:ext uri="{9D8B030D-6E8A-4147-A177-3AD203B41FA5}">
                      <a16:colId xmlns:a16="http://schemas.microsoft.com/office/drawing/2014/main" val="657698289"/>
                    </a:ext>
                  </a:extLst>
                </a:gridCol>
                <a:gridCol w="5026768">
                  <a:extLst>
                    <a:ext uri="{9D8B030D-6E8A-4147-A177-3AD203B41FA5}">
                      <a16:colId xmlns:a16="http://schemas.microsoft.com/office/drawing/2014/main" val="276987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2022-08-03 13:57:25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christopher.fontaine@CELANESE.COM</a:t>
                      </a: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685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2022-08-10 09:45:35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u="none" strike="noStrike" dirty="0">
                          <a:solidFill>
                            <a:srgbClr val="006297"/>
                          </a:solidFill>
                          <a:effectLst/>
                        </a:rPr>
                        <a:t>eblakey@JUSTENERGY.COM</a:t>
                      </a: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167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958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22353</TotalTime>
  <Words>326</Words>
  <Application>Microsoft Office PowerPoint</Application>
  <PresentationFormat>On-screen Show (4:3)</PresentationFormat>
  <Paragraphs>102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July ListServ Stats</vt:lpstr>
      <vt:lpstr>Weather Moratoriums Last 2 Months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292</cp:revision>
  <cp:lastPrinted>2019-05-06T20:09:17Z</cp:lastPrinted>
  <dcterms:created xsi:type="dcterms:W3CDTF">2016-01-21T15:20:31Z</dcterms:created>
  <dcterms:modified xsi:type="dcterms:W3CDTF">2022-10-19T19:51:36Z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