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1"/>
  </p:notesMasterIdLst>
  <p:handoutMasterIdLst>
    <p:handoutMasterId r:id="rId12"/>
  </p:handoutMasterIdLst>
  <p:sldIdLst>
    <p:sldId id="260" r:id="rId5"/>
    <p:sldId id="369" r:id="rId6"/>
    <p:sldId id="294" r:id="rId7"/>
    <p:sldId id="372" r:id="rId8"/>
    <p:sldId id="383" r:id="rId9"/>
    <p:sldId id="350" r:id="rId1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C1C846-E3E4-4D64-B62A-8C8CC13EDB54}" v="6" dt="2022-10-14T02:28:05.4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10/14/2022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10/14/2022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28952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October 2022</a:t>
            </a:r>
          </a:p>
        </p:txBody>
      </p:sp>
    </p:spTree>
    <p:extLst>
      <p:ext uri="{BB962C8B-B14F-4D97-AF65-F5344CB8AC3E}">
        <p14:creationId xmlns:p14="http://schemas.microsoft.com/office/powerpoint/2010/main" val="3042134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7522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18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18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25791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954417093"/>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 id="2147494281"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October 26,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1200"/>
              </a:spcAft>
            </a:pPr>
            <a:r>
              <a:rPr lang="en-US" b="0" dirty="0"/>
              <a:t>NPRR1148, Language Cleanup Related to ERCOT Contingency Reserve Service (ECRS) [ERCOT]</a:t>
            </a:r>
          </a:p>
          <a:p>
            <a:pPr>
              <a:spcAft>
                <a:spcPts val="1200"/>
              </a:spcAft>
            </a:pPr>
            <a:endParaRPr lang="en-US" b="0" dirty="0"/>
          </a:p>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NPRR1128, Allow FFR Procurement up to FFR Limit Without Proration [Hunt Energy Network]</a:t>
            </a:r>
          </a:p>
          <a:p>
            <a:pPr lvl="1">
              <a:spcBef>
                <a:spcPts val="300"/>
              </a:spcBef>
              <a:spcAft>
                <a:spcPts val="300"/>
              </a:spcAft>
            </a:pPr>
            <a:r>
              <a:rPr lang="en-US" dirty="0"/>
              <a:t>IA:  Between $30K and $50K		Priority 2023; Rank 3760</a:t>
            </a: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NPRR1128, Allow FFR Procurement up to FFR Limit Without Proration [Hunt Energy Network]</a:t>
            </a:r>
            <a:endParaRPr lang="en-US" sz="1800" dirty="0"/>
          </a:p>
        </p:txBody>
      </p:sp>
      <p:sp>
        <p:nvSpPr>
          <p:cNvPr id="14339" name="Rectangle 2"/>
          <p:cNvSpPr>
            <a:spLocks noChangeArrowheads="1"/>
          </p:cNvSpPr>
          <p:nvPr/>
        </p:nvSpPr>
        <p:spPr bwMode="auto">
          <a:xfrm>
            <a:off x="190500" y="774492"/>
            <a:ext cx="8612307"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a:t>
            </a:r>
            <a:r>
              <a:rPr lang="en-US" sz="1600" dirty="0">
                <a:effectLst/>
                <a:latin typeface="+mn-lt"/>
                <a:ea typeface="Times New Roman" panose="02020603050405020304" pitchFamily="18" charset="0"/>
              </a:rPr>
              <a:t>  Upon system implementation – Priority 2023; Rank 3760</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Between $30K and $50K; no impacts to ERCOT staffing; impacts to Market Operations Systems, Data Management &amp; Analytic Systems, Channel Management Systems, and Content Delivery Systems; no impacts to E</a:t>
            </a:r>
            <a:r>
              <a:rPr lang="x-none" sz="1600" dirty="0">
                <a:effectLst/>
                <a:latin typeface="+mn-lt"/>
                <a:ea typeface="Times New Roman" panose="02020603050405020304" pitchFamily="18" charset="0"/>
              </a:rPr>
              <a:t>RCOT business processes</a:t>
            </a:r>
            <a:r>
              <a:rPr lang="en-US" sz="16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sets a -$0.01 per MW lower Ancillary Service Offer floor for Fast Frequency Response (FFR) Responsive Reserve (RRS) rather than for other RRS categories during certain Operating Hours, thereby allowing, depending on relative Ancillary Service Offers, FFR procurement up to the current FFR limit without proration with other RRS categories in the Ancillary Service procurement process.  This NPRR also requires ERCOT to, at least on annual basis, specify the Operating Hours where prioritizing procurement of FFR up to the maximum FFR amount is beneficial in improving reliability.  Beyond this, ERCOT may add more hours where FFR prioritization is in effect closer to Real-Time if it believes that these additional hours are vulnerable to low system inertia.</a:t>
            </a: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8/11/22, PRS voted to recommend approval of NPRR1128 as amended by the 7/15/22 ERCOT comments.  There was one opposing vote from the Consumer (Occidental) Market Segment.  On 10/13/22, PRS voted to endorse and forward to TAC the 9/15/22 PRS Report and 10/11/22 Impact Analysis for NPRR1128 with a recommended priority of 2023 and rank of 3760.  There was one abstention from the Consumer (Occidental) Market Segment.</a:t>
            </a: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NPRR1148, Language Cleanup Related to ERCOT Contingency Reserve Service (ECRS)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of NPRR863, Creation of ERCOT Contingency Reserve Service and Revisions to Responsive Reserve</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to this NPRR beyond what was captured in the Impact Analysis for NPRR863.)</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addresses Protocol gaps found during the creation of the ERCOT Contingency Reserve Service (ECRS) system change requirements.  </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a:t>
            </a:r>
            <a:r>
              <a:rPr lang="en-US" sz="1800" kern="1200" dirty="0">
                <a:effectLst/>
                <a:latin typeface="+mn-lt"/>
                <a:ea typeface="Times New Roman" panose="02020603050405020304" pitchFamily="18" charset="0"/>
              </a:rPr>
              <a:t>On 9/15/22, PRS voted </a:t>
            </a:r>
            <a:r>
              <a:rPr lang="en-US" sz="1800" dirty="0">
                <a:effectLst/>
                <a:latin typeface="+mn-lt"/>
                <a:ea typeface="Times New Roman" panose="02020603050405020304" pitchFamily="18" charset="0"/>
              </a:rPr>
              <a:t>unanimously </a:t>
            </a:r>
            <a:r>
              <a:rPr lang="en-US" sz="1800" kern="1200" dirty="0">
                <a:effectLst/>
                <a:latin typeface="+mn-lt"/>
                <a:ea typeface="Times New Roman" panose="02020603050405020304" pitchFamily="18" charset="0"/>
              </a:rPr>
              <a:t>to recommend approval of NPRR1148 as submitted.  On 10/13/22, PRS voted to endorse and forward to TAC the 9/15/22 PRS Report and 8/30/22 Impact Analysis for NPRR1148.  There was one abstention from the Consumer (Occidental) Market Segment.</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2220505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4/5 – 4/7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MarkeTrak User Interface Refresh</a:t>
                      </a:r>
                      <a:endParaRPr kumimoji="0" lang="en-US" sz="8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RIOO</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27064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250042" y="4613255"/>
            <a:ext cx="1739834"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57535" y="1143000"/>
            <a:ext cx="370549" cy="33547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751"/>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NPRR935(b) – New solar forecasts and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NPRR987(a)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ESR Contribution to PRC </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NPRR1002(a)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Charging Restrictions in 	Emergency Conditions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NPRR1092(a) – RUC offer floor change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NPRR1096(a) – Non-Spin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484,825(b),826,829,841,857,879,885,904,918,930,936,941,945,962,963,965,975,987,995,1004,1006,1007,1019,1023,1026,1030,1032,1034,1057, 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4" name="TextBox 12">
            <a:extLst>
              <a:ext uri="{FF2B5EF4-FFF2-40B4-BE49-F238E27FC236}">
                <a16:creationId xmlns:a16="http://schemas.microsoft.com/office/drawing/2014/main" id="{F27A6DBD-3394-4702-8BAE-1D263496CFF9}"/>
              </a:ext>
            </a:extLst>
          </p:cNvPr>
          <p:cNvSpPr txBox="1">
            <a:spLocks noChangeArrowheads="1"/>
          </p:cNvSpPr>
          <p:nvPr/>
        </p:nvSpPr>
        <p:spPr bwMode="auto">
          <a:xfrm>
            <a:off x="3118104" y="4218801"/>
            <a:ext cx="144765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6/4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6/6</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5" name="TextBox 12">
            <a:extLst>
              <a:ext uri="{FF2B5EF4-FFF2-40B4-BE49-F238E27FC236}">
                <a16:creationId xmlns:a16="http://schemas.microsoft.com/office/drawing/2014/main" id="{BEA8AD31-63DF-4AB9-B1FF-AD64C697916A}"/>
              </a:ext>
            </a:extLst>
          </p:cNvPr>
          <p:cNvSpPr txBox="1">
            <a:spLocks noChangeArrowheads="1"/>
          </p:cNvSpPr>
          <p:nvPr/>
        </p:nvSpPr>
        <p:spPr bwMode="auto">
          <a:xfrm>
            <a:off x="4573049" y="17804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47" name="TextBox 12">
            <a:extLst>
              <a:ext uri="{FF2B5EF4-FFF2-40B4-BE49-F238E27FC236}">
                <a16:creationId xmlns:a16="http://schemas.microsoft.com/office/drawing/2014/main" id="{0A570746-F7BB-4539-B22F-9B4D7B8F1C49}"/>
              </a:ext>
            </a:extLst>
          </p:cNvPr>
          <p:cNvSpPr txBox="1">
            <a:spLocks noChangeArrowheads="1"/>
          </p:cNvSpPr>
          <p:nvPr/>
        </p:nvSpPr>
        <p:spPr bwMode="auto">
          <a:xfrm>
            <a:off x="1601129" y="4142601"/>
            <a:ext cx="151070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5/13</a:t>
            </a:r>
          </a:p>
        </p:txBody>
      </p:sp>
      <p:sp>
        <p:nvSpPr>
          <p:cNvPr id="48" name="TextBox 47">
            <a:extLst>
              <a:ext uri="{FF2B5EF4-FFF2-40B4-BE49-F238E27FC236}">
                <a16:creationId xmlns:a16="http://schemas.microsoft.com/office/drawing/2014/main" id="{BA54BB81-C4CA-4858-B2A6-33A342EEDFE4}"/>
              </a:ext>
            </a:extLst>
          </p:cNvPr>
          <p:cNvSpPr txBox="1"/>
          <p:nvPr/>
        </p:nvSpPr>
        <p:spPr>
          <a:xfrm>
            <a:off x="4266840" y="1363013"/>
            <a:ext cx="370549" cy="286232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3" name="TextBox 42">
            <a:extLst>
              <a:ext uri="{FF2B5EF4-FFF2-40B4-BE49-F238E27FC236}">
                <a16:creationId xmlns:a16="http://schemas.microsoft.com/office/drawing/2014/main" id="{EC833306-182F-453A-AD05-51402D04CFF1}"/>
              </a:ext>
            </a:extLst>
          </p:cNvPr>
          <p:cNvSpPr txBox="1"/>
          <p:nvPr/>
        </p:nvSpPr>
        <p:spPr>
          <a:xfrm>
            <a:off x="2781014" y="4434246"/>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9" name="TextBox 48">
            <a:extLst>
              <a:ext uri="{FF2B5EF4-FFF2-40B4-BE49-F238E27FC236}">
                <a16:creationId xmlns:a16="http://schemas.microsoft.com/office/drawing/2014/main" id="{280ADB21-4500-405A-9151-FC206A9AC628}"/>
              </a:ext>
            </a:extLst>
          </p:cNvPr>
          <p:cNvSpPr txBox="1"/>
          <p:nvPr/>
        </p:nvSpPr>
        <p:spPr>
          <a:xfrm>
            <a:off x="4237784" y="46444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0" name="TextBox 49">
            <a:extLst>
              <a:ext uri="{FF2B5EF4-FFF2-40B4-BE49-F238E27FC236}">
                <a16:creationId xmlns:a16="http://schemas.microsoft.com/office/drawing/2014/main" id="{0F180DDC-31F0-4FDE-9149-5350629C28EA}"/>
              </a:ext>
            </a:extLst>
          </p:cNvPr>
          <p:cNvSpPr txBox="1"/>
          <p:nvPr/>
        </p:nvSpPr>
        <p:spPr>
          <a:xfrm>
            <a:off x="8659700" y="1354329"/>
            <a:ext cx="370549" cy="30162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56" name="TextBox 12">
            <a:extLst>
              <a:ext uri="{FF2B5EF4-FFF2-40B4-BE49-F238E27FC236}">
                <a16:creationId xmlns:a16="http://schemas.microsoft.com/office/drawing/2014/main" id="{D0B54A94-E156-4367-B642-F8C3A3B97E4E}"/>
              </a:ext>
            </a:extLst>
          </p:cNvPr>
          <p:cNvSpPr txBox="1">
            <a:spLocks noChangeArrowheads="1"/>
          </p:cNvSpPr>
          <p:nvPr/>
        </p:nvSpPr>
        <p:spPr bwMode="auto">
          <a:xfrm>
            <a:off x="6017587" y="17526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10/13</a:t>
            </a:r>
          </a:p>
        </p:txBody>
      </p:sp>
      <p:sp>
        <p:nvSpPr>
          <p:cNvPr id="46" name="TextBox 45">
            <a:extLst>
              <a:ext uri="{FF2B5EF4-FFF2-40B4-BE49-F238E27FC236}">
                <a16:creationId xmlns:a16="http://schemas.microsoft.com/office/drawing/2014/main" id="{C9A94A39-F269-4008-BF6D-A1AB4E265B9E}"/>
              </a:ext>
            </a:extLst>
          </p:cNvPr>
          <p:cNvSpPr txBox="1"/>
          <p:nvPr/>
        </p:nvSpPr>
        <p:spPr>
          <a:xfrm>
            <a:off x="5686139" y="2084295"/>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7" name="TextBox 56">
            <a:extLst>
              <a:ext uri="{FF2B5EF4-FFF2-40B4-BE49-F238E27FC236}">
                <a16:creationId xmlns:a16="http://schemas.microsoft.com/office/drawing/2014/main" id="{FD05E216-7450-46DA-A74B-B3195AE447BD}"/>
              </a:ext>
            </a:extLst>
          </p:cNvPr>
          <p:cNvSpPr txBox="1"/>
          <p:nvPr/>
        </p:nvSpPr>
        <p:spPr>
          <a:xfrm>
            <a:off x="2815286" y="2896899"/>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2" name="TextBox 12">
            <a:extLst>
              <a:ext uri="{FF2B5EF4-FFF2-40B4-BE49-F238E27FC236}">
                <a16:creationId xmlns:a16="http://schemas.microsoft.com/office/drawing/2014/main" id="{AED6FA2E-F32D-4CAD-AA7A-8FCEF8211977}"/>
              </a:ext>
            </a:extLst>
          </p:cNvPr>
          <p:cNvSpPr txBox="1">
            <a:spLocks noChangeArrowheads="1"/>
          </p:cNvSpPr>
          <p:nvPr/>
        </p:nvSpPr>
        <p:spPr bwMode="auto">
          <a:xfrm>
            <a:off x="4569023" y="2743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7/15</a:t>
            </a:r>
          </a:p>
        </p:txBody>
      </p:sp>
      <p:sp>
        <p:nvSpPr>
          <p:cNvPr id="58" name="TextBox 57">
            <a:extLst>
              <a:ext uri="{FF2B5EF4-FFF2-40B4-BE49-F238E27FC236}">
                <a16:creationId xmlns:a16="http://schemas.microsoft.com/office/drawing/2014/main" id="{0C52B2B0-E72D-4290-A430-8579FC3421E7}"/>
              </a:ext>
            </a:extLst>
          </p:cNvPr>
          <p:cNvSpPr txBox="1"/>
          <p:nvPr/>
        </p:nvSpPr>
        <p:spPr>
          <a:xfrm>
            <a:off x="5686139" y="30480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9" name="TextBox 12">
            <a:extLst>
              <a:ext uri="{FF2B5EF4-FFF2-40B4-BE49-F238E27FC236}">
                <a16:creationId xmlns:a16="http://schemas.microsoft.com/office/drawing/2014/main" id="{B9289A21-4522-4B32-AD58-E449A3719C43}"/>
              </a:ext>
            </a:extLst>
          </p:cNvPr>
          <p:cNvSpPr txBox="1">
            <a:spLocks noChangeArrowheads="1"/>
          </p:cNvSpPr>
          <p:nvPr/>
        </p:nvSpPr>
        <p:spPr bwMode="auto">
          <a:xfrm>
            <a:off x="4572000" y="34568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8/16</a:t>
            </a:r>
          </a:p>
        </p:txBody>
      </p:sp>
      <p:sp>
        <p:nvSpPr>
          <p:cNvPr id="61" name="TextBox 60">
            <a:extLst>
              <a:ext uri="{FF2B5EF4-FFF2-40B4-BE49-F238E27FC236}">
                <a16:creationId xmlns:a16="http://schemas.microsoft.com/office/drawing/2014/main" id="{138C5F6D-835D-41DA-8C94-EADF810A990A}"/>
              </a:ext>
            </a:extLst>
          </p:cNvPr>
          <p:cNvSpPr txBox="1"/>
          <p:nvPr/>
        </p:nvSpPr>
        <p:spPr>
          <a:xfrm>
            <a:off x="5697070" y="13716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3" name="TextBox 12">
            <a:extLst>
              <a:ext uri="{FF2B5EF4-FFF2-40B4-BE49-F238E27FC236}">
                <a16:creationId xmlns:a16="http://schemas.microsoft.com/office/drawing/2014/main" id="{137BEB68-90B5-4990-A00C-980DF9A120E1}"/>
              </a:ext>
            </a:extLst>
          </p:cNvPr>
          <p:cNvSpPr txBox="1">
            <a:spLocks noChangeArrowheads="1"/>
          </p:cNvSpPr>
          <p:nvPr/>
        </p:nvSpPr>
        <p:spPr bwMode="auto">
          <a:xfrm>
            <a:off x="6017480" y="386112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11/2</a:t>
            </a:r>
          </a:p>
        </p:txBody>
      </p:sp>
      <p:sp>
        <p:nvSpPr>
          <p:cNvPr id="64" name="TextBox 63">
            <a:extLst>
              <a:ext uri="{FF2B5EF4-FFF2-40B4-BE49-F238E27FC236}">
                <a16:creationId xmlns:a16="http://schemas.microsoft.com/office/drawing/2014/main" id="{C560A412-7448-4145-B12C-5F88D71F07DF}"/>
              </a:ext>
            </a:extLst>
          </p:cNvPr>
          <p:cNvSpPr txBox="1"/>
          <p:nvPr/>
        </p:nvSpPr>
        <p:spPr>
          <a:xfrm>
            <a:off x="5692140" y="3768923"/>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5" name="TextBox 12">
            <a:extLst>
              <a:ext uri="{FF2B5EF4-FFF2-40B4-BE49-F238E27FC236}">
                <a16:creationId xmlns:a16="http://schemas.microsoft.com/office/drawing/2014/main" id="{22C07CF6-93C7-4668-A8E0-D415AB3C5799}"/>
              </a:ext>
            </a:extLst>
          </p:cNvPr>
          <p:cNvSpPr txBox="1">
            <a:spLocks noChangeArrowheads="1"/>
          </p:cNvSpPr>
          <p:nvPr/>
        </p:nvSpPr>
        <p:spPr bwMode="auto">
          <a:xfrm>
            <a:off x="7473636" y="2910840"/>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12/1</a:t>
            </a:r>
          </a:p>
        </p:txBody>
      </p:sp>
      <p:sp>
        <p:nvSpPr>
          <p:cNvPr id="62" name="TextBox 12">
            <a:extLst>
              <a:ext uri="{FF2B5EF4-FFF2-40B4-BE49-F238E27FC236}">
                <a16:creationId xmlns:a16="http://schemas.microsoft.com/office/drawing/2014/main" id="{98AF0D27-623B-45BD-884A-A2217AD9994E}"/>
              </a:ext>
            </a:extLst>
          </p:cNvPr>
          <p:cNvSpPr txBox="1">
            <a:spLocks noChangeArrowheads="1"/>
          </p:cNvSpPr>
          <p:nvPr/>
        </p:nvSpPr>
        <p:spPr bwMode="auto">
          <a:xfrm>
            <a:off x="7467600" y="3798726"/>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12/9</a:t>
            </a:r>
          </a:p>
        </p:txBody>
      </p:sp>
    </p:spTree>
    <p:extLst>
      <p:ext uri="{BB962C8B-B14F-4D97-AF65-F5344CB8AC3E}">
        <p14:creationId xmlns:p14="http://schemas.microsoft.com/office/powerpoint/2010/main" val="3993419778"/>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9460</TotalTime>
  <Words>935</Words>
  <Application>Microsoft Office PowerPoint</Application>
  <PresentationFormat>On-screen Show (4:3)</PresentationFormat>
  <Paragraphs>282</Paragraphs>
  <Slides>6</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Courier New</vt:lpstr>
      <vt:lpstr>Wingdings</vt:lpstr>
      <vt:lpstr>Custom Design</vt:lpstr>
      <vt:lpstr>Office Theme</vt:lpstr>
      <vt:lpstr>PowerPoint Presentation</vt:lpstr>
      <vt:lpstr>Summary of PRS Update</vt:lpstr>
      <vt:lpstr>Appendix</vt:lpstr>
      <vt:lpstr>NPRR1128, Allow FFR Procurement up to FFR Limit Without Proration [Hunt Energy Network]</vt:lpstr>
      <vt:lpstr>NPRR1148, Language Cleanup Related to ERCOT Contingency Reserve Service (ECRS) [ERCOT]</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Market Rules</cp:lastModifiedBy>
  <cp:revision>585</cp:revision>
  <cp:lastPrinted>2013-01-30T23:16:36Z</cp:lastPrinted>
  <dcterms:created xsi:type="dcterms:W3CDTF">2010-04-12T23:12:02Z</dcterms:created>
  <dcterms:modified xsi:type="dcterms:W3CDTF">2022-10-14T14:42:36Z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