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sldIdLst>
    <p:sldId id="256" r:id="rId5"/>
    <p:sldId id="257" r:id="rId6"/>
    <p:sldId id="259" r:id="rId7"/>
    <p:sldId id="265" r:id="rId8"/>
    <p:sldId id="262" r:id="rId9"/>
    <p:sldId id="263"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0" autoAdjust="0"/>
    <p:restoredTop sz="94660"/>
  </p:normalViewPr>
  <p:slideViewPr>
    <p:cSldViewPr snapToGrid="0">
      <p:cViewPr varScale="1">
        <p:scale>
          <a:sx n="94" d="100"/>
          <a:sy n="94" d="100"/>
        </p:scale>
        <p:origin x="8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5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08079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33538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1767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5527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t>10/19/2022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41738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t>10/19/2022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6075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t>10/19/2022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8565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t>10/19/2022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t>‹#›</a:t>
            </a:fld>
            <a:endParaRPr lang="en-US"/>
          </a:p>
        </p:txBody>
      </p:sp>
    </p:spTree>
    <p:extLst>
      <p:ext uri="{BB962C8B-B14F-4D97-AF65-F5344CB8AC3E}">
        <p14:creationId xmlns:p14="http://schemas.microsoft.com/office/powerpoint/2010/main" val="67268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59636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689093-469E-468C-ABA2-5CF0A6764A51}" type="datetimeFigureOut">
              <a:rPr lang="en-US" smtClean="0"/>
              <a:t>10/19/2022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DD09DB-E614-4478-BE4D-547C2F5E64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7013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9E242A-A689-4DF5-95ED-B6BA05F2E2FF}"/>
              </a:ext>
            </a:extLst>
          </p:cNvPr>
          <p:cNvSpPr>
            <a:spLocks noGrp="1"/>
          </p:cNvSpPr>
          <p:nvPr>
            <p:ph type="ctrTitle"/>
          </p:nvPr>
        </p:nvSpPr>
        <p:spPr>
          <a:xfrm>
            <a:off x="838199" y="1093788"/>
            <a:ext cx="10506455" cy="2967208"/>
          </a:xfrm>
        </p:spPr>
        <p:txBody>
          <a:bodyPr>
            <a:normAutofit/>
          </a:bodyPr>
          <a:lstStyle/>
          <a:p>
            <a:pPr algn="l"/>
            <a:r>
              <a:rPr lang="en-US" sz="8000" dirty="0"/>
              <a:t>WMS Report</a:t>
            </a:r>
          </a:p>
        </p:txBody>
      </p:sp>
      <p:sp>
        <p:nvSpPr>
          <p:cNvPr id="3" name="Subtitle 2">
            <a:extLst>
              <a:ext uri="{FF2B5EF4-FFF2-40B4-BE49-F238E27FC236}">
                <a16:creationId xmlns="" xmlns:a16="http://schemas.microsoft.com/office/drawing/2014/main" id="{DAF09D7D-76C4-4ABA-9706-116A5D45E4BC}"/>
              </a:ext>
            </a:extLst>
          </p:cNvPr>
          <p:cNvSpPr>
            <a:spLocks noGrp="1"/>
          </p:cNvSpPr>
          <p:nvPr>
            <p:ph type="subTitle" idx="1"/>
          </p:nvPr>
        </p:nvSpPr>
        <p:spPr>
          <a:xfrm>
            <a:off x="5921830" y="4619624"/>
            <a:ext cx="5425874" cy="1038225"/>
          </a:xfrm>
        </p:spPr>
        <p:txBody>
          <a:bodyPr>
            <a:normAutofit/>
          </a:bodyPr>
          <a:lstStyle/>
          <a:p>
            <a:pPr algn="r"/>
            <a:r>
              <a:rPr lang="en-US" dirty="0"/>
              <a:t>TAC Meeting – </a:t>
            </a:r>
            <a:r>
              <a:rPr lang="en-US" dirty="0" smtClean="0"/>
              <a:t>OCTOBER 2022 </a:t>
            </a:r>
            <a:endParaRPr lang="en-US" dirty="0"/>
          </a:p>
        </p:txBody>
      </p:sp>
    </p:spTree>
    <p:extLst>
      <p:ext uri="{BB962C8B-B14F-4D97-AF65-F5344CB8AC3E}">
        <p14:creationId xmlns:p14="http://schemas.microsoft.com/office/powerpoint/2010/main" val="187277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Overview</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200" y="1838325"/>
            <a:ext cx="10515600" cy="4333875"/>
          </a:xfrm>
        </p:spPr>
        <p:txBody>
          <a:bodyPr>
            <a:normAutofit/>
          </a:bodyPr>
          <a:lstStyle/>
          <a:p>
            <a:pPr>
              <a:buFont typeface="Wingdings" panose="05000000000000000000" pitchFamily="2" charset="2"/>
              <a:buChar char="Ø"/>
            </a:pPr>
            <a:r>
              <a:rPr lang="en-US" sz="2800" dirty="0"/>
              <a:t> Previous </a:t>
            </a:r>
            <a:r>
              <a:rPr lang="en-US" sz="2800" dirty="0" smtClean="0"/>
              <a:t>meeting </a:t>
            </a:r>
            <a:r>
              <a:rPr lang="en-US" sz="2800" dirty="0"/>
              <a:t>– </a:t>
            </a:r>
            <a:r>
              <a:rPr lang="en-US" sz="2800" dirty="0" smtClean="0"/>
              <a:t>October 12</a:t>
            </a:r>
            <a:r>
              <a:rPr lang="en-US" sz="2800" baseline="30000" dirty="0" smtClean="0"/>
              <a:t>th</a:t>
            </a:r>
            <a:endParaRPr lang="en-US" sz="2800" dirty="0"/>
          </a:p>
          <a:p>
            <a:pPr>
              <a:buFont typeface="Wingdings" panose="05000000000000000000" pitchFamily="2" charset="2"/>
              <a:buChar char="Ø"/>
            </a:pPr>
            <a:r>
              <a:rPr lang="en-US" sz="2800" dirty="0" smtClean="0"/>
              <a:t> </a:t>
            </a:r>
            <a:r>
              <a:rPr lang="en-US" sz="2800" b="1" dirty="0" smtClean="0"/>
              <a:t>No voting items for TAC consideration</a:t>
            </a:r>
          </a:p>
          <a:p>
            <a:pPr>
              <a:buFont typeface="Wingdings" panose="05000000000000000000" pitchFamily="2" charset="2"/>
              <a:buChar char="Ø"/>
            </a:pPr>
            <a:r>
              <a:rPr lang="en-US" sz="2800" dirty="0" smtClean="0"/>
              <a:t> Revision Requests</a:t>
            </a:r>
          </a:p>
          <a:p>
            <a:pPr>
              <a:buFont typeface="Wingdings" panose="05000000000000000000" pitchFamily="2" charset="2"/>
              <a:buChar char="Ø"/>
            </a:pPr>
            <a:r>
              <a:rPr lang="en-US" sz="2800" dirty="0"/>
              <a:t>WMS Discussions</a:t>
            </a:r>
            <a:endParaRPr lang="en-US" sz="2800" dirty="0"/>
          </a:p>
          <a:p>
            <a:pPr>
              <a:buFont typeface="Wingdings" panose="05000000000000000000" pitchFamily="2" charset="2"/>
              <a:buChar char="Ø"/>
            </a:pPr>
            <a:r>
              <a:rPr lang="en-US" sz="2800" dirty="0"/>
              <a:t> WMS Actions</a:t>
            </a:r>
          </a:p>
          <a:p>
            <a:endParaRPr lang="en-US" sz="2200" dirty="0"/>
          </a:p>
        </p:txBody>
      </p:sp>
    </p:spTree>
    <p:extLst>
      <p:ext uri="{BB962C8B-B14F-4D97-AF65-F5344CB8AC3E}">
        <p14:creationId xmlns:p14="http://schemas.microsoft.com/office/powerpoint/2010/main" val="33338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Revision Requests</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199" y="1828800"/>
            <a:ext cx="11049001" cy="4343400"/>
          </a:xfrm>
        </p:spPr>
        <p:txBody>
          <a:bodyPr>
            <a:noAutofit/>
          </a:bodyPr>
          <a:lstStyle/>
          <a:p>
            <a:pPr marL="0" indent="0">
              <a:lnSpc>
                <a:spcPct val="110000"/>
              </a:lnSpc>
              <a:buNone/>
            </a:pPr>
            <a:r>
              <a:rPr lang="en-US" b="1" dirty="0" smtClean="0"/>
              <a:t>New PRS Referrals</a:t>
            </a:r>
            <a:endParaRPr lang="en-US" b="1" dirty="0"/>
          </a:p>
          <a:p>
            <a:pPr lvl="1">
              <a:lnSpc>
                <a:spcPct val="110000"/>
              </a:lnSpc>
              <a:buFont typeface="Wingdings" panose="05000000000000000000" pitchFamily="2" charset="2"/>
              <a:buChar char="Ø"/>
            </a:pPr>
            <a:r>
              <a:rPr lang="en-US" sz="2000" dirty="0" smtClean="0"/>
              <a:t>NPRR1146</a:t>
            </a:r>
            <a:r>
              <a:rPr lang="en-US" sz="2000" dirty="0"/>
              <a:t>, Credit Changes to Appropriately Reflect TAO </a:t>
            </a:r>
            <a:r>
              <a:rPr lang="en-US" sz="2000" dirty="0" smtClean="0"/>
              <a:t>Exposure </a:t>
            </a:r>
            <a:r>
              <a:rPr lang="en-US" sz="2000" b="1" dirty="0" smtClean="0"/>
              <a:t>(Tabled and referred to MCWG)</a:t>
            </a:r>
            <a:endParaRPr lang="en-US" sz="2000" b="1" dirty="0" smtClean="0"/>
          </a:p>
          <a:p>
            <a:pPr marL="201168" lvl="1" indent="0">
              <a:lnSpc>
                <a:spcPct val="110000"/>
              </a:lnSpc>
              <a:buNone/>
            </a:pPr>
            <a:endParaRPr lang="en-US" sz="2000" dirty="0"/>
          </a:p>
          <a:p>
            <a:pPr lvl="1">
              <a:lnSpc>
                <a:spcPct val="110000"/>
              </a:lnSpc>
              <a:buFont typeface="Wingdings" panose="05000000000000000000" pitchFamily="2" charset="2"/>
              <a:buChar char="Ø"/>
            </a:pPr>
            <a:endParaRPr lang="en-US" sz="2000" b="1" dirty="0" smtClean="0"/>
          </a:p>
        </p:txBody>
      </p:sp>
    </p:spTree>
    <p:extLst>
      <p:ext uri="{BB962C8B-B14F-4D97-AF65-F5344CB8AC3E}">
        <p14:creationId xmlns:p14="http://schemas.microsoft.com/office/powerpoint/2010/main" val="345211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Revision Requests</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199" y="1828800"/>
            <a:ext cx="11133667" cy="4343400"/>
          </a:xfrm>
        </p:spPr>
        <p:txBody>
          <a:bodyPr>
            <a:noAutofit/>
          </a:bodyPr>
          <a:lstStyle/>
          <a:p>
            <a:pPr marL="0">
              <a:lnSpc>
                <a:spcPct val="110000"/>
              </a:lnSpc>
              <a:buNone/>
            </a:pPr>
            <a:r>
              <a:rPr lang="en-US" sz="1600" b="1" dirty="0"/>
              <a:t>Working Group </a:t>
            </a:r>
            <a:r>
              <a:rPr lang="en-US" sz="1600" b="1" dirty="0" smtClean="0"/>
              <a:t>Referrals</a:t>
            </a:r>
            <a:endParaRPr lang="en-US" sz="1400" b="1" dirty="0"/>
          </a:p>
          <a:p>
            <a:pPr lvl="1">
              <a:lnSpc>
                <a:spcPct val="110000"/>
              </a:lnSpc>
              <a:buFont typeface="Wingdings" panose="05000000000000000000" pitchFamily="2" charset="2"/>
              <a:buChar char="Ø"/>
            </a:pPr>
            <a:r>
              <a:rPr lang="en-US" sz="1400" dirty="0"/>
              <a:t>NPRR1067, Market Entry Qualifications, Continued Participation Requirements, and Credit Risk Assessment (MCWG)</a:t>
            </a:r>
          </a:p>
          <a:p>
            <a:pPr lvl="1">
              <a:lnSpc>
                <a:spcPct val="110000"/>
              </a:lnSpc>
              <a:buFont typeface="Wingdings" panose="05000000000000000000" pitchFamily="2" charset="2"/>
              <a:buChar char="Ø"/>
            </a:pPr>
            <a:r>
              <a:rPr lang="en-US" sz="1400" dirty="0"/>
              <a:t>NPRR1070, Planning Criteria for GTC Exit Solutions (WMWG</a:t>
            </a:r>
            <a:r>
              <a:rPr lang="en-US" sz="1400" dirty="0" smtClean="0"/>
              <a:t>)</a:t>
            </a:r>
            <a:endParaRPr lang="en-US" sz="1400" b="1" dirty="0" smtClean="0"/>
          </a:p>
          <a:p>
            <a:pPr lvl="1">
              <a:lnSpc>
                <a:spcPct val="110000"/>
              </a:lnSpc>
              <a:buFont typeface="Wingdings" panose="05000000000000000000" pitchFamily="2" charset="2"/>
              <a:buChar char="Ø"/>
            </a:pPr>
            <a:r>
              <a:rPr lang="en-US" sz="1400" b="1" dirty="0" smtClean="0"/>
              <a:t>NPRR1132, </a:t>
            </a:r>
            <a:r>
              <a:rPr lang="en-US" sz="1400" b="1" dirty="0"/>
              <a:t>Communicate Operating Limitations during Cold and Hot Weather Conditions (WMWG</a:t>
            </a:r>
            <a:r>
              <a:rPr lang="en-US" sz="1400" b="1" dirty="0" smtClean="0"/>
              <a:t>)</a:t>
            </a:r>
          </a:p>
          <a:p>
            <a:pPr lvl="1">
              <a:lnSpc>
                <a:spcPct val="110000"/>
              </a:lnSpc>
              <a:buFont typeface="Wingdings" panose="05000000000000000000" pitchFamily="2" charset="2"/>
              <a:buChar char="Ø"/>
            </a:pPr>
            <a:r>
              <a:rPr lang="en-US" sz="1400" dirty="0"/>
              <a:t>NPRR1138, Communication of Capability and Status of Online IRRs at 0 MW Output (WMWG</a:t>
            </a:r>
            <a:r>
              <a:rPr lang="en-US" sz="1400" dirty="0" smtClean="0"/>
              <a:t>)</a:t>
            </a:r>
          </a:p>
          <a:p>
            <a:pPr lvl="1">
              <a:lnSpc>
                <a:spcPct val="110000"/>
              </a:lnSpc>
              <a:buFont typeface="Wingdings" panose="05000000000000000000" pitchFamily="2" charset="2"/>
              <a:buChar char="Ø"/>
            </a:pPr>
            <a:r>
              <a:rPr lang="en-US" sz="1400" dirty="0" smtClean="0"/>
              <a:t>NPRR1143, </a:t>
            </a:r>
            <a:r>
              <a:rPr lang="en-US" sz="1400" dirty="0"/>
              <a:t>Provide ERCOT Flexibility to Determine When ESRs May Charge During an EEA Level 3 (WMWG</a:t>
            </a:r>
            <a:r>
              <a:rPr lang="en-US" sz="1400" dirty="0" smtClean="0"/>
              <a:t>)</a:t>
            </a:r>
          </a:p>
          <a:p>
            <a:pPr lvl="1">
              <a:lnSpc>
                <a:spcPct val="110000"/>
              </a:lnSpc>
              <a:buFont typeface="Wingdings" panose="05000000000000000000" pitchFamily="2" charset="2"/>
              <a:buChar char="Ø"/>
            </a:pPr>
            <a:r>
              <a:rPr lang="en-US" sz="1400" dirty="0" smtClean="0"/>
              <a:t>NPRR1144, </a:t>
            </a:r>
            <a:r>
              <a:rPr lang="en-US" sz="1400" dirty="0"/>
              <a:t>Station Service Backup Power </a:t>
            </a:r>
            <a:r>
              <a:rPr lang="en-US" sz="1400" dirty="0" smtClean="0"/>
              <a:t>Metering</a:t>
            </a:r>
          </a:p>
          <a:p>
            <a:pPr lvl="1">
              <a:lnSpc>
                <a:spcPct val="110000"/>
              </a:lnSpc>
              <a:buFont typeface="Wingdings" panose="05000000000000000000" pitchFamily="2" charset="2"/>
              <a:buChar char="Ø"/>
            </a:pPr>
            <a:r>
              <a:rPr lang="en-US" sz="1400" dirty="0" smtClean="0"/>
              <a:t>NPRR1145, </a:t>
            </a:r>
            <a:r>
              <a:rPr lang="en-US" sz="1400" dirty="0"/>
              <a:t>Use of State Estimator-Calculated ERCOT-Wide TLFs in Lieu of Seasonal Base Case ERCOT-Wide TLFs for Settlement (WMWG)</a:t>
            </a:r>
            <a:endParaRPr lang="en-US" sz="1400" dirty="0"/>
          </a:p>
          <a:p>
            <a:pPr lvl="1">
              <a:lnSpc>
                <a:spcPct val="110000"/>
              </a:lnSpc>
              <a:buFont typeface="Wingdings" panose="05000000000000000000" pitchFamily="2" charset="2"/>
              <a:buChar char="Ø"/>
            </a:pPr>
            <a:r>
              <a:rPr lang="en-US" sz="1400" dirty="0" smtClean="0"/>
              <a:t>NOGRR215</a:t>
            </a:r>
            <a:r>
              <a:rPr lang="en-US" sz="1400" dirty="0"/>
              <a:t>, Limit Use of Remedial Action Schemes (CMWG</a:t>
            </a:r>
            <a:r>
              <a:rPr lang="en-US" sz="1400" dirty="0" smtClean="0"/>
              <a:t>)</a:t>
            </a:r>
          </a:p>
          <a:p>
            <a:pPr lvl="1">
              <a:lnSpc>
                <a:spcPct val="110000"/>
              </a:lnSpc>
              <a:buFont typeface="Wingdings" panose="05000000000000000000" pitchFamily="2" charset="2"/>
              <a:buChar char="Ø"/>
            </a:pPr>
            <a:r>
              <a:rPr lang="en-US" sz="1400" dirty="0" smtClean="0"/>
              <a:t>VCMRR031</a:t>
            </a:r>
            <a:r>
              <a:rPr lang="en-US" sz="1400" dirty="0"/>
              <a:t>, Clarification Related to Variable Costs in Fuel Adders (RCWG</a:t>
            </a:r>
            <a:r>
              <a:rPr lang="en-US" sz="1400" dirty="0" smtClean="0"/>
              <a:t>)</a:t>
            </a:r>
          </a:p>
          <a:p>
            <a:pPr lvl="1">
              <a:lnSpc>
                <a:spcPct val="110000"/>
              </a:lnSpc>
              <a:buFont typeface="Wingdings" panose="05000000000000000000" pitchFamily="2" charset="2"/>
              <a:buChar char="Ø"/>
            </a:pPr>
            <a:r>
              <a:rPr lang="en-US" sz="1400" dirty="0" smtClean="0"/>
              <a:t> VCMRR033</a:t>
            </a:r>
            <a:r>
              <a:rPr lang="en-US" sz="1400" dirty="0"/>
              <a:t>, Excluding Exceptional Fuel Costs from Fuel Adders </a:t>
            </a:r>
            <a:r>
              <a:rPr lang="en-US" sz="1400" dirty="0" smtClean="0"/>
              <a:t>(WMWG)</a:t>
            </a:r>
          </a:p>
          <a:p>
            <a:pPr lvl="1">
              <a:lnSpc>
                <a:spcPct val="110000"/>
              </a:lnSpc>
              <a:buFont typeface="Wingdings" panose="05000000000000000000" pitchFamily="2" charset="2"/>
              <a:buChar char="Ø"/>
            </a:pPr>
            <a:r>
              <a:rPr lang="en-US" sz="1400" dirty="0"/>
              <a:t>VCMRR034, Excluding RUC Approved Fuel Costs from Fuel Adders (WMWG)</a:t>
            </a:r>
          </a:p>
          <a:p>
            <a:pPr lvl="1">
              <a:lnSpc>
                <a:spcPct val="110000"/>
              </a:lnSpc>
              <a:buFont typeface="Wingdings" panose="05000000000000000000" pitchFamily="2" charset="2"/>
              <a:buChar char="Ø"/>
            </a:pPr>
            <a:r>
              <a:rPr lang="en-US" sz="1400" dirty="0"/>
              <a:t>VCMRR035, Allow Verified Contractual Costs in Fuel Adder Calculation (WMWG)</a:t>
            </a:r>
          </a:p>
          <a:p>
            <a:pPr marL="201168" lvl="1" indent="0">
              <a:lnSpc>
                <a:spcPct val="110000"/>
              </a:lnSpc>
              <a:buNone/>
            </a:pPr>
            <a:endParaRPr lang="en-US" sz="1400" dirty="0" smtClean="0"/>
          </a:p>
          <a:p>
            <a:pPr lvl="1">
              <a:lnSpc>
                <a:spcPct val="110000"/>
              </a:lnSpc>
              <a:buFont typeface="Wingdings" panose="05000000000000000000" pitchFamily="2" charset="2"/>
              <a:buChar char="Ø"/>
            </a:pPr>
            <a:endParaRPr lang="en-US" sz="1400" dirty="0"/>
          </a:p>
        </p:txBody>
      </p:sp>
    </p:spTree>
    <p:extLst>
      <p:ext uri="{BB962C8B-B14F-4D97-AF65-F5344CB8AC3E}">
        <p14:creationId xmlns:p14="http://schemas.microsoft.com/office/powerpoint/2010/main" val="96412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WMS Discussions </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200" y="1803399"/>
            <a:ext cx="11252200" cy="4532088"/>
          </a:xfrm>
        </p:spPr>
        <p:txBody>
          <a:bodyPr>
            <a:noAutofit/>
          </a:bodyPr>
          <a:lstStyle/>
          <a:p>
            <a:pPr>
              <a:buFont typeface="Wingdings" panose="05000000000000000000" pitchFamily="2" charset="2"/>
              <a:buChar char="Ø"/>
            </a:pPr>
            <a:r>
              <a:rPr lang="en-US" sz="2400" b="1" dirty="0" smtClean="0"/>
              <a:t>ERS Self Deployment: </a:t>
            </a:r>
            <a:r>
              <a:rPr lang="en-US" sz="2400" dirty="0" smtClean="0"/>
              <a:t>WMS will to continue review and discuss issues related to ERS deployments as discussed at September 28</a:t>
            </a:r>
            <a:r>
              <a:rPr lang="en-US" sz="2400" baseline="30000" dirty="0" smtClean="0"/>
              <a:t>th</a:t>
            </a:r>
            <a:r>
              <a:rPr lang="en-US" sz="2400" dirty="0" smtClean="0"/>
              <a:t> TAC meeting</a:t>
            </a:r>
            <a:endParaRPr lang="en-US" sz="2000" b="1" dirty="0"/>
          </a:p>
          <a:p>
            <a:pPr>
              <a:lnSpc>
                <a:spcPct val="100000"/>
              </a:lnSpc>
              <a:buFont typeface="Wingdings" panose="05000000000000000000" pitchFamily="2" charset="2"/>
              <a:buChar char="Ø"/>
            </a:pPr>
            <a:r>
              <a:rPr lang="en-US" sz="2400" b="1" dirty="0" smtClean="0"/>
              <a:t>Load Zones for Aggregation: </a:t>
            </a:r>
            <a:r>
              <a:rPr lang="en-US" sz="2400" dirty="0" smtClean="0"/>
              <a:t>stakeholders discussed the potential impacts of pursuing smaller load zones for load settlement and ADER participation in the wholesale market. Understanding of ERCOT resource requirements and RMS awareness needed before deciding whether to pursue further.</a:t>
            </a:r>
            <a:endParaRPr lang="en-US" sz="2400" dirty="0" smtClean="0"/>
          </a:p>
          <a:p>
            <a:pPr>
              <a:lnSpc>
                <a:spcPct val="100000"/>
              </a:lnSpc>
              <a:buFont typeface="Wingdings" panose="05000000000000000000" pitchFamily="2" charset="2"/>
              <a:buChar char="Ø"/>
            </a:pPr>
            <a:r>
              <a:rPr lang="en-US" sz="2400" dirty="0" smtClean="0"/>
              <a:t>WMS members discussed the changes to the </a:t>
            </a:r>
            <a:r>
              <a:rPr lang="en-US" sz="2400" b="1" dirty="0" smtClean="0"/>
              <a:t>2023 corporate membership application </a:t>
            </a:r>
            <a:r>
              <a:rPr lang="en-US" sz="2400" dirty="0" smtClean="0"/>
              <a:t>and provided feedback on potential clarifications</a:t>
            </a:r>
            <a:endParaRPr lang="en-US" sz="2400" dirty="0" smtClean="0"/>
          </a:p>
        </p:txBody>
      </p:sp>
    </p:spTree>
    <p:extLst>
      <p:ext uri="{BB962C8B-B14F-4D97-AF65-F5344CB8AC3E}">
        <p14:creationId xmlns:p14="http://schemas.microsoft.com/office/powerpoint/2010/main" val="3065972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WMS Actions </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199" y="1828800"/>
            <a:ext cx="11039475" cy="4343400"/>
          </a:xfrm>
        </p:spPr>
        <p:txBody>
          <a:bodyPr>
            <a:normAutofit/>
          </a:bodyPr>
          <a:lstStyle/>
          <a:p>
            <a:pPr>
              <a:buFont typeface="Wingdings" panose="05000000000000000000" pitchFamily="2" charset="2"/>
              <a:buChar char="Ø"/>
            </a:pPr>
            <a:r>
              <a:rPr lang="en-US" dirty="0"/>
              <a:t> </a:t>
            </a:r>
            <a:r>
              <a:rPr lang="en-US" b="1" dirty="0" smtClean="0"/>
              <a:t>Tabled</a:t>
            </a:r>
            <a:r>
              <a:rPr lang="en-US" dirty="0" smtClean="0"/>
              <a:t> </a:t>
            </a:r>
            <a:r>
              <a:rPr lang="en-US" dirty="0"/>
              <a:t>NPRR1146, Credit Changes to Appropriately Reflect TAO </a:t>
            </a:r>
            <a:r>
              <a:rPr lang="en-US" dirty="0" smtClean="0"/>
              <a:t>Exposure</a:t>
            </a:r>
            <a:endParaRPr lang="en-US" dirty="0" smtClean="0"/>
          </a:p>
          <a:p>
            <a:pPr>
              <a:buFont typeface="Wingdings" panose="05000000000000000000" pitchFamily="2" charset="2"/>
              <a:buChar char="Ø"/>
            </a:pPr>
            <a:r>
              <a:rPr lang="en-US" dirty="0"/>
              <a:t> </a:t>
            </a:r>
            <a:r>
              <a:rPr lang="en-US" b="1" dirty="0"/>
              <a:t>Endorsed</a:t>
            </a:r>
            <a:r>
              <a:rPr lang="en-US" dirty="0"/>
              <a:t> </a:t>
            </a:r>
            <a:r>
              <a:rPr lang="en-US" dirty="0"/>
              <a:t>NPRR1132, Communicate Operating Limitations during Cold and Hot Weather Conditions (WMWG</a:t>
            </a:r>
            <a:r>
              <a:rPr lang="en-US" dirty="0" smtClean="0"/>
              <a:t>)</a:t>
            </a:r>
            <a:endParaRPr lang="en-US" dirty="0"/>
          </a:p>
        </p:txBody>
      </p:sp>
    </p:spTree>
    <p:extLst>
      <p:ext uri="{BB962C8B-B14F-4D97-AF65-F5344CB8AC3E}">
        <p14:creationId xmlns:p14="http://schemas.microsoft.com/office/powerpoint/2010/main" val="109757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FB55DB-9E0B-4B82-A775-EF031F8A92EE}"/>
              </a:ext>
            </a:extLst>
          </p:cNvPr>
          <p:cNvSpPr>
            <a:spLocks noGrp="1"/>
          </p:cNvSpPr>
          <p:nvPr>
            <p:ph type="title"/>
          </p:nvPr>
        </p:nvSpPr>
        <p:spPr/>
        <p:txBody>
          <a:bodyPr/>
          <a:lstStyle/>
          <a:p>
            <a:r>
              <a:rPr lang="en-US" dirty="0"/>
              <a:t>Next Meeting – </a:t>
            </a:r>
            <a:r>
              <a:rPr lang="en-US" u="sng" dirty="0" smtClean="0"/>
              <a:t>November 2</a:t>
            </a:r>
            <a:r>
              <a:rPr lang="en-US" u="sng" baseline="30000" dirty="0" smtClean="0"/>
              <a:t>nd</a:t>
            </a:r>
            <a:r>
              <a:rPr lang="en-US" u="sng" dirty="0" smtClean="0"/>
              <a:t> </a:t>
            </a:r>
            <a:endParaRPr lang="en-US" u="sng" dirty="0"/>
          </a:p>
        </p:txBody>
      </p:sp>
      <p:pic>
        <p:nvPicPr>
          <p:cNvPr id="4" name="Picture 2">
            <a:extLst>
              <a:ext uri="{FF2B5EF4-FFF2-40B4-BE49-F238E27FC236}">
                <a16:creationId xmlns="" xmlns:a16="http://schemas.microsoft.com/office/drawing/2014/main" id="{DA0FA00F-7190-4737-8CF9-E2FB8EA308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962401" y="1779542"/>
            <a:ext cx="4557485" cy="4557485"/>
          </a:xfrm>
        </p:spPr>
      </p:pic>
    </p:spTree>
    <p:extLst>
      <p:ext uri="{BB962C8B-B14F-4D97-AF65-F5344CB8AC3E}">
        <p14:creationId xmlns:p14="http://schemas.microsoft.com/office/powerpoint/2010/main" val="17065724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E550AB4A1B11D40BA93648E453A38A9" ma:contentTypeVersion="10" ma:contentTypeDescription="Create a new document." ma:contentTypeScope="" ma:versionID="a23f2b49f195ed5706c0043339cf2995">
  <xsd:schema xmlns:xsd="http://www.w3.org/2001/XMLSchema" xmlns:xs="http://www.w3.org/2001/XMLSchema" xmlns:p="http://schemas.microsoft.com/office/2006/metadata/properties" xmlns:ns3="60b3afc9-a72a-4286-a1f6-3c61aad5d6c4" targetNamespace="http://schemas.microsoft.com/office/2006/metadata/properties" ma:root="true" ma:fieldsID="25f05895d88c426d0858f9f4f1a8fcf0" ns3:_="">
    <xsd:import namespace="60b3afc9-a72a-4286-a1f6-3c61aad5d6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3afc9-a72a-4286-a1f6-3c61aad5d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9730CC-A266-4BA8-9C1E-8492A0A26614}">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60b3afc9-a72a-4286-a1f6-3c61aad5d6c4"/>
    <ds:schemaRef ds:uri="http://www.w3.org/XML/1998/namespace"/>
  </ds:schemaRefs>
</ds:datastoreItem>
</file>

<file path=customXml/itemProps2.xml><?xml version="1.0" encoding="utf-8"?>
<ds:datastoreItem xmlns:ds="http://schemas.openxmlformats.org/officeDocument/2006/customXml" ds:itemID="{F4A27AB3-3142-443C-B6D1-944B4E605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3afc9-a72a-4286-a1f6-3c61aad5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08C2B8A-E3D4-4968-B35C-5CC75D34F4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12356</TotalTime>
  <Words>313</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Cambria</vt:lpstr>
      <vt:lpstr>Wingdings</vt:lpstr>
      <vt:lpstr>Retrospect</vt:lpstr>
      <vt:lpstr>WMS Report</vt:lpstr>
      <vt:lpstr>Overview</vt:lpstr>
      <vt:lpstr>Revision Requests</vt:lpstr>
      <vt:lpstr>Revision Requests</vt:lpstr>
      <vt:lpstr>WMS Discussions </vt:lpstr>
      <vt:lpstr>WMS Actions </vt:lpstr>
      <vt:lpstr>Next Meeting – November 2nd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Report</dc:title>
  <dc:creator>Surendran, Resmi SENA-STX/A/7</dc:creator>
  <cp:lastModifiedBy>Joint Commenters</cp:lastModifiedBy>
  <cp:revision>175</cp:revision>
  <dcterms:created xsi:type="dcterms:W3CDTF">2021-01-14T19:13:08Z</dcterms:created>
  <dcterms:modified xsi:type="dcterms:W3CDTF">2022-10-19T22:18:17Z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0x0101000E550AB4A1B11D40BA93648E453A38A9</vt:lpwstr>
  </property>
</Properties>
</file>