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1"/>
  </p:notesMasterIdLst>
  <p:handoutMasterIdLst>
    <p:handoutMasterId r:id="rId22"/>
  </p:handoutMasterIdLst>
  <p:sldIdLst>
    <p:sldId id="445" r:id="rId7"/>
    <p:sldId id="463" r:id="rId8"/>
    <p:sldId id="491" r:id="rId9"/>
    <p:sldId id="534" r:id="rId10"/>
    <p:sldId id="546" r:id="rId11"/>
    <p:sldId id="548" r:id="rId12"/>
    <p:sldId id="549" r:id="rId13"/>
    <p:sldId id="551" r:id="rId14"/>
    <p:sldId id="552" r:id="rId15"/>
    <p:sldId id="553" r:id="rId16"/>
    <p:sldId id="555" r:id="rId17"/>
    <p:sldId id="550" r:id="rId18"/>
    <p:sldId id="454" r:id="rId19"/>
    <p:sldId id="464"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15" autoAdjust="0"/>
    <p:restoredTop sz="90485" autoAdjust="0"/>
  </p:normalViewPr>
  <p:slideViewPr>
    <p:cSldViewPr showGuides="1">
      <p:cViewPr varScale="1">
        <p:scale>
          <a:sx n="74" d="100"/>
          <a:sy n="74" d="100"/>
        </p:scale>
        <p:origin x="1238" y="72"/>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10/18/2022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35271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145410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06500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627061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Jay Teixeira</a:t>
            </a:r>
          </a:p>
          <a:p>
            <a:endParaRPr lang="en-US" dirty="0"/>
          </a:p>
          <a:p>
            <a:r>
              <a:rPr lang="en-US" dirty="0"/>
              <a:t>ERCOT</a:t>
            </a:r>
          </a:p>
          <a:p>
            <a:r>
              <a:rPr lang="en-US" dirty="0"/>
              <a:t>Resource Integration Working Group</a:t>
            </a:r>
            <a:r>
              <a:rPr lang="en-US" b="1" dirty="0"/>
              <a:t> </a:t>
            </a:r>
          </a:p>
          <a:p>
            <a:r>
              <a:rPr lang="en-US" dirty="0"/>
              <a:t>October 20, 2022</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0884-213F-45CD-BB51-7B03FAA9D4FC}"/>
              </a:ext>
            </a:extLst>
          </p:cNvPr>
          <p:cNvSpPr>
            <a:spLocks noGrp="1"/>
          </p:cNvSpPr>
          <p:nvPr>
            <p:ph type="title"/>
          </p:nvPr>
        </p:nvSpPr>
        <p:spPr/>
        <p:txBody>
          <a:bodyPr/>
          <a:lstStyle/>
          <a:p>
            <a:r>
              <a:rPr lang="en-US" dirty="0"/>
              <a:t>VSS Requirement</a:t>
            </a:r>
          </a:p>
        </p:txBody>
      </p:sp>
      <p:sp>
        <p:nvSpPr>
          <p:cNvPr id="3" name="Content Placeholder 2">
            <a:extLst>
              <a:ext uri="{FF2B5EF4-FFF2-40B4-BE49-F238E27FC236}">
                <a16:creationId xmlns:a16="http://schemas.microsoft.com/office/drawing/2014/main" id="{98EC2222-62F3-46D2-B196-A10C553FC710}"/>
              </a:ext>
            </a:extLst>
          </p:cNvPr>
          <p:cNvSpPr>
            <a:spLocks noGrp="1"/>
          </p:cNvSpPr>
          <p:nvPr>
            <p:ph idx="1"/>
          </p:nvPr>
        </p:nvSpPr>
        <p:spPr>
          <a:xfrm>
            <a:off x="406400" y="1066801"/>
            <a:ext cx="11176000" cy="3886199"/>
          </a:xfrm>
        </p:spPr>
        <p:txBody>
          <a:bodyPr/>
          <a:lstStyle/>
          <a:p>
            <a:r>
              <a:rPr lang="en-US" sz="2800" dirty="0"/>
              <a:t>NPRR1005-Clarifying the definition of POI and POIB was implemented on Feb 1st, 2022.</a:t>
            </a:r>
          </a:p>
          <a:p>
            <a:r>
              <a:rPr lang="en-US" sz="2800" dirty="0"/>
              <a:t>Nodal Protocol 2- Point of Interconnection Bus (POIB):</a:t>
            </a:r>
          </a:p>
          <a:p>
            <a:pPr lvl="1"/>
            <a:r>
              <a:rPr lang="en-US" sz="2000" dirty="0"/>
              <a:t>Electric Bus at the TSP substation that is electrically closest to the Generation Resource’s POI or any electrically equivalent Electrical Bus at that station</a:t>
            </a:r>
            <a:r>
              <a:rPr lang="en-US" sz="2000" i="1" dirty="0"/>
              <a:t>. </a:t>
            </a:r>
          </a:p>
          <a:p>
            <a:r>
              <a:rPr lang="en-US" sz="2800" dirty="0"/>
              <a:t>Nodal Protocol 3.15 (4): VSS requirement is at the POIB.</a:t>
            </a:r>
          </a:p>
          <a:p>
            <a:pPr lvl="1"/>
            <a:r>
              <a:rPr lang="en-US" sz="2000" dirty="0"/>
              <a:t>Reactive Study should account for the gen-tie line regardless of ownership. </a:t>
            </a:r>
          </a:p>
          <a:p>
            <a:pPr lvl="1"/>
            <a:r>
              <a:rPr lang="en-US" sz="2000" dirty="0"/>
              <a:t>Part 3 Test:  VSS requirement is calculated at the POIB. </a:t>
            </a:r>
          </a:p>
        </p:txBody>
      </p:sp>
      <p:sp>
        <p:nvSpPr>
          <p:cNvPr id="4" name="Slide Number Placeholder 3">
            <a:extLst>
              <a:ext uri="{FF2B5EF4-FFF2-40B4-BE49-F238E27FC236}">
                <a16:creationId xmlns:a16="http://schemas.microsoft.com/office/drawing/2014/main" id="{BE07F9E6-9E57-4D94-877B-210AD6AE20D1}"/>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929685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80C26-18D9-48C6-A389-6CFC1D229046}"/>
              </a:ext>
            </a:extLst>
          </p:cNvPr>
          <p:cNvSpPr>
            <a:spLocks noGrp="1"/>
          </p:cNvSpPr>
          <p:nvPr>
            <p:ph type="title"/>
          </p:nvPr>
        </p:nvSpPr>
        <p:spPr/>
        <p:txBody>
          <a:bodyPr/>
          <a:lstStyle/>
          <a:p>
            <a:r>
              <a:rPr lang="en-US" dirty="0"/>
              <a:t>Part 3 Tests: Co-located Resources behind the same POI</a:t>
            </a:r>
          </a:p>
        </p:txBody>
      </p:sp>
      <p:sp>
        <p:nvSpPr>
          <p:cNvPr id="3" name="Content Placeholder 2">
            <a:extLst>
              <a:ext uri="{FF2B5EF4-FFF2-40B4-BE49-F238E27FC236}">
                <a16:creationId xmlns:a16="http://schemas.microsoft.com/office/drawing/2014/main" id="{3A79B60F-B269-4513-ABE6-D7CD5E7D0491}"/>
              </a:ext>
            </a:extLst>
          </p:cNvPr>
          <p:cNvSpPr>
            <a:spLocks noGrp="1"/>
          </p:cNvSpPr>
          <p:nvPr>
            <p:ph idx="1"/>
          </p:nvPr>
        </p:nvSpPr>
        <p:spPr/>
        <p:txBody>
          <a:bodyPr/>
          <a:lstStyle/>
          <a:p>
            <a:r>
              <a:rPr lang="en-US" sz="2400" dirty="0"/>
              <a:t>Reactive Test- Each Resource (solar, storage) is tested individually to meet requirement per NOG 3.3.2.2</a:t>
            </a:r>
          </a:p>
          <a:p>
            <a:r>
              <a:rPr lang="en-US" sz="2400" dirty="0"/>
              <a:t>VSS: Each Resource independently and combined must meet VSS per NP 3.15.</a:t>
            </a:r>
          </a:p>
          <a:p>
            <a:pPr lvl="1"/>
            <a:r>
              <a:rPr lang="en-US" sz="2000" dirty="0"/>
              <a:t>Solar</a:t>
            </a:r>
          </a:p>
          <a:p>
            <a:pPr lvl="1"/>
            <a:r>
              <a:rPr lang="en-US" sz="2000" dirty="0"/>
              <a:t>Storage</a:t>
            </a:r>
          </a:p>
          <a:p>
            <a:pPr lvl="1"/>
            <a:r>
              <a:rPr lang="en-US" sz="2000" dirty="0"/>
              <a:t>Solar + Storage</a:t>
            </a:r>
          </a:p>
          <a:p>
            <a:r>
              <a:rPr lang="en-US" sz="2400" dirty="0"/>
              <a:t>AVR Test- Test three scenarios</a:t>
            </a:r>
          </a:p>
          <a:p>
            <a:pPr lvl="1"/>
            <a:r>
              <a:rPr lang="en-US" sz="2000" dirty="0"/>
              <a:t>Solar</a:t>
            </a:r>
          </a:p>
          <a:p>
            <a:pPr lvl="1"/>
            <a:r>
              <a:rPr lang="en-US" sz="2000" dirty="0"/>
              <a:t>Storage </a:t>
            </a:r>
          </a:p>
          <a:p>
            <a:pPr lvl="2"/>
            <a:r>
              <a:rPr lang="en-US" sz="1600" dirty="0"/>
              <a:t>AVR test can be run at night. </a:t>
            </a:r>
          </a:p>
          <a:p>
            <a:pPr lvl="1"/>
            <a:r>
              <a:rPr lang="en-US" sz="2000" dirty="0"/>
              <a:t>Solar + Storage: the combined test is to verify that the plant can control the voltage at the POIB with both Resources online. </a:t>
            </a:r>
          </a:p>
        </p:txBody>
      </p:sp>
      <p:sp>
        <p:nvSpPr>
          <p:cNvPr id="4" name="Slide Number Placeholder 3">
            <a:extLst>
              <a:ext uri="{FF2B5EF4-FFF2-40B4-BE49-F238E27FC236}">
                <a16:creationId xmlns:a16="http://schemas.microsoft.com/office/drawing/2014/main" id="{242749AB-9AA6-432F-9BF7-5BF84FD4B719}"/>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1987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Active RR’s</a:t>
            </a:r>
          </a:p>
        </p:txBody>
      </p:sp>
      <p:sp>
        <p:nvSpPr>
          <p:cNvPr id="3" name="Content Placeholder 2"/>
          <p:cNvSpPr>
            <a:spLocks noGrp="1"/>
          </p:cNvSpPr>
          <p:nvPr>
            <p:ph idx="1"/>
          </p:nvPr>
        </p:nvSpPr>
        <p:spPr>
          <a:xfrm>
            <a:off x="443621" y="1373125"/>
            <a:ext cx="8915400" cy="1976155"/>
          </a:xfrm>
        </p:spPr>
        <p:txBody>
          <a:bodyPr/>
          <a:lstStyle/>
          <a:p>
            <a:r>
              <a:rPr lang="en-US" sz="2400" dirty="0"/>
              <a:t>None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2466970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30401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231392" y="342900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5.9,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and Unit Model Validation required</a:t>
            </a:r>
          </a:p>
          <a:p>
            <a:r>
              <a:rPr lang="en-US" sz="2800" dirty="0"/>
              <a:t>TSAT Model Required – If PSSE model is UDM, then TSAT model should be UDM</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Submitted Questions	</a:t>
            </a:r>
          </a:p>
        </p:txBody>
      </p:sp>
      <p:sp>
        <p:nvSpPr>
          <p:cNvPr id="3" name="Content Placeholder 2"/>
          <p:cNvSpPr>
            <a:spLocks noGrp="1"/>
          </p:cNvSpPr>
          <p:nvPr>
            <p:ph idx="1"/>
          </p:nvPr>
        </p:nvSpPr>
        <p:spPr>
          <a:xfrm>
            <a:off x="443621" y="1373125"/>
            <a:ext cx="8915400" cy="4799075"/>
          </a:xfrm>
        </p:spPr>
        <p:txBody>
          <a:bodyPr/>
          <a:lstStyle/>
          <a:p>
            <a:r>
              <a:rPr lang="en-US" sz="2400" dirty="0"/>
              <a:t>How do we calculate the required MVAR at the POI Bus? Is it based on the maximum net MW at the POI or the maximum net MW at the POI Bus? </a:t>
            </a:r>
            <a:r>
              <a:rPr lang="en-US" sz="2400" dirty="0">
                <a:solidFill>
                  <a:srgbClr val="FF0000"/>
                </a:solidFill>
              </a:rPr>
              <a:t>The reactive requirement at the POIB is based on the maximum net MW of the generating unit (i.e. does not include addition station load behind the POIB that is not part of the generating unit) that can be supplied at the POIB</a:t>
            </a:r>
          </a:p>
          <a:p>
            <a:r>
              <a:rPr lang="en-US" sz="2400" dirty="0">
                <a:solidFill>
                  <a:srgbClr val="FF0000"/>
                </a:solidFill>
              </a:rPr>
              <a:t>Question for TSPs:  Do TSPs provide the REs with line parameters of tie line?</a:t>
            </a:r>
          </a:p>
          <a:p>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2056187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Submitted Questions	</a:t>
            </a:r>
          </a:p>
        </p:txBody>
      </p:sp>
      <p:sp>
        <p:nvSpPr>
          <p:cNvPr id="3" name="Content Placeholder 2"/>
          <p:cNvSpPr>
            <a:spLocks noGrp="1"/>
          </p:cNvSpPr>
          <p:nvPr>
            <p:ph idx="1"/>
          </p:nvPr>
        </p:nvSpPr>
        <p:spPr>
          <a:xfrm>
            <a:off x="443620" y="838200"/>
            <a:ext cx="10986380" cy="5334001"/>
          </a:xfrm>
        </p:spPr>
        <p:txBody>
          <a:bodyPr/>
          <a:lstStyle/>
          <a:p>
            <a:r>
              <a:rPr lang="en-US" sz="2000" dirty="0"/>
              <a:t>Since the number of PUN loads interconnecting behind the meter of the generation resources is increasing, what is ERCOT’s expectation in terms of how the project shall compensate for the reactive power consumed by the PUN Load?  Can automatically switchable static </a:t>
            </a:r>
            <a:r>
              <a:rPr lang="en-US" sz="2000" dirty="0" err="1"/>
              <a:t>VAr</a:t>
            </a:r>
            <a:r>
              <a:rPr lang="en-US" sz="2000" dirty="0"/>
              <a:t>-capable devices be used to compensate for the reactive power consumed by the PUN loads OR only the generating unit’s dynamic leading and lagging operating capability, and/or dynamic </a:t>
            </a:r>
            <a:r>
              <a:rPr lang="en-US" sz="2000" dirty="0" err="1"/>
              <a:t>VAr</a:t>
            </a:r>
            <a:r>
              <a:rPr lang="en-US" sz="2000" dirty="0"/>
              <a:t>-capable devices are acceptable to compensate for the reactive power consumed by the PUN loads? </a:t>
            </a:r>
          </a:p>
          <a:p>
            <a:r>
              <a:rPr lang="en-US" sz="2000" dirty="0">
                <a:solidFill>
                  <a:srgbClr val="FF0000"/>
                </a:solidFill>
              </a:rPr>
              <a:t>The load has an obligation to maintain a power factor of .97 or better, not considering any reactive capability required by the generator.  Static reactive devices can be utilized to adjust to MVAR loading changes throughout the operating day to maintain this .97 power factor or better.   Typically, the generating units required dynamic reactive capability at the POIB is preserved by its own shunts needed to compensate for voltage losses up to the POIB, so the total reactive needs must be coordinated to be met by the load and its reactive devices (.97 pf or better), the generator and its reactive capabilities (.95 lead/lag at the POIB + any supplemental to compensate for losses), and transmission operator supplied MVAR capability ( to serve the remaining MVAR load).</a:t>
            </a:r>
          </a:p>
          <a:p>
            <a:endParaRPr lang="en-US" sz="20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1548522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Submitted Questions	</a:t>
            </a:r>
          </a:p>
        </p:txBody>
      </p:sp>
      <p:sp>
        <p:nvSpPr>
          <p:cNvPr id="3" name="Content Placeholder 2"/>
          <p:cNvSpPr>
            <a:spLocks noGrp="1"/>
          </p:cNvSpPr>
          <p:nvPr>
            <p:ph idx="1"/>
          </p:nvPr>
        </p:nvSpPr>
        <p:spPr>
          <a:xfrm>
            <a:off x="443620" y="1066801"/>
            <a:ext cx="9462379" cy="5105400"/>
          </a:xfrm>
        </p:spPr>
        <p:txBody>
          <a:bodyPr/>
          <a:lstStyle/>
          <a:p>
            <a:r>
              <a:rPr lang="en-US" sz="2400" dirty="0"/>
              <a:t>Inclusion of DYR, raw file or other current model data in RIOO-RS and made accessible to RE. The RE desire is to be able to see model data as it currently exists and all attachments at anytime. </a:t>
            </a:r>
            <a:r>
              <a:rPr lang="en-US" sz="2400" dirty="0">
                <a:solidFill>
                  <a:srgbClr val="FF0000"/>
                </a:solidFill>
              </a:rPr>
              <a:t> This will be included early next year in RIOO-RS.</a:t>
            </a:r>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48904035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70139</TotalTime>
  <Words>832</Words>
  <Application>Microsoft Office PowerPoint</Application>
  <PresentationFormat>Widescreen</PresentationFormat>
  <Paragraphs>99</Paragraphs>
  <Slides>14</Slides>
  <Notes>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14</vt:i4>
      </vt:variant>
    </vt:vector>
  </HeadingPairs>
  <TitlesOfParts>
    <vt:vector size="20" baseType="lpstr">
      <vt:lpstr>Arial</vt:lpstr>
      <vt:lpstr>Calibri</vt:lpstr>
      <vt:lpstr>Times New Roman</vt:lpstr>
      <vt:lpstr>1_Custom Design</vt:lpstr>
      <vt:lpstr>Inside pages</vt:lpstr>
      <vt:lpstr>2_Custom Design</vt:lpstr>
      <vt:lpstr>PowerPoint Presentation</vt:lpstr>
      <vt:lpstr>Quarterly Stability Assessment (QSA)  </vt:lpstr>
      <vt:lpstr>Quarterly Stability Assessment (QSA)  </vt:lpstr>
      <vt:lpstr>PowerPoint Presentation</vt:lpstr>
      <vt:lpstr>PowerPoint Presentation</vt:lpstr>
      <vt:lpstr>PowerPoint Presentation</vt:lpstr>
      <vt:lpstr>Submitted Questions </vt:lpstr>
      <vt:lpstr>Submitted Questions </vt:lpstr>
      <vt:lpstr>Submitted Questions </vt:lpstr>
      <vt:lpstr>VSS Requirement</vt:lpstr>
      <vt:lpstr>Part 3 Tests: Co-located Resources behind the same POI</vt:lpstr>
      <vt:lpstr>Active RR’s</vt:lpstr>
      <vt:lpstr>Other contact information</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JJT</cp:lastModifiedBy>
  <cp:revision>699</cp:revision>
  <cp:lastPrinted>2018-07-25T14:31:19Z</cp:lastPrinted>
  <dcterms:created xsi:type="dcterms:W3CDTF">2016-01-21T15:20:31Z</dcterms:created>
  <dcterms:modified xsi:type="dcterms:W3CDTF">2022-10-18T18:08:11Z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