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37"/>
  </p:notesMasterIdLst>
  <p:handoutMasterIdLst>
    <p:handoutMasterId r:id="rId38"/>
  </p:handoutMasterIdLst>
  <p:sldIdLst>
    <p:sldId id="260" r:id="rId7"/>
    <p:sldId id="336" r:id="rId8"/>
    <p:sldId id="341" r:id="rId9"/>
    <p:sldId id="338" r:id="rId10"/>
    <p:sldId id="337" r:id="rId11"/>
    <p:sldId id="339" r:id="rId12"/>
    <p:sldId id="342" r:id="rId13"/>
    <p:sldId id="343" r:id="rId14"/>
    <p:sldId id="340" r:id="rId15"/>
    <p:sldId id="324" r:id="rId16"/>
    <p:sldId id="313" r:id="rId17"/>
    <p:sldId id="323" r:id="rId18"/>
    <p:sldId id="325" r:id="rId19"/>
    <p:sldId id="326" r:id="rId20"/>
    <p:sldId id="344" r:id="rId21"/>
    <p:sldId id="327" r:id="rId22"/>
    <p:sldId id="328" r:id="rId23"/>
    <p:sldId id="330" r:id="rId24"/>
    <p:sldId id="331" r:id="rId25"/>
    <p:sldId id="332" r:id="rId26"/>
    <p:sldId id="319" r:id="rId27"/>
    <p:sldId id="312" r:id="rId28"/>
    <p:sldId id="299" r:id="rId29"/>
    <p:sldId id="310" r:id="rId30"/>
    <p:sldId id="309" r:id="rId31"/>
    <p:sldId id="311" r:id="rId32"/>
    <p:sldId id="304" r:id="rId33"/>
    <p:sldId id="315" r:id="rId34"/>
    <p:sldId id="307" r:id="rId35"/>
    <p:sldId id="264"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104" userDrawn="1">
          <p15:clr>
            <a:srgbClr val="A4A3A4"/>
          </p15:clr>
        </p15:guide>
        <p15:guide id="2" pos="2880">
          <p15:clr>
            <a:srgbClr val="A4A3A4"/>
          </p15:clr>
        </p15:guide>
        <p15:guide id="3" orient="horz" pos="3744" userDrawn="1">
          <p15:clr>
            <a:srgbClr val="A4A3A4"/>
          </p15:clr>
        </p15:guide>
        <p15:guide id="4" pos="672" userDrawn="1">
          <p15:clr>
            <a:srgbClr val="A4A3A4"/>
          </p15:clr>
        </p15:guide>
        <p15:guide id="5" pos="5088"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ells, Vanessa" initials="SV" lastIdx="2" clrIdx="0">
    <p:extLst>
      <p:ext uri="{19B8F6BF-5375-455C-9EA6-DF929625EA0E}">
        <p15:presenceInfo xmlns:p15="http://schemas.microsoft.com/office/powerpoint/2012/main" userId="S-1-5-21-639947351-343809578-3807592339-432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3" autoAdjust="0"/>
    <p:restoredTop sz="94660"/>
  </p:normalViewPr>
  <p:slideViewPr>
    <p:cSldViewPr showGuides="1">
      <p:cViewPr varScale="1">
        <p:scale>
          <a:sx n="90" d="100"/>
          <a:sy n="90" d="100"/>
        </p:scale>
        <p:origin x="1200" y="84"/>
      </p:cViewPr>
      <p:guideLst>
        <p:guide orient="horz" pos="1104"/>
        <p:guide pos="2880"/>
        <p:guide orient="horz" pos="3744"/>
        <p:guide pos="672"/>
        <p:guide pos="5088"/>
      </p:guideLst>
    </p:cSldViewPr>
  </p:slideViewPr>
  <p:notesTextViewPr>
    <p:cViewPr>
      <p:scale>
        <a:sx n="3" d="2"/>
        <a:sy n="3" d="2"/>
      </p:scale>
      <p:origin x="0" y="0"/>
    </p:cViewPr>
  </p:notesTextViewPr>
  <p:notesViewPr>
    <p:cSldViewPr showGuides="1">
      <p:cViewPr varScale="1">
        <p:scale>
          <a:sx n="53" d="100"/>
          <a:sy n="53" d="100"/>
        </p:scale>
        <p:origin x="2820" y="84"/>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commentAuthors" Target="commentAuthors.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 Id="rId8" Type="http://schemas.openxmlformats.org/officeDocument/2006/relationships/slide" Target="slides/slide2.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10/18/2022</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10/18/2022</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dirty="0"/>
          </a:p>
        </p:txBody>
      </p:sp>
    </p:spTree>
    <p:extLst>
      <p:ext uri="{BB962C8B-B14F-4D97-AF65-F5344CB8AC3E}">
        <p14:creationId xmlns:p14="http://schemas.microsoft.com/office/powerpoint/2010/main" val="15710871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19</a:t>
            </a:fld>
            <a:endParaRPr lang="en-US" dirty="0"/>
          </a:p>
        </p:txBody>
      </p:sp>
    </p:spTree>
    <p:extLst>
      <p:ext uri="{BB962C8B-B14F-4D97-AF65-F5344CB8AC3E}">
        <p14:creationId xmlns:p14="http://schemas.microsoft.com/office/powerpoint/2010/main" val="37006110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20</a:t>
            </a:fld>
            <a:endParaRPr lang="en-US" dirty="0"/>
          </a:p>
        </p:txBody>
      </p:sp>
    </p:spTree>
    <p:extLst>
      <p:ext uri="{BB962C8B-B14F-4D97-AF65-F5344CB8AC3E}">
        <p14:creationId xmlns:p14="http://schemas.microsoft.com/office/powerpoint/2010/main" val="3564139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21</a:t>
            </a:fld>
            <a:endParaRPr lang="en-US" dirty="0"/>
          </a:p>
        </p:txBody>
      </p:sp>
    </p:spTree>
    <p:extLst>
      <p:ext uri="{BB962C8B-B14F-4D97-AF65-F5344CB8AC3E}">
        <p14:creationId xmlns:p14="http://schemas.microsoft.com/office/powerpoint/2010/main" val="195489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22</a:t>
            </a:fld>
            <a:endParaRPr lang="en-US" dirty="0"/>
          </a:p>
        </p:txBody>
      </p:sp>
    </p:spTree>
    <p:extLst>
      <p:ext uri="{BB962C8B-B14F-4D97-AF65-F5344CB8AC3E}">
        <p14:creationId xmlns:p14="http://schemas.microsoft.com/office/powerpoint/2010/main" val="11384000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23</a:t>
            </a:fld>
            <a:endParaRPr lang="en-US" dirty="0"/>
          </a:p>
        </p:txBody>
      </p:sp>
    </p:spTree>
    <p:extLst>
      <p:ext uri="{BB962C8B-B14F-4D97-AF65-F5344CB8AC3E}">
        <p14:creationId xmlns:p14="http://schemas.microsoft.com/office/powerpoint/2010/main" val="82384527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24</a:t>
            </a:fld>
            <a:endParaRPr lang="en-US" dirty="0"/>
          </a:p>
        </p:txBody>
      </p:sp>
    </p:spTree>
    <p:extLst>
      <p:ext uri="{BB962C8B-B14F-4D97-AF65-F5344CB8AC3E}">
        <p14:creationId xmlns:p14="http://schemas.microsoft.com/office/powerpoint/2010/main" val="14103194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25</a:t>
            </a:fld>
            <a:endParaRPr lang="en-US" dirty="0"/>
          </a:p>
        </p:txBody>
      </p:sp>
    </p:spTree>
    <p:extLst>
      <p:ext uri="{BB962C8B-B14F-4D97-AF65-F5344CB8AC3E}">
        <p14:creationId xmlns:p14="http://schemas.microsoft.com/office/powerpoint/2010/main" val="15574453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26</a:t>
            </a:fld>
            <a:endParaRPr lang="en-US" dirty="0"/>
          </a:p>
        </p:txBody>
      </p:sp>
    </p:spTree>
    <p:extLst>
      <p:ext uri="{BB962C8B-B14F-4D97-AF65-F5344CB8AC3E}">
        <p14:creationId xmlns:p14="http://schemas.microsoft.com/office/powerpoint/2010/main" val="150061106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27</a:t>
            </a:fld>
            <a:endParaRPr lang="en-US" dirty="0"/>
          </a:p>
        </p:txBody>
      </p:sp>
    </p:spTree>
    <p:extLst>
      <p:ext uri="{BB962C8B-B14F-4D97-AF65-F5344CB8AC3E}">
        <p14:creationId xmlns:p14="http://schemas.microsoft.com/office/powerpoint/2010/main" val="15598033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28</a:t>
            </a:fld>
            <a:endParaRPr lang="en-US" dirty="0"/>
          </a:p>
        </p:txBody>
      </p:sp>
    </p:spTree>
    <p:extLst>
      <p:ext uri="{BB962C8B-B14F-4D97-AF65-F5344CB8AC3E}">
        <p14:creationId xmlns:p14="http://schemas.microsoft.com/office/powerpoint/2010/main" val="2794091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dirty="0"/>
          </a:p>
        </p:txBody>
      </p:sp>
    </p:spTree>
    <p:extLst>
      <p:ext uri="{BB962C8B-B14F-4D97-AF65-F5344CB8AC3E}">
        <p14:creationId xmlns:p14="http://schemas.microsoft.com/office/powerpoint/2010/main" val="26494847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29</a:t>
            </a:fld>
            <a:endParaRPr lang="en-US" dirty="0"/>
          </a:p>
        </p:txBody>
      </p:sp>
    </p:spTree>
    <p:extLst>
      <p:ext uri="{BB962C8B-B14F-4D97-AF65-F5344CB8AC3E}">
        <p14:creationId xmlns:p14="http://schemas.microsoft.com/office/powerpoint/2010/main" val="59178989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30</a:t>
            </a:fld>
            <a:endParaRPr lang="en-US" dirty="0"/>
          </a:p>
        </p:txBody>
      </p:sp>
    </p:spTree>
    <p:extLst>
      <p:ext uri="{BB962C8B-B14F-4D97-AF65-F5344CB8AC3E}">
        <p14:creationId xmlns:p14="http://schemas.microsoft.com/office/powerpoint/2010/main" val="2165484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dirty="0"/>
          </a:p>
        </p:txBody>
      </p:sp>
    </p:spTree>
    <p:extLst>
      <p:ext uri="{BB962C8B-B14F-4D97-AF65-F5344CB8AC3E}">
        <p14:creationId xmlns:p14="http://schemas.microsoft.com/office/powerpoint/2010/main" val="16276193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dirty="0"/>
          </a:p>
        </p:txBody>
      </p:sp>
    </p:spTree>
    <p:extLst>
      <p:ext uri="{BB962C8B-B14F-4D97-AF65-F5344CB8AC3E}">
        <p14:creationId xmlns:p14="http://schemas.microsoft.com/office/powerpoint/2010/main" val="740839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dirty="0"/>
          </a:p>
        </p:txBody>
      </p:sp>
    </p:spTree>
    <p:extLst>
      <p:ext uri="{BB962C8B-B14F-4D97-AF65-F5344CB8AC3E}">
        <p14:creationId xmlns:p14="http://schemas.microsoft.com/office/powerpoint/2010/main" val="740027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dirty="0"/>
          </a:p>
        </p:txBody>
      </p:sp>
    </p:spTree>
    <p:extLst>
      <p:ext uri="{BB962C8B-B14F-4D97-AF65-F5344CB8AC3E}">
        <p14:creationId xmlns:p14="http://schemas.microsoft.com/office/powerpoint/2010/main" val="15710871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16</a:t>
            </a:fld>
            <a:endParaRPr lang="en-US" dirty="0"/>
          </a:p>
        </p:txBody>
      </p:sp>
    </p:spTree>
    <p:extLst>
      <p:ext uri="{BB962C8B-B14F-4D97-AF65-F5344CB8AC3E}">
        <p14:creationId xmlns:p14="http://schemas.microsoft.com/office/powerpoint/2010/main" val="18547372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17</a:t>
            </a:fld>
            <a:endParaRPr lang="en-US" dirty="0"/>
          </a:p>
        </p:txBody>
      </p:sp>
    </p:spTree>
    <p:extLst>
      <p:ext uri="{BB962C8B-B14F-4D97-AF65-F5344CB8AC3E}">
        <p14:creationId xmlns:p14="http://schemas.microsoft.com/office/powerpoint/2010/main" val="1397589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18</a:t>
            </a:fld>
            <a:endParaRPr lang="en-US" dirty="0"/>
          </a:p>
        </p:txBody>
      </p:sp>
    </p:spTree>
    <p:extLst>
      <p:ext uri="{BB962C8B-B14F-4D97-AF65-F5344CB8AC3E}">
        <p14:creationId xmlns:p14="http://schemas.microsoft.com/office/powerpoint/2010/main" val="21715226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76200" y="6651536"/>
            <a:ext cx="1164525" cy="246221"/>
          </a:xfrm>
          <a:prstGeom prst="rect">
            <a:avLst/>
          </a:prstGeom>
          <a:noFill/>
        </p:spPr>
        <p:txBody>
          <a:bodyPr wrap="square" rtlCol="0">
            <a:spAutoFit/>
          </a:bodyPr>
          <a:lstStyle/>
          <a:p>
            <a:pPr algn="l"/>
            <a:r>
              <a:rPr lang="en-US" sz="1000" b="0" baseline="0" dirty="0">
                <a:solidFill>
                  <a:schemeClr val="tx1"/>
                </a:solidFill>
              </a:rPr>
              <a:t>ERCOT Public</a:t>
            </a:r>
            <a:endParaRPr lang="en-US" sz="1000" b="1" dirty="0">
              <a:solidFill>
                <a:schemeClr val="tx1"/>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1905000"/>
            <a:ext cx="5105400" cy="3539430"/>
          </a:xfrm>
          <a:prstGeom prst="rect">
            <a:avLst/>
          </a:prstGeom>
          <a:noFill/>
        </p:spPr>
        <p:txBody>
          <a:bodyPr wrap="square" rtlCol="0">
            <a:spAutoFit/>
          </a:bodyPr>
          <a:lstStyle/>
          <a:p>
            <a:r>
              <a:rPr lang="en-US" sz="2000" b="1" dirty="0"/>
              <a:t>4.  NPRR 1067 – Market Entry Qualifications, Continued Participation Requirements, and Credit Risk Assessment</a:t>
            </a:r>
            <a:endParaRPr lang="en-US" dirty="0"/>
          </a:p>
          <a:p>
            <a:r>
              <a:rPr lang="en-US" dirty="0"/>
              <a:t>Mark Ruane</a:t>
            </a:r>
          </a:p>
          <a:p>
            <a:r>
              <a:rPr lang="en-US" dirty="0"/>
              <a:t>Sr. Director, Settlements, Retail and Credit</a:t>
            </a:r>
          </a:p>
          <a:p>
            <a:endParaRPr lang="en-US" dirty="0"/>
          </a:p>
          <a:p>
            <a:r>
              <a:rPr lang="en-US" dirty="0"/>
              <a:t>CWG / MCWG</a:t>
            </a:r>
          </a:p>
          <a:p>
            <a:endParaRPr lang="en-US" dirty="0"/>
          </a:p>
          <a:p>
            <a:r>
              <a:rPr lang="en-US" dirty="0"/>
              <a:t>ERCOT Public</a:t>
            </a:r>
          </a:p>
          <a:p>
            <a:r>
              <a:rPr lang="en-US" dirty="0"/>
              <a:t>October 19, 2022</a:t>
            </a: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10</a:t>
            </a:fld>
            <a:endParaRPr lang="en-US" dirty="0"/>
          </a:p>
        </p:txBody>
      </p:sp>
      <p:sp>
        <p:nvSpPr>
          <p:cNvPr id="5" name="Content Placeholder 2"/>
          <p:cNvSpPr txBox="1">
            <a:spLocks/>
          </p:cNvSpPr>
          <p:nvPr/>
        </p:nvSpPr>
        <p:spPr>
          <a:xfrm>
            <a:off x="277415" y="1066800"/>
            <a:ext cx="8665369" cy="830997"/>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Appendices</a:t>
            </a:r>
            <a:endParaRPr lang="en-US" sz="2000" dirty="0"/>
          </a:p>
          <a:p>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spTree>
    <p:extLst>
      <p:ext uri="{BB962C8B-B14F-4D97-AF65-F5344CB8AC3E}">
        <p14:creationId xmlns:p14="http://schemas.microsoft.com/office/powerpoint/2010/main" val="13349708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11</a:t>
            </a:fld>
            <a:endParaRPr lang="en-US" dirty="0"/>
          </a:p>
        </p:txBody>
      </p:sp>
      <p:sp>
        <p:nvSpPr>
          <p:cNvPr id="5" name="Content Placeholder 2"/>
          <p:cNvSpPr txBox="1">
            <a:spLocks/>
          </p:cNvSpPr>
          <p:nvPr/>
        </p:nvSpPr>
        <p:spPr>
          <a:xfrm>
            <a:off x="609600" y="24384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MISO-based financial scoring model</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spTree>
    <p:extLst>
      <p:ext uri="{BB962C8B-B14F-4D97-AF65-F5344CB8AC3E}">
        <p14:creationId xmlns:p14="http://schemas.microsoft.com/office/powerpoint/2010/main" val="26702702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12</a:t>
            </a:fld>
            <a:endParaRPr lang="en-US" dirty="0"/>
          </a:p>
        </p:txBody>
      </p:sp>
      <p:sp>
        <p:nvSpPr>
          <p:cNvPr id="5" name="Content Placeholder 2"/>
          <p:cNvSpPr txBox="1">
            <a:spLocks/>
          </p:cNvSpPr>
          <p:nvPr/>
        </p:nvSpPr>
        <p:spPr>
          <a:xfrm>
            <a:off x="277415" y="1066800"/>
            <a:ext cx="8665369" cy="830997"/>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The weightings below reflect changes proposed at the January 2021 CWG/MCWG meeting</a:t>
            </a:r>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309742" y="1897797"/>
            <a:ext cx="8423299" cy="3817203"/>
          </a:xfrm>
          <a:prstGeom prst="rect">
            <a:avLst/>
          </a:prstGeom>
        </p:spPr>
      </p:pic>
    </p:spTree>
    <p:extLst>
      <p:ext uri="{BB962C8B-B14F-4D97-AF65-F5344CB8AC3E}">
        <p14:creationId xmlns:p14="http://schemas.microsoft.com/office/powerpoint/2010/main" val="10035274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13</a:t>
            </a:fld>
            <a:endParaRPr lang="en-US" dirty="0"/>
          </a:p>
        </p:txBody>
      </p:sp>
      <p:sp>
        <p:nvSpPr>
          <p:cNvPr id="5" name="Content Placeholder 2"/>
          <p:cNvSpPr txBox="1">
            <a:spLocks/>
          </p:cNvSpPr>
          <p:nvPr/>
        </p:nvSpPr>
        <p:spPr>
          <a:xfrm>
            <a:off x="277415" y="1066800"/>
            <a:ext cx="8665369" cy="461665"/>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Summary results by segment</a:t>
            </a:r>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73537" y="1981200"/>
            <a:ext cx="8869247" cy="2590800"/>
          </a:xfrm>
          <a:prstGeom prst="rect">
            <a:avLst/>
          </a:prstGeom>
        </p:spPr>
      </p:pic>
      <p:sp>
        <p:nvSpPr>
          <p:cNvPr id="2" name="TextBox 1">
            <a:extLst>
              <a:ext uri="{FF2B5EF4-FFF2-40B4-BE49-F238E27FC236}">
                <a16:creationId xmlns:a16="http://schemas.microsoft.com/office/drawing/2014/main" id="{9881290F-B135-47B6-A940-79E51A105E82}"/>
              </a:ext>
            </a:extLst>
          </p:cNvPr>
          <p:cNvSpPr txBox="1"/>
          <p:nvPr/>
        </p:nvSpPr>
        <p:spPr>
          <a:xfrm>
            <a:off x="990600" y="4953001"/>
            <a:ext cx="5410200" cy="369332"/>
          </a:xfrm>
          <a:prstGeom prst="rect">
            <a:avLst/>
          </a:prstGeom>
          <a:noFill/>
        </p:spPr>
        <p:txBody>
          <a:bodyPr wrap="square" rtlCol="0">
            <a:spAutoFit/>
          </a:bodyPr>
          <a:lstStyle/>
          <a:p>
            <a:r>
              <a:rPr lang="en-US" dirty="0"/>
              <a:t>Nb: low scores represent </a:t>
            </a:r>
            <a:r>
              <a:rPr lang="en-US" u="sng" dirty="0"/>
              <a:t>higher</a:t>
            </a:r>
            <a:r>
              <a:rPr lang="en-US" dirty="0"/>
              <a:t> credit ratings</a:t>
            </a:r>
          </a:p>
        </p:txBody>
      </p:sp>
    </p:spTree>
    <p:extLst>
      <p:ext uri="{BB962C8B-B14F-4D97-AF65-F5344CB8AC3E}">
        <p14:creationId xmlns:p14="http://schemas.microsoft.com/office/powerpoint/2010/main" val="3416139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14</a:t>
            </a:fld>
            <a:endParaRPr lang="en-US" dirty="0"/>
          </a:p>
        </p:txBody>
      </p:sp>
      <p:sp>
        <p:nvSpPr>
          <p:cNvPr id="5" name="Content Placeholder 2"/>
          <p:cNvSpPr txBox="1">
            <a:spLocks/>
          </p:cNvSpPr>
          <p:nvPr/>
        </p:nvSpPr>
        <p:spPr>
          <a:xfrm>
            <a:off x="277415" y="1066800"/>
            <a:ext cx="8665369" cy="461665"/>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Histograms</a:t>
            </a:r>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1085850" y="1757065"/>
            <a:ext cx="6972300" cy="4181013"/>
          </a:xfrm>
          <a:prstGeom prst="rect">
            <a:avLst/>
          </a:prstGeom>
        </p:spPr>
      </p:pic>
    </p:spTree>
    <p:extLst>
      <p:ext uri="{BB962C8B-B14F-4D97-AF65-F5344CB8AC3E}">
        <p14:creationId xmlns:p14="http://schemas.microsoft.com/office/powerpoint/2010/main" val="39108142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15</a:t>
            </a:fld>
            <a:endParaRPr lang="en-US"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7" name="Picture 6"/>
          <p:cNvPicPr>
            <a:picLocks noChangeAspect="1"/>
          </p:cNvPicPr>
          <p:nvPr/>
        </p:nvPicPr>
        <p:blipFill>
          <a:blip r:embed="rId3"/>
          <a:stretch>
            <a:fillRect/>
          </a:stretch>
        </p:blipFill>
        <p:spPr>
          <a:xfrm>
            <a:off x="1069571" y="1723505"/>
            <a:ext cx="7037472" cy="4220095"/>
          </a:xfrm>
          <a:prstGeom prst="rect">
            <a:avLst/>
          </a:prstGeom>
        </p:spPr>
      </p:pic>
    </p:spTree>
    <p:extLst>
      <p:ext uri="{BB962C8B-B14F-4D97-AF65-F5344CB8AC3E}">
        <p14:creationId xmlns:p14="http://schemas.microsoft.com/office/powerpoint/2010/main" val="2958907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16</a:t>
            </a:fld>
            <a:endParaRPr lang="en-US"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1100051" y="1751214"/>
            <a:ext cx="6988938" cy="4192385"/>
          </a:xfrm>
          <a:prstGeom prst="rect">
            <a:avLst/>
          </a:prstGeom>
        </p:spPr>
      </p:pic>
    </p:spTree>
    <p:extLst>
      <p:ext uri="{BB962C8B-B14F-4D97-AF65-F5344CB8AC3E}">
        <p14:creationId xmlns:p14="http://schemas.microsoft.com/office/powerpoint/2010/main" val="37295401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17</a:t>
            </a:fld>
            <a:endParaRPr lang="en-US"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1039091" y="1752600"/>
            <a:ext cx="6988954" cy="4191000"/>
          </a:xfrm>
          <a:prstGeom prst="rect">
            <a:avLst/>
          </a:prstGeom>
        </p:spPr>
      </p:pic>
    </p:spTree>
    <p:extLst>
      <p:ext uri="{BB962C8B-B14F-4D97-AF65-F5344CB8AC3E}">
        <p14:creationId xmlns:p14="http://schemas.microsoft.com/office/powerpoint/2010/main" val="1968156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18</a:t>
            </a:fld>
            <a:endParaRPr lang="en-US" dirty="0"/>
          </a:p>
        </p:txBody>
      </p:sp>
      <p:sp>
        <p:nvSpPr>
          <p:cNvPr id="5" name="Content Placeholder 2"/>
          <p:cNvSpPr txBox="1">
            <a:spLocks/>
          </p:cNvSpPr>
          <p:nvPr/>
        </p:nvSpPr>
        <p:spPr>
          <a:xfrm>
            <a:off x="277415" y="1066800"/>
            <a:ext cx="8665369" cy="461665"/>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Mapping to agency ratings</a:t>
            </a:r>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4" name="Picture 3"/>
          <p:cNvPicPr>
            <a:picLocks noChangeAspect="1"/>
          </p:cNvPicPr>
          <p:nvPr/>
        </p:nvPicPr>
        <p:blipFill>
          <a:blip r:embed="rId3"/>
          <a:stretch>
            <a:fillRect/>
          </a:stretch>
        </p:blipFill>
        <p:spPr>
          <a:xfrm>
            <a:off x="685800" y="1752600"/>
            <a:ext cx="1190437" cy="3692512"/>
          </a:xfrm>
          <a:prstGeom prst="rect">
            <a:avLst/>
          </a:prstGeom>
        </p:spPr>
      </p:pic>
      <p:pic>
        <p:nvPicPr>
          <p:cNvPr id="2" name="Picture 1"/>
          <p:cNvPicPr>
            <a:picLocks noChangeAspect="1"/>
          </p:cNvPicPr>
          <p:nvPr/>
        </p:nvPicPr>
        <p:blipFill>
          <a:blip r:embed="rId4"/>
          <a:stretch>
            <a:fillRect/>
          </a:stretch>
        </p:blipFill>
        <p:spPr>
          <a:xfrm>
            <a:off x="2209800" y="1752600"/>
            <a:ext cx="6157670" cy="3692512"/>
          </a:xfrm>
          <a:prstGeom prst="rect">
            <a:avLst/>
          </a:prstGeom>
        </p:spPr>
      </p:pic>
    </p:spTree>
    <p:extLst>
      <p:ext uri="{BB962C8B-B14F-4D97-AF65-F5344CB8AC3E}">
        <p14:creationId xmlns:p14="http://schemas.microsoft.com/office/powerpoint/2010/main" val="27671315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19</a:t>
            </a:fld>
            <a:endParaRPr lang="en-US" dirty="0"/>
          </a:p>
        </p:txBody>
      </p:sp>
      <p:sp>
        <p:nvSpPr>
          <p:cNvPr id="5" name="Content Placeholder 2"/>
          <p:cNvSpPr txBox="1">
            <a:spLocks/>
          </p:cNvSpPr>
          <p:nvPr/>
        </p:nvSpPr>
        <p:spPr>
          <a:xfrm>
            <a:off x="277415" y="1066800"/>
            <a:ext cx="8665369" cy="461665"/>
          </a:xfrm>
          <a:prstGeom prst="rect">
            <a:avLst/>
          </a:prstGeom>
        </p:spPr>
        <p:txBody>
          <a:bodyPr>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Mapping to agency ratings</a:t>
            </a:r>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4" name="Picture 3"/>
          <p:cNvPicPr>
            <a:picLocks noChangeAspect="1"/>
          </p:cNvPicPr>
          <p:nvPr/>
        </p:nvPicPr>
        <p:blipFill>
          <a:blip r:embed="rId3"/>
          <a:stretch>
            <a:fillRect/>
          </a:stretch>
        </p:blipFill>
        <p:spPr>
          <a:xfrm>
            <a:off x="1257300" y="1752600"/>
            <a:ext cx="6629400" cy="3975390"/>
          </a:xfrm>
          <a:prstGeom prst="rect">
            <a:avLst/>
          </a:prstGeom>
        </p:spPr>
      </p:pic>
    </p:spTree>
    <p:extLst>
      <p:ext uri="{BB962C8B-B14F-4D97-AF65-F5344CB8AC3E}">
        <p14:creationId xmlns:p14="http://schemas.microsoft.com/office/powerpoint/2010/main" val="36156625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EEDBB2-999C-491D-BDA8-3277DA13C0C1}"/>
              </a:ext>
            </a:extLst>
          </p:cNvPr>
          <p:cNvSpPr/>
          <p:nvPr/>
        </p:nvSpPr>
        <p:spPr>
          <a:xfrm>
            <a:off x="228600" y="1333500"/>
            <a:ext cx="8305800" cy="495300"/>
          </a:xfrm>
          <a:prstGeom prst="rect">
            <a:avLst/>
          </a:prstGeom>
          <a:solidFill>
            <a:schemeClr val="accent2">
              <a:lumMod val="40000"/>
              <a:lumOff val="60000"/>
              <a:alpha val="96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Contents</a:t>
            </a:r>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828800"/>
            <a:ext cx="8458200" cy="4267200"/>
          </a:xfrm>
        </p:spPr>
        <p:txBody>
          <a:bodyPr/>
          <a:lstStyle/>
          <a:p>
            <a:pPr marL="0" lvl="0" indent="0">
              <a:spcBef>
                <a:spcPts val="0"/>
              </a:spcBef>
              <a:buNone/>
            </a:pPr>
            <a:endParaRPr lang="en-US" sz="2000" dirty="0"/>
          </a:p>
          <a:p>
            <a:pPr marL="457200" lvl="0" indent="-457200">
              <a:spcBef>
                <a:spcPts val="0"/>
              </a:spcBef>
              <a:buFont typeface="+mj-lt"/>
              <a:buAutoNum type="arabicPeriod"/>
            </a:pPr>
            <a:r>
              <a:rPr lang="en-US" sz="2000" dirty="0"/>
              <a:t>NPRR 1067 Recap</a:t>
            </a:r>
          </a:p>
          <a:p>
            <a:pPr marL="457200" lvl="0" indent="-457200">
              <a:spcBef>
                <a:spcPts val="0"/>
              </a:spcBef>
              <a:buFont typeface="+mj-lt"/>
              <a:buAutoNum type="arabicPeriod"/>
            </a:pPr>
            <a:endParaRPr lang="en-US" sz="2000" dirty="0"/>
          </a:p>
          <a:p>
            <a:pPr marL="457200" lvl="0" indent="-457200">
              <a:spcBef>
                <a:spcPts val="0"/>
              </a:spcBef>
              <a:buFont typeface="+mj-lt"/>
              <a:buAutoNum type="arabicPeriod"/>
            </a:pPr>
            <a:endParaRPr lang="en-US" sz="2000" dirty="0"/>
          </a:p>
          <a:p>
            <a:pPr marL="457200" lvl="0" indent="-457200">
              <a:spcBef>
                <a:spcPts val="0"/>
              </a:spcBef>
              <a:buFont typeface="+mj-lt"/>
              <a:buAutoNum type="arabicPeriod"/>
            </a:pPr>
            <a:r>
              <a:rPr lang="en-US" sz="2000" dirty="0"/>
              <a:t>Scoring model highlights</a:t>
            </a:r>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207265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20</a:t>
            </a:fld>
            <a:endParaRPr lang="en-US" dirty="0"/>
          </a:p>
        </p:txBody>
      </p:sp>
      <p:sp>
        <p:nvSpPr>
          <p:cNvPr id="5" name="Content Placeholder 2"/>
          <p:cNvSpPr txBox="1">
            <a:spLocks/>
          </p:cNvSpPr>
          <p:nvPr/>
        </p:nvSpPr>
        <p:spPr>
          <a:xfrm>
            <a:off x="277415" y="1066800"/>
            <a:ext cx="4675585" cy="830997"/>
          </a:xfrm>
          <a:prstGeom prst="rect">
            <a:avLst/>
          </a:prstGeom>
        </p:spPr>
        <p:txBody>
          <a:bodyPr wrap="square">
            <a:sp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Translating agency ratings to model scores</a:t>
            </a:r>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5334000" y="838200"/>
            <a:ext cx="2552701" cy="5575181"/>
          </a:xfrm>
          <a:prstGeom prst="rect">
            <a:avLst/>
          </a:prstGeom>
        </p:spPr>
      </p:pic>
    </p:spTree>
    <p:extLst>
      <p:ext uri="{BB962C8B-B14F-4D97-AF65-F5344CB8AC3E}">
        <p14:creationId xmlns:p14="http://schemas.microsoft.com/office/powerpoint/2010/main" val="23912413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21</a:t>
            </a:fld>
            <a:endParaRPr lang="en-US"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1409700" y="1600200"/>
            <a:ext cx="6324600" cy="3793875"/>
          </a:xfrm>
          <a:prstGeom prst="rect">
            <a:avLst/>
          </a:prstGeom>
        </p:spPr>
      </p:pic>
    </p:spTree>
    <p:extLst>
      <p:ext uri="{BB962C8B-B14F-4D97-AF65-F5344CB8AC3E}">
        <p14:creationId xmlns:p14="http://schemas.microsoft.com/office/powerpoint/2010/main" val="18429270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22</a:t>
            </a:fld>
            <a:endParaRPr lang="en-US" dirty="0"/>
          </a:p>
        </p:txBody>
      </p:sp>
      <p:sp>
        <p:nvSpPr>
          <p:cNvPr id="5" name="Content Placeholder 2"/>
          <p:cNvSpPr txBox="1">
            <a:spLocks/>
          </p:cNvSpPr>
          <p:nvPr/>
        </p:nvSpPr>
        <p:spPr>
          <a:xfrm>
            <a:off x="609600" y="24384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ERCOT financial scoring model</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spTree>
    <p:extLst>
      <p:ext uri="{BB962C8B-B14F-4D97-AF65-F5344CB8AC3E}">
        <p14:creationId xmlns:p14="http://schemas.microsoft.com/office/powerpoint/2010/main" val="5725426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23</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ERCOT model score results by segment:  2018 financial data</a:t>
            </a:r>
          </a:p>
        </p:txBody>
      </p:sp>
      <p:sp>
        <p:nvSpPr>
          <p:cNvPr id="16" name="Content Placeholder 2"/>
          <p:cNvSpPr txBox="1">
            <a:spLocks/>
          </p:cNvSpPr>
          <p:nvPr/>
        </p:nvSpPr>
        <p:spPr>
          <a:xfrm>
            <a:off x="396949" y="4953995"/>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Nb lower scores indicate </a:t>
            </a:r>
            <a:r>
              <a:rPr lang="en-US" sz="2400" u="sng" dirty="0"/>
              <a:t>lower</a:t>
            </a:r>
            <a:r>
              <a:rPr lang="en-US" sz="2400" dirty="0"/>
              <a:t>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7" name="Picture 6"/>
          <p:cNvPicPr>
            <a:picLocks noChangeAspect="1"/>
          </p:cNvPicPr>
          <p:nvPr/>
        </p:nvPicPr>
        <p:blipFill>
          <a:blip r:embed="rId3"/>
          <a:stretch>
            <a:fillRect/>
          </a:stretch>
        </p:blipFill>
        <p:spPr>
          <a:xfrm>
            <a:off x="1181100" y="1981200"/>
            <a:ext cx="6781800" cy="2662541"/>
          </a:xfrm>
          <a:prstGeom prst="rect">
            <a:avLst/>
          </a:prstGeom>
        </p:spPr>
      </p:pic>
    </p:spTree>
    <p:extLst>
      <p:ext uri="{BB962C8B-B14F-4D97-AF65-F5344CB8AC3E}">
        <p14:creationId xmlns:p14="http://schemas.microsoft.com/office/powerpoint/2010/main" val="41875034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24</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ERCOT model score results by segment:  2019 financial data, calibrated using 2018 financial data</a:t>
            </a:r>
          </a:p>
        </p:txBody>
      </p:sp>
      <p:sp>
        <p:nvSpPr>
          <p:cNvPr id="16" name="Content Placeholder 2"/>
          <p:cNvSpPr txBox="1">
            <a:spLocks/>
          </p:cNvSpPr>
          <p:nvPr/>
        </p:nvSpPr>
        <p:spPr>
          <a:xfrm>
            <a:off x="345281" y="5165724"/>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Note that higher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7" name="Picture 6"/>
          <p:cNvPicPr>
            <a:picLocks noChangeAspect="1"/>
          </p:cNvPicPr>
          <p:nvPr/>
        </p:nvPicPr>
        <p:blipFill>
          <a:blip r:embed="rId3"/>
          <a:stretch>
            <a:fillRect/>
          </a:stretch>
        </p:blipFill>
        <p:spPr>
          <a:xfrm>
            <a:off x="1082300" y="2195514"/>
            <a:ext cx="6979400" cy="2740119"/>
          </a:xfrm>
          <a:prstGeom prst="rect">
            <a:avLst/>
          </a:prstGeom>
        </p:spPr>
      </p:pic>
    </p:spTree>
    <p:extLst>
      <p:ext uri="{BB962C8B-B14F-4D97-AF65-F5344CB8AC3E}">
        <p14:creationId xmlns:p14="http://schemas.microsoft.com/office/powerpoint/2010/main" val="1942351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25</a:t>
            </a:fld>
            <a:endParaRPr lang="en-US" dirty="0"/>
          </a:p>
        </p:txBody>
      </p:sp>
      <p:sp>
        <p:nvSpPr>
          <p:cNvPr id="5" name="Content Placeholder 2"/>
          <p:cNvSpPr txBox="1">
            <a:spLocks/>
          </p:cNvSpPr>
          <p:nvPr/>
        </p:nvSpPr>
        <p:spPr>
          <a:xfrm>
            <a:off x="304800" y="12192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ERCOT model score results by segment:  2019 financial data, calibrated using 2019 financial data</a:t>
            </a:r>
          </a:p>
        </p:txBody>
      </p:sp>
      <p:sp>
        <p:nvSpPr>
          <p:cNvPr id="16" name="Content Placeholder 2"/>
          <p:cNvSpPr txBox="1">
            <a:spLocks/>
          </p:cNvSpPr>
          <p:nvPr/>
        </p:nvSpPr>
        <p:spPr>
          <a:xfrm>
            <a:off x="345281" y="5165724"/>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Note that higher scores indicate higher credit quality. Scores can be duplicated when different CPs have same guarantor.</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1108705" y="2233614"/>
            <a:ext cx="6926590" cy="2719386"/>
          </a:xfrm>
          <a:prstGeom prst="rect">
            <a:avLst/>
          </a:prstGeom>
        </p:spPr>
      </p:pic>
    </p:spTree>
    <p:extLst>
      <p:ext uri="{BB962C8B-B14F-4D97-AF65-F5344CB8AC3E}">
        <p14:creationId xmlns:p14="http://schemas.microsoft.com/office/powerpoint/2010/main" val="2682442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26</a:t>
            </a:fld>
            <a:endParaRPr lang="en-US"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1104900" y="1676400"/>
            <a:ext cx="6934200" cy="4158166"/>
          </a:xfrm>
          <a:prstGeom prst="rect">
            <a:avLst/>
          </a:prstGeom>
        </p:spPr>
      </p:pic>
    </p:spTree>
    <p:extLst>
      <p:ext uri="{BB962C8B-B14F-4D97-AF65-F5344CB8AC3E}">
        <p14:creationId xmlns:p14="http://schemas.microsoft.com/office/powerpoint/2010/main" val="26184201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27</a:t>
            </a:fld>
            <a:endParaRPr lang="en-US" dirty="0"/>
          </a:p>
        </p:txBody>
      </p:sp>
      <p:sp>
        <p:nvSpPr>
          <p:cNvPr id="5" name="Content Placeholder 2"/>
          <p:cNvSpPr txBox="1">
            <a:spLocks/>
          </p:cNvSpPr>
          <p:nvPr/>
        </p:nvSpPr>
        <p:spPr>
          <a:xfrm>
            <a:off x="239315" y="8763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ERCOT model weightings calibrated using 2018 financial data.</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3" name="Picture 2"/>
          <p:cNvPicPr>
            <a:picLocks noChangeAspect="1"/>
          </p:cNvPicPr>
          <p:nvPr/>
        </p:nvPicPr>
        <p:blipFill>
          <a:blip r:embed="rId3"/>
          <a:stretch>
            <a:fillRect/>
          </a:stretch>
        </p:blipFill>
        <p:spPr>
          <a:xfrm>
            <a:off x="2438400" y="1447800"/>
            <a:ext cx="4267200" cy="4682994"/>
          </a:xfrm>
          <a:prstGeom prst="rect">
            <a:avLst/>
          </a:prstGeom>
        </p:spPr>
      </p:pic>
    </p:spTree>
    <p:extLst>
      <p:ext uri="{BB962C8B-B14F-4D97-AF65-F5344CB8AC3E}">
        <p14:creationId xmlns:p14="http://schemas.microsoft.com/office/powerpoint/2010/main" val="20575598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28</a:t>
            </a:fld>
            <a:endParaRPr lang="en-US" dirty="0"/>
          </a:p>
        </p:txBody>
      </p:sp>
      <p:sp>
        <p:nvSpPr>
          <p:cNvPr id="5" name="Content Placeholder 2"/>
          <p:cNvSpPr txBox="1">
            <a:spLocks/>
          </p:cNvSpPr>
          <p:nvPr/>
        </p:nvSpPr>
        <p:spPr>
          <a:xfrm>
            <a:off x="239315" y="8763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ERCOT model weightings calibrated using 2019 financial data.</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2" name="Picture 1"/>
          <p:cNvPicPr>
            <a:picLocks noChangeAspect="1"/>
          </p:cNvPicPr>
          <p:nvPr/>
        </p:nvPicPr>
        <p:blipFill>
          <a:blip r:embed="rId3"/>
          <a:stretch>
            <a:fillRect/>
          </a:stretch>
        </p:blipFill>
        <p:spPr>
          <a:xfrm>
            <a:off x="2552700" y="1524000"/>
            <a:ext cx="4038600" cy="4432120"/>
          </a:xfrm>
          <a:prstGeom prst="rect">
            <a:avLst/>
          </a:prstGeom>
        </p:spPr>
      </p:pic>
    </p:spTree>
    <p:extLst>
      <p:ext uri="{BB962C8B-B14F-4D97-AF65-F5344CB8AC3E}">
        <p14:creationId xmlns:p14="http://schemas.microsoft.com/office/powerpoint/2010/main" val="17822381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29</a:t>
            </a:fld>
            <a:endParaRPr lang="en-US" dirty="0"/>
          </a:p>
        </p:txBody>
      </p:sp>
      <p:sp>
        <p:nvSpPr>
          <p:cNvPr id="5" name="Content Placeholder 2"/>
          <p:cNvSpPr txBox="1">
            <a:spLocks/>
          </p:cNvSpPr>
          <p:nvPr/>
        </p:nvSpPr>
        <p:spPr>
          <a:xfrm>
            <a:off x="239315" y="876300"/>
            <a:ext cx="8665369" cy="1014414"/>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ERCOT model ratio bounds</a:t>
            </a:r>
            <a:endParaRPr lang="en-US" sz="2000" dirty="0"/>
          </a:p>
        </p:txBody>
      </p:sp>
      <p:sp>
        <p:nvSpPr>
          <p:cNvPr id="20" name="Title 1"/>
          <p:cNvSpPr>
            <a:spLocks noGrp="1"/>
          </p:cNvSpPr>
          <p:nvPr>
            <p:ph type="title"/>
          </p:nvPr>
        </p:nvSpPr>
        <p:spPr>
          <a:xfrm>
            <a:off x="381000" y="243682"/>
            <a:ext cx="8458200" cy="594518"/>
          </a:xfrm>
        </p:spPr>
        <p:txBody>
          <a:bodyPr/>
          <a:lstStyle/>
          <a:p>
            <a:r>
              <a:rPr lang="en-US" dirty="0"/>
              <a:t>Credit Scoring Model Parameters</a:t>
            </a:r>
            <a:endParaRPr lang="en-US" b="1" dirty="0">
              <a:solidFill>
                <a:schemeClr val="accent1"/>
              </a:solidFill>
            </a:endParaRPr>
          </a:p>
        </p:txBody>
      </p:sp>
      <p:pic>
        <p:nvPicPr>
          <p:cNvPr id="4" name="Picture 3"/>
          <p:cNvPicPr>
            <a:picLocks noChangeAspect="1"/>
          </p:cNvPicPr>
          <p:nvPr/>
        </p:nvPicPr>
        <p:blipFill>
          <a:blip r:embed="rId3"/>
          <a:stretch>
            <a:fillRect/>
          </a:stretch>
        </p:blipFill>
        <p:spPr>
          <a:xfrm>
            <a:off x="2057400" y="1890714"/>
            <a:ext cx="5327153" cy="3886200"/>
          </a:xfrm>
          <a:prstGeom prst="rect">
            <a:avLst/>
          </a:prstGeom>
        </p:spPr>
      </p:pic>
    </p:spTree>
    <p:extLst>
      <p:ext uri="{BB962C8B-B14F-4D97-AF65-F5344CB8AC3E}">
        <p14:creationId xmlns:p14="http://schemas.microsoft.com/office/powerpoint/2010/main" val="236349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EEDBB2-999C-491D-BDA8-3277DA13C0C1}"/>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History</a:t>
            </a:r>
          </a:p>
          <a:p>
            <a:pPr lvl="0">
              <a:spcBef>
                <a:spcPts val="0"/>
              </a:spcBef>
            </a:pPr>
            <a:endParaRPr lang="en-US" sz="2000" dirty="0"/>
          </a:p>
          <a:p>
            <a:pPr lvl="0">
              <a:spcBef>
                <a:spcPts val="0"/>
              </a:spcBef>
            </a:pPr>
            <a:r>
              <a:rPr lang="en-US" sz="2000" dirty="0"/>
              <a:t>NPRR 1067, sponsored by ERCOT, was posted on January 27, 2021.</a:t>
            </a:r>
          </a:p>
          <a:p>
            <a:pPr lvl="0">
              <a:spcBef>
                <a:spcPts val="0"/>
              </a:spcBef>
            </a:pPr>
            <a:endParaRPr lang="en-US" sz="2000" dirty="0"/>
          </a:p>
          <a:p>
            <a:pPr lvl="0">
              <a:spcBef>
                <a:spcPts val="0"/>
              </a:spcBef>
            </a:pPr>
            <a:r>
              <a:rPr lang="en-US" sz="2000" dirty="0"/>
              <a:t>CWG/MCWG discussions on market entry qualifications began in December 2018, subsequent to the 2018 PJM </a:t>
            </a:r>
            <a:r>
              <a:rPr lang="en-US" sz="2000" dirty="0" err="1"/>
              <a:t>Greenhat</a:t>
            </a:r>
            <a:r>
              <a:rPr lang="en-US" sz="2000" dirty="0"/>
              <a:t> default.</a:t>
            </a:r>
          </a:p>
          <a:p>
            <a:pPr lvl="0">
              <a:spcBef>
                <a:spcPts val="0"/>
              </a:spcBef>
            </a:pPr>
            <a:endParaRPr lang="en-US" sz="2000" dirty="0"/>
          </a:p>
          <a:p>
            <a:pPr lvl="0">
              <a:spcBef>
                <a:spcPts val="0"/>
              </a:spcBef>
            </a:pPr>
            <a:r>
              <a:rPr lang="en-US" sz="2000" dirty="0"/>
              <a:t>Workshops on “Proposed Qualifications &amp; Requirements for Market Entry and Continued Participation by ERCOT Counter-Parties”, were held in May 2020 and July 2020. A draft of NPRR 1067 was presented at the latter workshop.</a:t>
            </a:r>
          </a:p>
          <a:p>
            <a:pPr lvl="0">
              <a:spcBef>
                <a:spcPts val="0"/>
              </a:spcBef>
            </a:pPr>
            <a:endParaRPr lang="en-US" sz="2000" dirty="0"/>
          </a:p>
          <a:p>
            <a:pPr lvl="0">
              <a:spcBef>
                <a:spcPts val="0"/>
              </a:spcBef>
            </a:pPr>
            <a:r>
              <a:rPr lang="en-US" sz="2000" dirty="0"/>
              <a:t>Credit assessment model methodologies were reviewed by CWG/MCWG from June 2020 through March 2021. </a:t>
            </a:r>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916471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763000" y="6561138"/>
            <a:ext cx="228600" cy="212725"/>
          </a:xfrm>
        </p:spPr>
        <p:txBody>
          <a:bodyPr/>
          <a:lstStyle/>
          <a:p>
            <a:fld id="{1D93BD3E-1E9A-4970-A6F7-E7AC52762E0C}" type="slidenum">
              <a:rPr lang="en-US" smtClean="0"/>
              <a:t>30</a:t>
            </a:fld>
            <a:endParaRPr lang="en-US" dirty="0"/>
          </a:p>
        </p:txBody>
      </p:sp>
      <p:sp>
        <p:nvSpPr>
          <p:cNvPr id="7" name="Content Placeholder 2"/>
          <p:cNvSpPr txBox="1">
            <a:spLocks/>
          </p:cNvSpPr>
          <p:nvPr/>
        </p:nvSpPr>
        <p:spPr>
          <a:xfrm>
            <a:off x="1524000" y="2895600"/>
            <a:ext cx="2209800" cy="542528"/>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Discussion</a:t>
            </a:r>
          </a:p>
          <a:p>
            <a:endParaRPr lang="en-US" sz="2400" dirty="0"/>
          </a:p>
          <a:p>
            <a:endParaRPr lang="en-US" sz="2400" dirty="0"/>
          </a:p>
          <a:p>
            <a:endParaRPr lang="en-US" sz="2400"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30146" y="1137444"/>
            <a:ext cx="5461454" cy="5124450"/>
          </a:xfrm>
          <a:prstGeom prst="rect">
            <a:avLst/>
          </a:prstGeom>
        </p:spPr>
      </p:pic>
      <p:sp>
        <p:nvSpPr>
          <p:cNvPr id="14" name="Title 1"/>
          <p:cNvSpPr>
            <a:spLocks noGrp="1"/>
          </p:cNvSpPr>
          <p:nvPr>
            <p:ph type="title"/>
          </p:nvPr>
        </p:nvSpPr>
        <p:spPr>
          <a:xfrm>
            <a:off x="381000" y="243682"/>
            <a:ext cx="8458200" cy="594518"/>
          </a:xfrm>
        </p:spPr>
        <p:txBody>
          <a:bodyPr/>
          <a:lstStyle/>
          <a:p>
            <a:r>
              <a:rPr lang="en-US" dirty="0"/>
              <a:t>Default Uplift</a:t>
            </a:r>
            <a:endParaRPr lang="en-US" b="1" dirty="0">
              <a:solidFill>
                <a:schemeClr val="accent1"/>
              </a:solidFill>
            </a:endParaRPr>
          </a:p>
        </p:txBody>
      </p:sp>
    </p:spTree>
    <p:extLst>
      <p:ext uri="{BB962C8B-B14F-4D97-AF65-F5344CB8AC3E}">
        <p14:creationId xmlns:p14="http://schemas.microsoft.com/office/powerpoint/2010/main" val="854958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715414"/>
          </a:xfrm>
        </p:spPr>
        <p:txBody>
          <a:bodyPr/>
          <a:lstStyle/>
          <a:p>
            <a:r>
              <a:rPr lang="en-US" dirty="0"/>
              <a:t>NPRR 1067</a:t>
            </a:r>
          </a:p>
        </p:txBody>
      </p:sp>
      <p:sp>
        <p:nvSpPr>
          <p:cNvPr id="5" name="Rectangle 4">
            <a:extLst>
              <a:ext uri="{FF2B5EF4-FFF2-40B4-BE49-F238E27FC236}">
                <a16:creationId xmlns:a16="http://schemas.microsoft.com/office/drawing/2014/main" id="{DCE5B28E-8286-400E-9857-27A5297DB91C}"/>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History (cont.)</a:t>
            </a:r>
          </a:p>
          <a:p>
            <a:pPr lvl="0">
              <a:spcBef>
                <a:spcPts val="0"/>
              </a:spcBef>
            </a:pPr>
            <a:endParaRPr lang="en-US" sz="2000" dirty="0"/>
          </a:p>
          <a:p>
            <a:pPr lvl="0">
              <a:spcBef>
                <a:spcPts val="0"/>
              </a:spcBef>
            </a:pPr>
            <a:r>
              <a:rPr lang="en-US" sz="2000" dirty="0"/>
              <a:t>As originally drafted, NPRR 1067 proposed the following:</a:t>
            </a:r>
          </a:p>
          <a:p>
            <a:pPr lvl="1">
              <a:spcBef>
                <a:spcPts val="0"/>
              </a:spcBef>
            </a:pPr>
            <a:r>
              <a:rPr lang="en-US" sz="1600" dirty="0"/>
              <a:t>Background checks for existing and prospective Counter-Parties,</a:t>
            </a:r>
          </a:p>
          <a:p>
            <a:pPr lvl="1">
              <a:spcBef>
                <a:spcPts val="0"/>
              </a:spcBef>
            </a:pPr>
            <a:r>
              <a:rPr lang="en-US" sz="1600" dirty="0"/>
              <a:t>Fee to fund background check processes, </a:t>
            </a:r>
          </a:p>
          <a:p>
            <a:pPr lvl="1">
              <a:spcBef>
                <a:spcPts val="0"/>
              </a:spcBef>
            </a:pPr>
            <a:r>
              <a:rPr lang="en-US" sz="1600" dirty="0"/>
              <a:t>Authorized ERCOT to review Counter-Parties to determine whether they pose an Unreasonable Credit Risk, as defined, to ERCOT,</a:t>
            </a:r>
          </a:p>
          <a:p>
            <a:pPr lvl="1">
              <a:spcBef>
                <a:spcPts val="0"/>
              </a:spcBef>
            </a:pPr>
            <a:r>
              <a:rPr lang="en-US" sz="1600" dirty="0"/>
              <a:t>Authorized ERCOT to suspend a QSE or CRRAH if it poses an Unreasonable Credit Risk, </a:t>
            </a:r>
          </a:p>
          <a:p>
            <a:pPr lvl="1">
              <a:spcBef>
                <a:spcPts val="0"/>
              </a:spcBef>
            </a:pPr>
            <a:r>
              <a:rPr lang="en-US" sz="1600" dirty="0"/>
              <a:t>Authorized ERCOT to terminate a Counter-Party if it is deemed an Unreasonable Credit Risk that cannot be remedied,</a:t>
            </a:r>
          </a:p>
          <a:p>
            <a:pPr lvl="1">
              <a:spcBef>
                <a:spcPts val="0"/>
              </a:spcBef>
            </a:pPr>
            <a:r>
              <a:rPr lang="en-US" sz="1600" dirty="0"/>
              <a:t>Formalized processes for ERCOT assessment of creditworthiness,</a:t>
            </a:r>
          </a:p>
          <a:p>
            <a:pPr lvl="1">
              <a:spcBef>
                <a:spcPts val="0"/>
              </a:spcBef>
            </a:pPr>
            <a:r>
              <a:rPr lang="en-US" sz="1600" dirty="0"/>
              <a:t>Enabled a credit scoring process to provide a consistent framework for review of creditworthiness, and</a:t>
            </a:r>
          </a:p>
          <a:p>
            <a:pPr lvl="1">
              <a:spcBef>
                <a:spcPts val="0"/>
              </a:spcBef>
            </a:pPr>
            <a:r>
              <a:rPr lang="en-US" sz="1600" dirty="0"/>
              <a:t>Provided a means for ERCOT to adjust the Unsecured Credit Limits and/or TPE to ensure that they adequately reflected financial risk created by a Counter-Party.</a:t>
            </a: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dirty="0"/>
          </a:p>
        </p:txBody>
      </p:sp>
    </p:spTree>
    <p:extLst>
      <p:ext uri="{BB962C8B-B14F-4D97-AF65-F5344CB8AC3E}">
        <p14:creationId xmlns:p14="http://schemas.microsoft.com/office/powerpoint/2010/main" val="25810435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6A471C2-E2C2-48D4-B97D-45B42A40B374}"/>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History (cont.)</a:t>
            </a:r>
          </a:p>
          <a:p>
            <a:pPr lvl="0">
              <a:spcBef>
                <a:spcPts val="0"/>
              </a:spcBef>
            </a:pPr>
            <a:endParaRPr lang="en-US" sz="2000" dirty="0"/>
          </a:p>
          <a:p>
            <a:pPr lvl="0">
              <a:spcBef>
                <a:spcPts val="0"/>
              </a:spcBef>
            </a:pPr>
            <a:r>
              <a:rPr lang="en-US" sz="2000" dirty="0"/>
              <a:t>NPRR 1073, Market Participant Application Changes, sponsored by Morgan Stanley, was posted on April 19, 2021 and approved by the PUCT on August 19, 2021.</a:t>
            </a:r>
          </a:p>
          <a:p>
            <a:pPr lvl="0">
              <a:spcBef>
                <a:spcPts val="0"/>
              </a:spcBef>
            </a:pPr>
            <a:endParaRPr lang="en-US" sz="2000" dirty="0"/>
          </a:p>
          <a:p>
            <a:pPr lvl="0">
              <a:spcBef>
                <a:spcPts val="0"/>
              </a:spcBef>
            </a:pPr>
            <a:r>
              <a:rPr lang="en-US" sz="2000" dirty="0"/>
              <a:t>NPRR 1073 was intended to address certain aspects of market entry qualifications included in NPRR 1067 so as to leave components related to background checks and credit assessment for further review.</a:t>
            </a:r>
          </a:p>
          <a:p>
            <a:pPr lvl="0">
              <a:spcBef>
                <a:spcPts val="0"/>
              </a:spcBef>
            </a:pPr>
            <a:endParaRPr lang="en-US" sz="2000" dirty="0"/>
          </a:p>
          <a:p>
            <a:pPr lvl="0">
              <a:spcBef>
                <a:spcPts val="0"/>
              </a:spcBef>
            </a:pPr>
            <a:r>
              <a:rPr lang="en-US" sz="2000" dirty="0"/>
              <a:t>As approved, NPRR 1073 </a:t>
            </a:r>
          </a:p>
          <a:p>
            <a:pPr lvl="1">
              <a:spcBef>
                <a:spcPts val="0"/>
              </a:spcBef>
            </a:pPr>
            <a:r>
              <a:rPr lang="en-US" sz="1600" dirty="0"/>
              <a:t>Clarified the definition of a Principal of a Market Participant</a:t>
            </a:r>
          </a:p>
          <a:p>
            <a:pPr lvl="1">
              <a:spcBef>
                <a:spcPts val="0"/>
              </a:spcBef>
            </a:pPr>
            <a:r>
              <a:rPr lang="en-US" sz="1600" dirty="0"/>
              <a:t>Clarified requirements for QSE/CRRAH applicants with Principals who were Principals of defaulted or terminated Market Participants. </a:t>
            </a:r>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2875589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DDF98E-7824-400D-A35F-7CA0E39A64A7}"/>
              </a:ext>
            </a:extLst>
          </p:cNvPr>
          <p:cNvSpPr/>
          <p:nvPr/>
        </p:nvSpPr>
        <p:spPr>
          <a:xfrm>
            <a:off x="228600" y="1333500"/>
            <a:ext cx="8305800" cy="495300"/>
          </a:xfrm>
          <a:prstGeom prst="rect">
            <a:avLst/>
          </a:prstGeom>
          <a:solidFill>
            <a:schemeClr val="accent1">
              <a:alpha val="96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74320" y="1333500"/>
            <a:ext cx="8564880" cy="4762500"/>
          </a:xfrm>
        </p:spPr>
        <p:txBody>
          <a:bodyPr/>
          <a:lstStyle/>
          <a:p>
            <a:pPr marL="0" lvl="0" indent="0">
              <a:spcBef>
                <a:spcPts val="0"/>
              </a:spcBef>
              <a:buNone/>
            </a:pPr>
            <a:r>
              <a:rPr lang="en-US" sz="2000" dirty="0"/>
              <a:t>Subsequent developments</a:t>
            </a:r>
          </a:p>
          <a:p>
            <a:pPr lvl="0">
              <a:spcBef>
                <a:spcPts val="0"/>
              </a:spcBef>
            </a:pPr>
            <a:endParaRPr lang="en-US" sz="2000" dirty="0"/>
          </a:p>
          <a:p>
            <a:pPr lvl="0">
              <a:spcBef>
                <a:spcPts val="0"/>
              </a:spcBef>
            </a:pPr>
            <a:r>
              <a:rPr lang="en-US" sz="2000" dirty="0"/>
              <a:t>NPRR 1067 was tabled due to resource impacts of the 2021 winter storm event and securitization.</a:t>
            </a:r>
          </a:p>
          <a:p>
            <a:pPr lvl="0">
              <a:spcBef>
                <a:spcPts val="0"/>
              </a:spcBef>
            </a:pPr>
            <a:endParaRPr lang="en-US" sz="2000" dirty="0"/>
          </a:p>
          <a:p>
            <a:pPr lvl="0">
              <a:spcBef>
                <a:spcPts val="0"/>
              </a:spcBef>
            </a:pPr>
            <a:r>
              <a:rPr lang="en-US" sz="2000" dirty="0"/>
              <a:t>The Board approved NPRR 1112, which eliminated Unsecured Credit Limits, effective October 1, 2023. </a:t>
            </a:r>
          </a:p>
          <a:p>
            <a:pPr lvl="0">
              <a:spcBef>
                <a:spcPts val="0"/>
              </a:spcBef>
            </a:pPr>
            <a:endParaRPr lang="en-US" sz="2000" dirty="0"/>
          </a:p>
          <a:p>
            <a:pPr lvl="0">
              <a:spcBef>
                <a:spcPts val="0"/>
              </a:spcBef>
            </a:pPr>
            <a:r>
              <a:rPr lang="en-US" sz="2000" dirty="0"/>
              <a:t>ERCOT is drafting clean-up comments to NPRR 1067</a:t>
            </a:r>
          </a:p>
          <a:p>
            <a:pPr lvl="1">
              <a:spcBef>
                <a:spcPts val="0"/>
              </a:spcBef>
            </a:pPr>
            <a:r>
              <a:rPr lang="en-US" sz="1600" dirty="0"/>
              <a:t>Updated baseline</a:t>
            </a:r>
          </a:p>
          <a:p>
            <a:pPr lvl="1">
              <a:spcBef>
                <a:spcPts val="0"/>
              </a:spcBef>
            </a:pPr>
            <a:r>
              <a:rPr lang="en-US" sz="1600" dirty="0"/>
              <a:t>Retain background checks</a:t>
            </a:r>
          </a:p>
          <a:p>
            <a:pPr lvl="1">
              <a:spcBef>
                <a:spcPts val="0"/>
              </a:spcBef>
            </a:pPr>
            <a:r>
              <a:rPr lang="en-US" sz="1600" dirty="0"/>
              <a:t>Eliminate Market Participant suspension provisions</a:t>
            </a:r>
          </a:p>
          <a:p>
            <a:pPr lvl="1">
              <a:spcBef>
                <a:spcPts val="0"/>
              </a:spcBef>
            </a:pPr>
            <a:r>
              <a:rPr lang="en-US" sz="1600" dirty="0"/>
              <a:t>Reflect elimination of unsecured credit in NPRR 1112</a:t>
            </a:r>
          </a:p>
          <a:p>
            <a:pPr lvl="0">
              <a:spcBef>
                <a:spcPts val="0"/>
              </a:spcBef>
            </a:pPr>
            <a:endParaRPr lang="en-US" sz="2000" dirty="0"/>
          </a:p>
          <a:p>
            <a:pPr lvl="0">
              <a:spcBef>
                <a:spcPts val="0"/>
              </a:spcBef>
            </a:pPr>
            <a:endParaRPr lang="en-US" sz="2000" dirty="0"/>
          </a:p>
          <a:p>
            <a:pPr lvl="0">
              <a:spcBef>
                <a:spcPts val="0"/>
              </a:spcBef>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2115461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DDF98E-7824-400D-A35F-7CA0E39A64A7}"/>
              </a:ext>
            </a:extLst>
          </p:cNvPr>
          <p:cNvSpPr/>
          <p:nvPr/>
        </p:nvSpPr>
        <p:spPr>
          <a:xfrm>
            <a:off x="228600" y="1333500"/>
            <a:ext cx="8305800" cy="495300"/>
          </a:xfrm>
          <a:prstGeom prst="rect">
            <a:avLst/>
          </a:prstGeom>
          <a:solidFill>
            <a:srgbClr val="FFCC66">
              <a:alpha val="9568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Scoring Model</a:t>
            </a:r>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13852" y="1905000"/>
            <a:ext cx="8458200" cy="3810000"/>
          </a:xfrm>
        </p:spPr>
        <p:txBody>
          <a:bodyPr/>
          <a:lstStyle/>
          <a:p>
            <a:pPr lvl="0">
              <a:spcBef>
                <a:spcPts val="0"/>
              </a:spcBef>
            </a:pPr>
            <a:r>
              <a:rPr lang="en-US" sz="2000" dirty="0"/>
              <a:t>In 2020 ERCOT demonstrated recalibrated scoring models from ERCOT and MISO.</a:t>
            </a:r>
          </a:p>
          <a:p>
            <a:pPr lvl="1">
              <a:spcBef>
                <a:spcPts val="0"/>
              </a:spcBef>
            </a:pPr>
            <a:r>
              <a:rPr lang="en-US" sz="1600" dirty="0"/>
              <a:t>Market Participants did not support using the proprietary Moody’s </a:t>
            </a:r>
            <a:r>
              <a:rPr lang="en-US" sz="1600" dirty="0" err="1"/>
              <a:t>RiskCalc</a:t>
            </a:r>
            <a:r>
              <a:rPr lang="en-US" sz="1600" dirty="0"/>
              <a:t> model</a:t>
            </a:r>
          </a:p>
          <a:p>
            <a:pPr lvl="1">
              <a:spcBef>
                <a:spcPts val="0"/>
              </a:spcBef>
            </a:pPr>
            <a:r>
              <a:rPr lang="en-US" sz="1600" dirty="0"/>
              <a:t>The test models were recalibrated using 2018 and 2019 ERCOT Counter-Party financial data</a:t>
            </a:r>
          </a:p>
          <a:p>
            <a:pPr lvl="1">
              <a:spcBef>
                <a:spcPts val="0"/>
              </a:spcBef>
            </a:pPr>
            <a:r>
              <a:rPr lang="en-US" sz="1600" dirty="0"/>
              <a:t>Calibration was done by optimizing the R^2s between model score results and agency ratings (where available)</a:t>
            </a:r>
          </a:p>
          <a:p>
            <a:pPr lvl="1">
              <a:spcBef>
                <a:spcPts val="0"/>
              </a:spcBef>
            </a:pPr>
            <a:r>
              <a:rPr lang="en-US" sz="1600" dirty="0"/>
              <a:t>Model parameters are in the appendix</a:t>
            </a:r>
          </a:p>
          <a:p>
            <a:pPr lvl="1">
              <a:spcBef>
                <a:spcPts val="0"/>
              </a:spcBef>
            </a:pPr>
            <a:endParaRPr lang="en-US" sz="1600" dirty="0"/>
          </a:p>
          <a:p>
            <a:pPr>
              <a:spcBef>
                <a:spcPts val="0"/>
              </a:spcBef>
            </a:pPr>
            <a:r>
              <a:rPr lang="en-US" sz="2000" dirty="0"/>
              <a:t>Stakeholders supported the MISO-derived model, based on:</a:t>
            </a:r>
          </a:p>
          <a:p>
            <a:pPr lvl="1">
              <a:spcBef>
                <a:spcPts val="0"/>
              </a:spcBef>
            </a:pPr>
            <a:r>
              <a:rPr lang="en-US" sz="1600" dirty="0"/>
              <a:t>Better explanatory power</a:t>
            </a:r>
          </a:p>
          <a:p>
            <a:pPr lvl="1">
              <a:spcBef>
                <a:spcPts val="0"/>
              </a:spcBef>
            </a:pPr>
            <a:r>
              <a:rPr lang="en-US" sz="1600" dirty="0"/>
              <a:t>Two sub-models: for public power and non-public power Entities</a:t>
            </a:r>
          </a:p>
          <a:p>
            <a:pPr marL="457200" lvl="1" indent="0">
              <a:spcBef>
                <a:spcPts val="0"/>
              </a:spcBef>
              <a:buNone/>
            </a:pPr>
            <a:endParaRPr lang="en-US" sz="1600" dirty="0"/>
          </a:p>
          <a:p>
            <a:pPr>
              <a:spcBef>
                <a:spcPts val="0"/>
              </a:spcBef>
            </a:pPr>
            <a:r>
              <a:rPr lang="en-US" sz="2000" dirty="0"/>
              <a:t>It is expected that an adopted model will be documented in an OBD.</a:t>
            </a:r>
          </a:p>
          <a:p>
            <a:pPr lvl="0">
              <a:spcBef>
                <a:spcPts val="0"/>
              </a:spcBef>
            </a:pPr>
            <a:endParaRPr lang="en-US" sz="2000" dirty="0"/>
          </a:p>
          <a:p>
            <a:pPr marL="0" lvl="0" indent="0">
              <a:spcBef>
                <a:spcPts val="0"/>
              </a:spcBef>
              <a:buNone/>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16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41789448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DDF98E-7824-400D-A35F-7CA0E39A64A7}"/>
              </a:ext>
            </a:extLst>
          </p:cNvPr>
          <p:cNvSpPr/>
          <p:nvPr/>
        </p:nvSpPr>
        <p:spPr>
          <a:xfrm>
            <a:off x="228600" y="1333500"/>
            <a:ext cx="8305800" cy="495300"/>
          </a:xfrm>
          <a:prstGeom prst="rect">
            <a:avLst/>
          </a:prstGeom>
          <a:solidFill>
            <a:srgbClr val="FFCC66">
              <a:alpha val="9568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Scoring Model</a:t>
            </a:r>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dirty="0"/>
          </a:p>
        </p:txBody>
      </p:sp>
      <p:graphicFrame>
        <p:nvGraphicFramePr>
          <p:cNvPr id="8" name="Table 7">
            <a:extLst>
              <a:ext uri="{FF2B5EF4-FFF2-40B4-BE49-F238E27FC236}">
                <a16:creationId xmlns:a16="http://schemas.microsoft.com/office/drawing/2014/main" id="{BB2560F1-255C-4150-B7E9-CE6975722393}"/>
              </a:ext>
            </a:extLst>
          </p:cNvPr>
          <p:cNvGraphicFramePr>
            <a:graphicFrameLocks noGrp="1"/>
          </p:cNvGraphicFramePr>
          <p:nvPr>
            <p:extLst>
              <p:ext uri="{D42A27DB-BD31-4B8C-83A1-F6EECF244321}">
                <p14:modId xmlns:p14="http://schemas.microsoft.com/office/powerpoint/2010/main" val="3581088297"/>
              </p:ext>
            </p:extLst>
          </p:nvPr>
        </p:nvGraphicFramePr>
        <p:xfrm>
          <a:off x="381000" y="2895600"/>
          <a:ext cx="8382000" cy="2468880"/>
        </p:xfrm>
        <a:graphic>
          <a:graphicData uri="http://schemas.openxmlformats.org/drawingml/2006/table">
            <a:tbl>
              <a:tblPr firstRow="1" bandRow="1">
                <a:tableStyleId>{00A15C55-8517-42AA-B614-E9B94910E393}</a:tableStyleId>
              </a:tblPr>
              <a:tblGrid>
                <a:gridCol w="4191000">
                  <a:extLst>
                    <a:ext uri="{9D8B030D-6E8A-4147-A177-3AD203B41FA5}">
                      <a16:colId xmlns:a16="http://schemas.microsoft.com/office/drawing/2014/main" val="20000"/>
                    </a:ext>
                  </a:extLst>
                </a:gridCol>
                <a:gridCol w="4191000">
                  <a:extLst>
                    <a:ext uri="{9D8B030D-6E8A-4147-A177-3AD203B41FA5}">
                      <a16:colId xmlns:a16="http://schemas.microsoft.com/office/drawing/2014/main" val="20001"/>
                    </a:ext>
                  </a:extLst>
                </a:gridCol>
              </a:tblGrid>
              <a:tr h="411480">
                <a:tc>
                  <a:txBody>
                    <a:bodyPr/>
                    <a:lstStyle/>
                    <a:p>
                      <a:r>
                        <a:rPr lang="en-US" dirty="0"/>
                        <a:t>Internal Models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Vendor Models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11480">
                <a:tc>
                  <a:txBody>
                    <a:bodyPr/>
                    <a:lstStyle/>
                    <a:p>
                      <a:r>
                        <a:rPr lang="en-US" dirty="0"/>
                        <a:t>Transparent</a:t>
                      </a:r>
                      <a:r>
                        <a:rPr lang="en-US" baseline="0" dirty="0"/>
                        <a:t> inputs and construction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Proprietary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11480">
                <a:tc>
                  <a:txBody>
                    <a:bodyPr/>
                    <a:lstStyle/>
                    <a:p>
                      <a:r>
                        <a:rPr lang="en-US" dirty="0"/>
                        <a:t>Low</a:t>
                      </a:r>
                      <a:r>
                        <a:rPr lang="en-US" baseline="0" dirty="0"/>
                        <a:t> cost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May be costly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11480">
                <a:tc>
                  <a:txBody>
                    <a:bodyPr/>
                    <a:lstStyle/>
                    <a:p>
                      <a:r>
                        <a:rPr lang="en-US" dirty="0"/>
                        <a:t>Limited analytics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Greater scope of analytics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11480">
                <a:tc>
                  <a:txBody>
                    <a:bodyPr/>
                    <a:lstStyle/>
                    <a:p>
                      <a:r>
                        <a:rPr lang="en-US" dirty="0"/>
                        <a:t>Little,</a:t>
                      </a:r>
                      <a:r>
                        <a:rPr lang="en-US" baseline="0" dirty="0"/>
                        <a:t> if any, segment disaggregation</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Multiple segments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411480">
                <a:tc>
                  <a:txBody>
                    <a:bodyPr/>
                    <a:lstStyle/>
                    <a:p>
                      <a:r>
                        <a:rPr lang="en-US" dirty="0"/>
                        <a:t>Small calibration dataset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Large calibration dataset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9" name="Content Placeholder 2">
            <a:extLst>
              <a:ext uri="{FF2B5EF4-FFF2-40B4-BE49-F238E27FC236}">
                <a16:creationId xmlns:a16="http://schemas.microsoft.com/office/drawing/2014/main" id="{F6FDF70D-08A4-4538-BC0D-B3B42B265989}"/>
              </a:ext>
            </a:extLst>
          </p:cNvPr>
          <p:cNvSpPr txBox="1">
            <a:spLocks/>
          </p:cNvSpPr>
          <p:nvPr/>
        </p:nvSpPr>
        <p:spPr>
          <a:xfrm>
            <a:off x="504825" y="2209800"/>
            <a:ext cx="8229600" cy="563259"/>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400" dirty="0"/>
              <a:t>Internal v vendor model considerations</a:t>
            </a:r>
          </a:p>
        </p:txBody>
      </p:sp>
    </p:spTree>
    <p:extLst>
      <p:ext uri="{BB962C8B-B14F-4D97-AF65-F5344CB8AC3E}">
        <p14:creationId xmlns:p14="http://schemas.microsoft.com/office/powerpoint/2010/main" val="2695886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1DDF98E-7824-400D-A35F-7CA0E39A64A7}"/>
              </a:ext>
            </a:extLst>
          </p:cNvPr>
          <p:cNvSpPr/>
          <p:nvPr/>
        </p:nvSpPr>
        <p:spPr>
          <a:xfrm>
            <a:off x="228600" y="1333500"/>
            <a:ext cx="8305800" cy="495300"/>
          </a:xfrm>
          <a:prstGeom prst="rect">
            <a:avLst/>
          </a:prstGeom>
          <a:solidFill>
            <a:srgbClr val="FFCC66">
              <a:alpha val="95686"/>
            </a:srgb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Scoring Model</a:t>
            </a:r>
          </a:p>
        </p:txBody>
      </p:sp>
      <p:sp>
        <p:nvSpPr>
          <p:cNvPr id="2" name="Title 1"/>
          <p:cNvSpPr>
            <a:spLocks noGrp="1"/>
          </p:cNvSpPr>
          <p:nvPr>
            <p:ph type="title"/>
          </p:nvPr>
        </p:nvSpPr>
        <p:spPr>
          <a:xfrm>
            <a:off x="381000" y="243682"/>
            <a:ext cx="8458200" cy="715414"/>
          </a:xfrm>
        </p:spPr>
        <p:txBody>
          <a:bodyPr/>
          <a:lstStyle/>
          <a:p>
            <a:r>
              <a:rPr lang="en-US" dirty="0"/>
              <a:t>NPRR 1067</a:t>
            </a:r>
          </a:p>
        </p:txBody>
      </p:sp>
      <p:sp>
        <p:nvSpPr>
          <p:cNvPr id="3" name="Content Placeholder 2"/>
          <p:cNvSpPr>
            <a:spLocks noGrp="1"/>
          </p:cNvSpPr>
          <p:nvPr>
            <p:ph idx="1"/>
          </p:nvPr>
        </p:nvSpPr>
        <p:spPr>
          <a:xfrm>
            <a:off x="213852" y="1905000"/>
            <a:ext cx="8458200" cy="3810000"/>
          </a:xfrm>
        </p:spPr>
        <p:txBody>
          <a:bodyPr/>
          <a:lstStyle/>
          <a:p>
            <a:pPr lvl="0">
              <a:spcBef>
                <a:spcPts val="0"/>
              </a:spcBef>
            </a:pPr>
            <a:r>
              <a:rPr lang="en-US" sz="2000" dirty="0"/>
              <a:t>Next steps</a:t>
            </a:r>
          </a:p>
          <a:p>
            <a:pPr lvl="1">
              <a:spcBef>
                <a:spcPts val="0"/>
              </a:spcBef>
            </a:pPr>
            <a:r>
              <a:rPr lang="en-US" sz="2000" dirty="0"/>
              <a:t>Run most recent model with 2020 and 2021 financial data and review</a:t>
            </a:r>
          </a:p>
          <a:p>
            <a:pPr lvl="1">
              <a:spcBef>
                <a:spcPts val="0"/>
              </a:spcBef>
            </a:pPr>
            <a:r>
              <a:rPr lang="en-US" sz="2000" dirty="0"/>
              <a:t>Finalize model and parameters</a:t>
            </a:r>
          </a:p>
          <a:p>
            <a:pPr lvl="1">
              <a:spcBef>
                <a:spcPts val="0"/>
              </a:spcBef>
            </a:pPr>
            <a:r>
              <a:rPr lang="en-US" sz="2000" dirty="0"/>
              <a:t>Model documentation</a:t>
            </a:r>
          </a:p>
          <a:p>
            <a:pPr lvl="0">
              <a:spcBef>
                <a:spcPts val="0"/>
              </a:spcBef>
            </a:pPr>
            <a:endParaRPr lang="en-US" sz="2000" dirty="0"/>
          </a:p>
          <a:p>
            <a:pPr marL="0" lvl="0" indent="0">
              <a:spcBef>
                <a:spcPts val="0"/>
              </a:spcBef>
              <a:buNone/>
            </a:pPr>
            <a:endParaRPr lang="en-US" sz="2000" dirty="0"/>
          </a:p>
          <a:p>
            <a:pPr marL="0" lvl="0" indent="0">
              <a:spcBef>
                <a:spcPts val="0"/>
              </a:spcBef>
              <a:buNone/>
            </a:pPr>
            <a:endParaRPr lang="en-US" sz="2000" dirty="0"/>
          </a:p>
          <a:p>
            <a:pPr lvl="0">
              <a:spcBef>
                <a:spcPts val="0"/>
              </a:spcBef>
            </a:pPr>
            <a:endParaRPr lang="en-US" sz="2000" dirty="0"/>
          </a:p>
          <a:p>
            <a:pPr lvl="1">
              <a:spcBef>
                <a:spcPts val="0"/>
              </a:spcBef>
            </a:pPr>
            <a:endParaRPr lang="en-US" sz="2000" dirty="0"/>
          </a:p>
          <a:p>
            <a:pPr marL="57150" indent="0">
              <a:spcBef>
                <a:spcPts val="0"/>
              </a:spcBef>
              <a:buNone/>
            </a:pPr>
            <a:endParaRPr lang="en-US" sz="2000" dirty="0"/>
          </a:p>
          <a:p>
            <a:pPr>
              <a:spcBef>
                <a:spcPts val="0"/>
              </a:spcBef>
            </a:pPr>
            <a:endParaRPr lang="en-US" sz="2000" dirty="0"/>
          </a:p>
          <a:p>
            <a:pPr marL="0" lvl="0" indent="0">
              <a:spcBef>
                <a:spcPts val="0"/>
              </a:spcBef>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spTree>
    <p:extLst>
      <p:ext uri="{BB962C8B-B14F-4D97-AF65-F5344CB8AC3E}">
        <p14:creationId xmlns:p14="http://schemas.microsoft.com/office/powerpoint/2010/main" val="2960464649"/>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purl.org/dc/terms/"/>
    <ds:schemaRef ds:uri="http://schemas.microsoft.com/office/2006/documentManagement/types"/>
    <ds:schemaRef ds:uri="c34af464-7aa1-4edd-9be4-83dffc1cb926"/>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18565</TotalTime>
  <Words>923</Words>
  <Application>Microsoft Office PowerPoint</Application>
  <PresentationFormat>On-screen Show (4:3)</PresentationFormat>
  <Paragraphs>217</Paragraphs>
  <Slides>30</Slides>
  <Notes>21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30</vt:i4>
      </vt:variant>
    </vt:vector>
  </HeadingPairs>
  <TitlesOfParts>
    <vt:vector size="35" baseType="lpstr">
      <vt:lpstr>Arial</vt:lpstr>
      <vt:lpstr>Calibri</vt:lpstr>
      <vt:lpstr>1_Custom Design</vt:lpstr>
      <vt:lpstr>Office Theme</vt:lpstr>
      <vt:lpstr>Custom Design</vt:lpstr>
      <vt:lpstr>PowerPoint Presentation</vt:lpstr>
      <vt:lpstr>NPRR 1067</vt:lpstr>
      <vt:lpstr>NPRR 1067</vt:lpstr>
      <vt:lpstr>NPRR 1067</vt:lpstr>
      <vt:lpstr>NPRR 1067</vt:lpstr>
      <vt:lpstr>NPRR 1067</vt:lpstr>
      <vt:lpstr>NPRR 1067</vt:lpstr>
      <vt:lpstr>NPRR 1067</vt:lpstr>
      <vt:lpstr>NPRR 1067</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Credit Scoring Model Parameters</vt:lpstr>
      <vt:lpstr>Default Uplift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Ruane, Mark</cp:lastModifiedBy>
  <cp:revision>334</cp:revision>
  <cp:lastPrinted>2016-01-21T20:53:15Z</cp:lastPrinted>
  <dcterms:created xsi:type="dcterms:W3CDTF">2016-01-21T15:20:31Z</dcterms:created>
  <dcterms:modified xsi:type="dcterms:W3CDTF">2022-10-18T15:37:00Z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