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60"/>
  </p:notesMasterIdLst>
  <p:handoutMasterIdLst>
    <p:handoutMasterId r:id="rId61"/>
  </p:handoutMasterIdLst>
  <p:sldIdLst>
    <p:sldId id="270" r:id="rId7"/>
    <p:sldId id="734" r:id="rId8"/>
    <p:sldId id="754" r:id="rId9"/>
    <p:sldId id="573" r:id="rId10"/>
    <p:sldId id="2572" r:id="rId11"/>
    <p:sldId id="609" r:id="rId12"/>
    <p:sldId id="2579" r:id="rId13"/>
    <p:sldId id="2578" r:id="rId14"/>
    <p:sldId id="2538" r:id="rId15"/>
    <p:sldId id="2447" r:id="rId16"/>
    <p:sldId id="2592" r:id="rId17"/>
    <p:sldId id="2586" r:id="rId18"/>
    <p:sldId id="2588" r:id="rId19"/>
    <p:sldId id="2589" r:id="rId20"/>
    <p:sldId id="2551" r:id="rId21"/>
    <p:sldId id="2610" r:id="rId22"/>
    <p:sldId id="618" r:id="rId23"/>
    <p:sldId id="2597" r:id="rId24"/>
    <p:sldId id="2480" r:id="rId25"/>
    <p:sldId id="2582" r:id="rId26"/>
    <p:sldId id="2583" r:id="rId27"/>
    <p:sldId id="2584" r:id="rId28"/>
    <p:sldId id="2598" r:id="rId29"/>
    <p:sldId id="2599" r:id="rId30"/>
    <p:sldId id="2604" r:id="rId31"/>
    <p:sldId id="2609" r:id="rId32"/>
    <p:sldId id="2606" r:id="rId33"/>
    <p:sldId id="665" r:id="rId34"/>
    <p:sldId id="724" r:id="rId35"/>
    <p:sldId id="2575" r:id="rId36"/>
    <p:sldId id="2492" r:id="rId37"/>
    <p:sldId id="2580" r:id="rId38"/>
    <p:sldId id="2509" r:id="rId39"/>
    <p:sldId id="2587" r:id="rId40"/>
    <p:sldId id="2605" r:id="rId41"/>
    <p:sldId id="2474" r:id="rId42"/>
    <p:sldId id="2581" r:id="rId43"/>
    <p:sldId id="2585" r:id="rId44"/>
    <p:sldId id="605" r:id="rId45"/>
    <p:sldId id="2420" r:id="rId46"/>
    <p:sldId id="2490" r:id="rId47"/>
    <p:sldId id="2477" r:id="rId48"/>
    <p:sldId id="755" r:id="rId49"/>
    <p:sldId id="738" r:id="rId50"/>
    <p:sldId id="2421" r:id="rId51"/>
    <p:sldId id="2503" r:id="rId52"/>
    <p:sldId id="2479" r:id="rId53"/>
    <p:sldId id="2504" r:id="rId54"/>
    <p:sldId id="2417" r:id="rId55"/>
    <p:sldId id="2596" r:id="rId56"/>
    <p:sldId id="2505" r:id="rId57"/>
    <p:sldId id="2607" r:id="rId58"/>
    <p:sldId id="260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8E8583-9778-4619-A72F-9E37281B3B38}">
          <p14:sldIdLst>
            <p14:sldId id="270"/>
            <p14:sldId id="734"/>
            <p14:sldId id="754"/>
            <p14:sldId id="573"/>
            <p14:sldId id="2572"/>
            <p14:sldId id="609"/>
            <p14:sldId id="2579"/>
            <p14:sldId id="2578"/>
            <p14:sldId id="2538"/>
            <p14:sldId id="2447"/>
            <p14:sldId id="2592"/>
            <p14:sldId id="2586"/>
            <p14:sldId id="2588"/>
            <p14:sldId id="2589"/>
            <p14:sldId id="2551"/>
            <p14:sldId id="2610"/>
            <p14:sldId id="618"/>
            <p14:sldId id="2597"/>
            <p14:sldId id="2480"/>
            <p14:sldId id="2582"/>
            <p14:sldId id="2583"/>
            <p14:sldId id="2584"/>
            <p14:sldId id="2598"/>
            <p14:sldId id="2599"/>
            <p14:sldId id="2604"/>
            <p14:sldId id="2609"/>
            <p14:sldId id="2606"/>
            <p14:sldId id="665"/>
          </p14:sldIdLst>
        </p14:section>
        <p14:section name="Regulation" id="{2A7B0AC3-F907-42EB-B900-BF7D014BEA18}">
          <p14:sldIdLst>
            <p14:sldId id="724"/>
            <p14:sldId id="2575"/>
            <p14:sldId id="2492"/>
            <p14:sldId id="2580"/>
          </p14:sldIdLst>
        </p14:section>
        <p14:section name="RRS" id="{8B6A6A9E-8FAE-4992-98C0-5A9B0ACCDA5A}">
          <p14:sldIdLst>
            <p14:sldId id="2509"/>
            <p14:sldId id="2587"/>
            <p14:sldId id="2605"/>
          </p14:sldIdLst>
        </p14:section>
        <p14:section name="Non-Spin" id="{A710EBAB-E269-454B-B88A-70D781A790D1}">
          <p14:sldIdLst>
            <p14:sldId id="2474"/>
            <p14:sldId id="2581"/>
            <p14:sldId id="2585"/>
            <p14:sldId id="605"/>
          </p14:sldIdLst>
        </p14:section>
        <p14:section name="ECRS" id="{4E0E9FFC-1A11-453C-B989-231D73613793}">
          <p14:sldIdLst>
            <p14:sldId id="2420"/>
            <p14:sldId id="2490"/>
            <p14:sldId id="2477"/>
            <p14:sldId id="755"/>
            <p14:sldId id="738"/>
            <p14:sldId id="2421"/>
            <p14:sldId id="2503"/>
            <p14:sldId id="2479"/>
            <p14:sldId id="2504"/>
            <p14:sldId id="2417"/>
            <p14:sldId id="2596"/>
            <p14:sldId id="2505"/>
            <p14:sldId id="2607"/>
            <p14:sldId id="260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0DAF86-A1A6-4FF9-B774-5B09659D393A}" v="7" dt="2022-10-18T16:21:00.8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6807" autoAdjust="0"/>
  </p:normalViewPr>
  <p:slideViewPr>
    <p:cSldViewPr snapToGrid="0">
      <p:cViewPr varScale="1">
        <p:scale>
          <a:sx n="110" d="100"/>
          <a:sy n="110" d="100"/>
        </p:scale>
        <p:origin x="1524" y="10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handoutMaster" Target="handoutMasters/handoutMaster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microsoft.com/office/2016/11/relationships/changesInfo" Target="changesInfos/changesInfo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538ACB6A-4DD6-4B8B-8802-F284E707A7ED}"/>
    <pc:docChg chg="undo custSel modSld">
      <pc:chgData name="Mago, Nitika" userId="eb4dfd7f-5a13-4bd1-acb0-2d627733e6c8" providerId="ADAL" clId="{538ACB6A-4DD6-4B8B-8802-F284E707A7ED}" dt="2022-10-07T21:31:08" v="228"/>
      <pc:docMkLst>
        <pc:docMk/>
      </pc:docMkLst>
      <pc:sldChg chg="modSp mod">
        <pc:chgData name="Mago, Nitika" userId="eb4dfd7f-5a13-4bd1-acb0-2d627733e6c8" providerId="ADAL" clId="{538ACB6A-4DD6-4B8B-8802-F284E707A7ED}" dt="2022-10-03T19:14:42.201" v="191" actId="20577"/>
        <pc:sldMkLst>
          <pc:docMk/>
          <pc:sldMk cId="588272861" sldId="618"/>
        </pc:sldMkLst>
        <pc:spChg chg="mod">
          <ac:chgData name="Mago, Nitika" userId="eb4dfd7f-5a13-4bd1-acb0-2d627733e6c8" providerId="ADAL" clId="{538ACB6A-4DD6-4B8B-8802-F284E707A7ED}" dt="2022-10-03T19:14:42.201" v="191" actId="20577"/>
          <ac:spMkLst>
            <pc:docMk/>
            <pc:sldMk cId="588272861" sldId="618"/>
            <ac:spMk id="2" creationId="{00000000-0000-0000-0000-000000000000}"/>
          </ac:spMkLst>
        </pc:spChg>
      </pc:sldChg>
      <pc:sldChg chg="modSp mod">
        <pc:chgData name="Mago, Nitika" userId="eb4dfd7f-5a13-4bd1-acb0-2d627733e6c8" providerId="ADAL" clId="{538ACB6A-4DD6-4B8B-8802-F284E707A7ED}" dt="2022-09-28T19:59:54.686" v="160" actId="20577"/>
        <pc:sldMkLst>
          <pc:docMk/>
          <pc:sldMk cId="1813237403" sldId="754"/>
        </pc:sldMkLst>
        <pc:spChg chg="mod">
          <ac:chgData name="Mago, Nitika" userId="eb4dfd7f-5a13-4bd1-acb0-2d627733e6c8" providerId="ADAL" clId="{538ACB6A-4DD6-4B8B-8802-F284E707A7ED}" dt="2022-09-28T19:59:54.686" v="160" actId="20577"/>
          <ac:spMkLst>
            <pc:docMk/>
            <pc:sldMk cId="1813237403" sldId="754"/>
            <ac:spMk id="3" creationId="{FEE60E96-ECFB-4688-9D3E-E0963B973198}"/>
          </ac:spMkLst>
        </pc:spChg>
      </pc:sldChg>
      <pc:sldChg chg="modSp mod">
        <pc:chgData name="Mago, Nitika" userId="eb4dfd7f-5a13-4bd1-acb0-2d627733e6c8" providerId="ADAL" clId="{538ACB6A-4DD6-4B8B-8802-F284E707A7ED}" dt="2022-10-07T21:03:59.207" v="202" actId="20577"/>
        <pc:sldMkLst>
          <pc:docMk/>
          <pc:sldMk cId="3978994836" sldId="2447"/>
        </pc:sldMkLst>
        <pc:spChg chg="mod">
          <ac:chgData name="Mago, Nitika" userId="eb4dfd7f-5a13-4bd1-acb0-2d627733e6c8" providerId="ADAL" clId="{538ACB6A-4DD6-4B8B-8802-F284E707A7ED}" dt="2022-10-07T21:03:59.207" v="202" actId="20577"/>
          <ac:spMkLst>
            <pc:docMk/>
            <pc:sldMk cId="3978994836" sldId="2447"/>
            <ac:spMk id="2" creationId="{00000000-0000-0000-0000-000000000000}"/>
          </ac:spMkLst>
        </pc:spChg>
      </pc:sldChg>
      <pc:sldChg chg="addSp delSp modSp mod">
        <pc:chgData name="Mago, Nitika" userId="eb4dfd7f-5a13-4bd1-acb0-2d627733e6c8" providerId="ADAL" clId="{538ACB6A-4DD6-4B8B-8802-F284E707A7ED}" dt="2022-10-07T21:22:30.006" v="224" actId="1076"/>
        <pc:sldMkLst>
          <pc:docMk/>
          <pc:sldMk cId="403139320" sldId="2538"/>
        </pc:sldMkLst>
        <pc:picChg chg="add del mod ord">
          <ac:chgData name="Mago, Nitika" userId="eb4dfd7f-5a13-4bd1-acb0-2d627733e6c8" providerId="ADAL" clId="{538ACB6A-4DD6-4B8B-8802-F284E707A7ED}" dt="2022-10-07T21:22:13.098" v="220" actId="478"/>
          <ac:picMkLst>
            <pc:docMk/>
            <pc:sldMk cId="403139320" sldId="2538"/>
            <ac:picMk id="3" creationId="{AE547540-2802-4043-B745-904C4F2EBC5F}"/>
          </ac:picMkLst>
        </pc:picChg>
        <pc:picChg chg="add del mod">
          <ac:chgData name="Mago, Nitika" userId="eb4dfd7f-5a13-4bd1-acb0-2d627733e6c8" providerId="ADAL" clId="{538ACB6A-4DD6-4B8B-8802-F284E707A7ED}" dt="2022-10-07T21:22:12.444" v="219" actId="478"/>
          <ac:picMkLst>
            <pc:docMk/>
            <pc:sldMk cId="403139320" sldId="2538"/>
            <ac:picMk id="5" creationId="{FE6E40BD-2559-48B9-A7D5-D822B908D50C}"/>
          </ac:picMkLst>
        </pc:picChg>
        <pc:picChg chg="del">
          <ac:chgData name="Mago, Nitika" userId="eb4dfd7f-5a13-4bd1-acb0-2d627733e6c8" providerId="ADAL" clId="{538ACB6A-4DD6-4B8B-8802-F284E707A7ED}" dt="2022-10-07T21:21:38.546" v="213" actId="478"/>
          <ac:picMkLst>
            <pc:docMk/>
            <pc:sldMk cId="403139320" sldId="2538"/>
            <ac:picMk id="6" creationId="{B3F32EF0-0C80-4594-99B8-9E5D509D5B24}"/>
          </ac:picMkLst>
        </pc:picChg>
        <pc:picChg chg="del">
          <ac:chgData name="Mago, Nitika" userId="eb4dfd7f-5a13-4bd1-acb0-2d627733e6c8" providerId="ADAL" clId="{538ACB6A-4DD6-4B8B-8802-F284E707A7ED}" dt="2022-10-07T21:21:15.169" v="205" actId="478"/>
          <ac:picMkLst>
            <pc:docMk/>
            <pc:sldMk cId="403139320" sldId="2538"/>
            <ac:picMk id="7" creationId="{B92FAF9B-613D-4055-B4DC-14DC7AEA6C47}"/>
          </ac:picMkLst>
        </pc:picChg>
        <pc:picChg chg="add mod">
          <ac:chgData name="Mago, Nitika" userId="eb4dfd7f-5a13-4bd1-acb0-2d627733e6c8" providerId="ADAL" clId="{538ACB6A-4DD6-4B8B-8802-F284E707A7ED}" dt="2022-10-07T21:22:19.422" v="222" actId="1076"/>
          <ac:picMkLst>
            <pc:docMk/>
            <pc:sldMk cId="403139320" sldId="2538"/>
            <ac:picMk id="8" creationId="{080BB920-881B-47B2-98A5-CD62F86FD128}"/>
          </ac:picMkLst>
        </pc:picChg>
        <pc:picChg chg="add mod">
          <ac:chgData name="Mago, Nitika" userId="eb4dfd7f-5a13-4bd1-acb0-2d627733e6c8" providerId="ADAL" clId="{538ACB6A-4DD6-4B8B-8802-F284E707A7ED}" dt="2022-10-07T21:22:30.006" v="224" actId="1076"/>
          <ac:picMkLst>
            <pc:docMk/>
            <pc:sldMk cId="403139320" sldId="2538"/>
            <ac:picMk id="9" creationId="{A880FCC0-84C4-42C0-9503-3DA422572634}"/>
          </ac:picMkLst>
        </pc:picChg>
      </pc:sldChg>
      <pc:sldChg chg="addSp delSp mod">
        <pc:chgData name="Mago, Nitika" userId="eb4dfd7f-5a13-4bd1-acb0-2d627733e6c8" providerId="ADAL" clId="{538ACB6A-4DD6-4B8B-8802-F284E707A7ED}" dt="2022-10-07T21:28:43.641" v="226"/>
        <pc:sldMkLst>
          <pc:docMk/>
          <pc:sldMk cId="38342347" sldId="2584"/>
        </pc:sldMkLst>
        <pc:picChg chg="add">
          <ac:chgData name="Mago, Nitika" userId="eb4dfd7f-5a13-4bd1-acb0-2d627733e6c8" providerId="ADAL" clId="{538ACB6A-4DD6-4B8B-8802-F284E707A7ED}" dt="2022-10-07T21:28:43.641" v="226"/>
          <ac:picMkLst>
            <pc:docMk/>
            <pc:sldMk cId="38342347" sldId="2584"/>
            <ac:picMk id="5" creationId="{85C17F59-73F7-40E6-80D4-E27048F6D5CF}"/>
          </ac:picMkLst>
        </pc:picChg>
        <pc:picChg chg="del">
          <ac:chgData name="Mago, Nitika" userId="eb4dfd7f-5a13-4bd1-acb0-2d627733e6c8" providerId="ADAL" clId="{538ACB6A-4DD6-4B8B-8802-F284E707A7ED}" dt="2022-10-07T21:28:41.995" v="225" actId="478"/>
          <ac:picMkLst>
            <pc:docMk/>
            <pc:sldMk cId="38342347" sldId="2584"/>
            <ac:picMk id="8" creationId="{638BFC4B-5A6A-4D0B-B0A9-C00DF1C4F5C1}"/>
          </ac:picMkLst>
        </pc:picChg>
      </pc:sldChg>
      <pc:sldChg chg="addSp delSp mod">
        <pc:chgData name="Mago, Nitika" userId="eb4dfd7f-5a13-4bd1-acb0-2d627733e6c8" providerId="ADAL" clId="{538ACB6A-4DD6-4B8B-8802-F284E707A7ED}" dt="2022-10-07T21:20:22.742" v="204"/>
        <pc:sldMkLst>
          <pc:docMk/>
          <pc:sldMk cId="635018094" sldId="2589"/>
        </pc:sldMkLst>
        <pc:picChg chg="del">
          <ac:chgData name="Mago, Nitika" userId="eb4dfd7f-5a13-4bd1-acb0-2d627733e6c8" providerId="ADAL" clId="{538ACB6A-4DD6-4B8B-8802-F284E707A7ED}" dt="2022-10-07T21:20:20.961" v="203" actId="478"/>
          <ac:picMkLst>
            <pc:docMk/>
            <pc:sldMk cId="635018094" sldId="2589"/>
            <ac:picMk id="5" creationId="{B65F7070-BB99-48A1-9152-CAC8128C05A5}"/>
          </ac:picMkLst>
        </pc:picChg>
        <pc:picChg chg="add">
          <ac:chgData name="Mago, Nitika" userId="eb4dfd7f-5a13-4bd1-acb0-2d627733e6c8" providerId="ADAL" clId="{538ACB6A-4DD6-4B8B-8802-F284E707A7ED}" dt="2022-10-07T21:20:22.742" v="204"/>
          <ac:picMkLst>
            <pc:docMk/>
            <pc:sldMk cId="635018094" sldId="2589"/>
            <ac:picMk id="6" creationId="{C48487BB-59E7-4204-8617-6136A7F54925}"/>
          </ac:picMkLst>
        </pc:picChg>
      </pc:sldChg>
      <pc:sldChg chg="modSp mod">
        <pc:chgData name="Mago, Nitika" userId="eb4dfd7f-5a13-4bd1-acb0-2d627733e6c8" providerId="ADAL" clId="{538ACB6A-4DD6-4B8B-8802-F284E707A7ED}" dt="2022-09-28T19:59:16.859" v="117" actId="20577"/>
        <pc:sldMkLst>
          <pc:docMk/>
          <pc:sldMk cId="364035805" sldId="2598"/>
        </pc:sldMkLst>
        <pc:spChg chg="mod">
          <ac:chgData name="Mago, Nitika" userId="eb4dfd7f-5a13-4bd1-acb0-2d627733e6c8" providerId="ADAL" clId="{538ACB6A-4DD6-4B8B-8802-F284E707A7ED}" dt="2022-09-28T19:59:16.859" v="117" actId="20577"/>
          <ac:spMkLst>
            <pc:docMk/>
            <pc:sldMk cId="364035805" sldId="2598"/>
            <ac:spMk id="3" creationId="{619995B8-2790-490E-97C7-8097AE09F658}"/>
          </ac:spMkLst>
        </pc:spChg>
      </pc:sldChg>
      <pc:sldChg chg="modSp mod">
        <pc:chgData name="Mago, Nitika" userId="eb4dfd7f-5a13-4bd1-acb0-2d627733e6c8" providerId="ADAL" clId="{538ACB6A-4DD6-4B8B-8802-F284E707A7ED}" dt="2022-09-27T19:01:16.550" v="85" actId="1076"/>
        <pc:sldMkLst>
          <pc:docMk/>
          <pc:sldMk cId="1009571208" sldId="2604"/>
        </pc:sldMkLst>
        <pc:spChg chg="mod">
          <ac:chgData name="Mago, Nitika" userId="eb4dfd7f-5a13-4bd1-acb0-2d627733e6c8" providerId="ADAL" clId="{538ACB6A-4DD6-4B8B-8802-F284E707A7ED}" dt="2022-09-27T19:00:19.606" v="78" actId="1076"/>
          <ac:spMkLst>
            <pc:docMk/>
            <pc:sldMk cId="1009571208" sldId="2604"/>
            <ac:spMk id="11" creationId="{BD631C44-2B47-4624-8F10-2CCC5EA9F556}"/>
          </ac:spMkLst>
        </pc:spChg>
        <pc:spChg chg="mod">
          <ac:chgData name="Mago, Nitika" userId="eb4dfd7f-5a13-4bd1-acb0-2d627733e6c8" providerId="ADAL" clId="{538ACB6A-4DD6-4B8B-8802-F284E707A7ED}" dt="2022-09-27T19:00:31.161" v="80" actId="1076"/>
          <ac:spMkLst>
            <pc:docMk/>
            <pc:sldMk cId="1009571208" sldId="2604"/>
            <ac:spMk id="13" creationId="{58911315-7227-4EDB-82C3-AC00FDAF2A14}"/>
          </ac:spMkLst>
        </pc:spChg>
        <pc:spChg chg="mod">
          <ac:chgData name="Mago, Nitika" userId="eb4dfd7f-5a13-4bd1-acb0-2d627733e6c8" providerId="ADAL" clId="{538ACB6A-4DD6-4B8B-8802-F284E707A7ED}" dt="2022-09-27T19:01:16.550" v="85" actId="1076"/>
          <ac:spMkLst>
            <pc:docMk/>
            <pc:sldMk cId="1009571208" sldId="2604"/>
            <ac:spMk id="17" creationId="{AE22368E-8E5F-4E28-832A-64DE8A0E883E}"/>
          </ac:spMkLst>
        </pc:spChg>
        <pc:graphicFrameChg chg="mod">
          <ac:chgData name="Mago, Nitika" userId="eb4dfd7f-5a13-4bd1-acb0-2d627733e6c8" providerId="ADAL" clId="{538ACB6A-4DD6-4B8B-8802-F284E707A7ED}" dt="2022-09-27T19:00:37.772" v="82" actId="1076"/>
          <ac:graphicFrameMkLst>
            <pc:docMk/>
            <pc:sldMk cId="1009571208" sldId="2604"/>
            <ac:graphicFrameMk id="7" creationId="{24F518FC-46A9-4217-BAF1-DC7549EE18FA}"/>
          </ac:graphicFrameMkLst>
        </pc:graphicFrameChg>
        <pc:graphicFrameChg chg="mod">
          <ac:chgData name="Mago, Nitika" userId="eb4dfd7f-5a13-4bd1-acb0-2d627733e6c8" providerId="ADAL" clId="{538ACB6A-4DD6-4B8B-8802-F284E707A7ED}" dt="2022-09-27T19:00:54.589" v="84" actId="1076"/>
          <ac:graphicFrameMkLst>
            <pc:docMk/>
            <pc:sldMk cId="1009571208" sldId="2604"/>
            <ac:graphicFrameMk id="15" creationId="{A2E93480-04DA-4805-9FA6-47B0B7E7361F}"/>
          </ac:graphicFrameMkLst>
        </pc:graphicFrameChg>
        <pc:graphicFrameChg chg="mod modGraphic">
          <ac:chgData name="Mago, Nitika" userId="eb4dfd7f-5a13-4bd1-acb0-2d627733e6c8" providerId="ADAL" clId="{538ACB6A-4DD6-4B8B-8802-F284E707A7ED}" dt="2022-09-27T19:00:46.737" v="83" actId="1076"/>
          <ac:graphicFrameMkLst>
            <pc:docMk/>
            <pc:sldMk cId="1009571208" sldId="2604"/>
            <ac:graphicFrameMk id="16" creationId="{35168550-E510-432F-9532-078C2FF39369}"/>
          </ac:graphicFrameMkLst>
        </pc:graphicFrameChg>
        <pc:picChg chg="mod modCrop">
          <ac:chgData name="Mago, Nitika" userId="eb4dfd7f-5a13-4bd1-acb0-2d627733e6c8" providerId="ADAL" clId="{538ACB6A-4DD6-4B8B-8802-F284E707A7ED}" dt="2022-09-27T19:00:19.606" v="78" actId="1076"/>
          <ac:picMkLst>
            <pc:docMk/>
            <pc:sldMk cId="1009571208" sldId="2604"/>
            <ac:picMk id="10" creationId="{080F6517-3071-46CB-B728-8F5F8DE3FA1A}"/>
          </ac:picMkLst>
        </pc:picChg>
        <pc:picChg chg="mod modCrop">
          <ac:chgData name="Mago, Nitika" userId="eb4dfd7f-5a13-4bd1-acb0-2d627733e6c8" providerId="ADAL" clId="{538ACB6A-4DD6-4B8B-8802-F284E707A7ED}" dt="2022-09-27T19:00:31.161" v="80" actId="1076"/>
          <ac:picMkLst>
            <pc:docMk/>
            <pc:sldMk cId="1009571208" sldId="2604"/>
            <ac:picMk id="18" creationId="{A1CD8046-9868-404D-8C56-A67ACD87EEA5}"/>
          </ac:picMkLst>
        </pc:picChg>
        <pc:picChg chg="mod modCrop">
          <ac:chgData name="Mago, Nitika" userId="eb4dfd7f-5a13-4bd1-acb0-2d627733e6c8" providerId="ADAL" clId="{538ACB6A-4DD6-4B8B-8802-F284E707A7ED}" dt="2022-09-27T19:00:34.473" v="81" actId="1076"/>
          <ac:picMkLst>
            <pc:docMk/>
            <pc:sldMk cId="1009571208" sldId="2604"/>
            <ac:picMk id="20" creationId="{3DDBB833-8A64-4B11-AFBB-72F322A7835B}"/>
          </ac:picMkLst>
        </pc:picChg>
      </pc:sldChg>
      <pc:sldChg chg="modSp mod">
        <pc:chgData name="Mago, Nitika" userId="eb4dfd7f-5a13-4bd1-acb0-2d627733e6c8" providerId="ADAL" clId="{538ACB6A-4DD6-4B8B-8802-F284E707A7ED}" dt="2022-09-28T20:00:13.511" v="189" actId="20577"/>
        <pc:sldMkLst>
          <pc:docMk/>
          <pc:sldMk cId="2395531483" sldId="2606"/>
        </pc:sldMkLst>
        <pc:spChg chg="mod">
          <ac:chgData name="Mago, Nitika" userId="eb4dfd7f-5a13-4bd1-acb0-2d627733e6c8" providerId="ADAL" clId="{538ACB6A-4DD6-4B8B-8802-F284E707A7ED}" dt="2022-09-28T20:00:13.511" v="189" actId="20577"/>
          <ac:spMkLst>
            <pc:docMk/>
            <pc:sldMk cId="2395531483" sldId="2606"/>
            <ac:spMk id="3" creationId="{BE48230F-D4D9-408E-86EC-136F161A1BC9}"/>
          </ac:spMkLst>
        </pc:spChg>
      </pc:sldChg>
      <pc:sldChg chg="addSp delSp mod">
        <pc:chgData name="Mago, Nitika" userId="eb4dfd7f-5a13-4bd1-acb0-2d627733e6c8" providerId="ADAL" clId="{538ACB6A-4DD6-4B8B-8802-F284E707A7ED}" dt="2022-10-07T21:31:08" v="228"/>
        <pc:sldMkLst>
          <pc:docMk/>
          <pc:sldMk cId="1165149551" sldId="2609"/>
        </pc:sldMkLst>
        <pc:picChg chg="add">
          <ac:chgData name="Mago, Nitika" userId="eb4dfd7f-5a13-4bd1-acb0-2d627733e6c8" providerId="ADAL" clId="{538ACB6A-4DD6-4B8B-8802-F284E707A7ED}" dt="2022-10-07T21:31:08" v="228"/>
          <ac:picMkLst>
            <pc:docMk/>
            <pc:sldMk cId="1165149551" sldId="2609"/>
            <ac:picMk id="5" creationId="{233D72A3-D79A-4E3B-9873-627D50C912EA}"/>
          </ac:picMkLst>
        </pc:picChg>
        <pc:picChg chg="del">
          <ac:chgData name="Mago, Nitika" userId="eb4dfd7f-5a13-4bd1-acb0-2d627733e6c8" providerId="ADAL" clId="{538ACB6A-4DD6-4B8B-8802-F284E707A7ED}" dt="2022-10-07T21:31:06.516" v="227" actId="478"/>
          <ac:picMkLst>
            <pc:docMk/>
            <pc:sldMk cId="1165149551" sldId="2609"/>
            <ac:picMk id="6" creationId="{6584F636-6FAD-4CE7-AF12-FDBA3C45260F}"/>
          </ac:picMkLst>
        </pc:picChg>
      </pc:sldChg>
    </pc:docChg>
  </pc:docChgLst>
  <pc:docChgLst>
    <pc:chgData name="Mago, Nitika" userId="eb4dfd7f-5a13-4bd1-acb0-2d627733e6c8" providerId="ADAL" clId="{100DAF86-A1A6-4FF9-B774-5B09659D393A}"/>
    <pc:docChg chg="undo custSel addSld delSld modSld sldOrd modSection">
      <pc:chgData name="Mago, Nitika" userId="eb4dfd7f-5a13-4bd1-acb0-2d627733e6c8" providerId="ADAL" clId="{100DAF86-A1A6-4FF9-B774-5B09659D393A}" dt="2022-10-18T16:21:12.870" v="517" actId="1076"/>
      <pc:docMkLst>
        <pc:docMk/>
      </pc:docMkLst>
      <pc:sldChg chg="modSp mod">
        <pc:chgData name="Mago, Nitika" userId="eb4dfd7f-5a13-4bd1-acb0-2d627733e6c8" providerId="ADAL" clId="{100DAF86-A1A6-4FF9-B774-5B09659D393A}" dt="2022-10-17T21:44:05.351" v="5" actId="20577"/>
        <pc:sldMkLst>
          <pc:docMk/>
          <pc:sldMk cId="2188054726" sldId="270"/>
        </pc:sldMkLst>
        <pc:spChg chg="mod">
          <ac:chgData name="Mago, Nitika" userId="eb4dfd7f-5a13-4bd1-acb0-2d627733e6c8" providerId="ADAL" clId="{100DAF86-A1A6-4FF9-B774-5B09659D393A}" dt="2022-10-17T21:44:05.351" v="5" actId="20577"/>
          <ac:spMkLst>
            <pc:docMk/>
            <pc:sldMk cId="2188054726" sldId="270"/>
            <ac:spMk id="3" creationId="{00000000-0000-0000-0000-000000000000}"/>
          </ac:spMkLst>
        </pc:spChg>
      </pc:sldChg>
      <pc:sldChg chg="modSp mod">
        <pc:chgData name="Mago, Nitika" userId="eb4dfd7f-5a13-4bd1-acb0-2d627733e6c8" providerId="ADAL" clId="{100DAF86-A1A6-4FF9-B774-5B09659D393A}" dt="2022-10-17T22:09:50.463" v="323" actId="255"/>
        <pc:sldMkLst>
          <pc:docMk/>
          <pc:sldMk cId="1394679244" sldId="573"/>
        </pc:sldMkLst>
        <pc:spChg chg="mod">
          <ac:chgData name="Mago, Nitika" userId="eb4dfd7f-5a13-4bd1-acb0-2d627733e6c8" providerId="ADAL" clId="{100DAF86-A1A6-4FF9-B774-5B09659D393A}" dt="2022-10-17T22:09:50.463" v="323" actId="255"/>
          <ac:spMkLst>
            <pc:docMk/>
            <pc:sldMk cId="1394679244" sldId="573"/>
            <ac:spMk id="2" creationId="{00000000-0000-0000-0000-000000000000}"/>
          </ac:spMkLst>
        </pc:spChg>
      </pc:sldChg>
      <pc:sldChg chg="modSp mod">
        <pc:chgData name="Mago, Nitika" userId="eb4dfd7f-5a13-4bd1-acb0-2d627733e6c8" providerId="ADAL" clId="{100DAF86-A1A6-4FF9-B774-5B09659D393A}" dt="2022-10-17T22:11:35.731" v="374" actId="20577"/>
        <pc:sldMkLst>
          <pc:docMk/>
          <pc:sldMk cId="588272861" sldId="618"/>
        </pc:sldMkLst>
        <pc:spChg chg="mod">
          <ac:chgData name="Mago, Nitika" userId="eb4dfd7f-5a13-4bd1-acb0-2d627733e6c8" providerId="ADAL" clId="{100DAF86-A1A6-4FF9-B774-5B09659D393A}" dt="2022-10-17T22:11:35.731" v="374" actId="20577"/>
          <ac:spMkLst>
            <pc:docMk/>
            <pc:sldMk cId="588272861" sldId="618"/>
            <ac:spMk id="2" creationId="{00000000-0000-0000-0000-000000000000}"/>
          </ac:spMkLst>
        </pc:spChg>
      </pc:sldChg>
      <pc:sldChg chg="modSp mod">
        <pc:chgData name="Mago, Nitika" userId="eb4dfd7f-5a13-4bd1-acb0-2d627733e6c8" providerId="ADAL" clId="{100DAF86-A1A6-4FF9-B774-5B09659D393A}" dt="2022-10-17T22:13:07.094" v="432" actId="947"/>
        <pc:sldMkLst>
          <pc:docMk/>
          <pc:sldMk cId="639270899" sldId="734"/>
        </pc:sldMkLst>
        <pc:spChg chg="mod">
          <ac:chgData name="Mago, Nitika" userId="eb4dfd7f-5a13-4bd1-acb0-2d627733e6c8" providerId="ADAL" clId="{100DAF86-A1A6-4FF9-B774-5B09659D393A}" dt="2022-10-17T22:13:07.094" v="432" actId="947"/>
          <ac:spMkLst>
            <pc:docMk/>
            <pc:sldMk cId="639270899" sldId="734"/>
            <ac:spMk id="2" creationId="{00000000-0000-0000-0000-000000000000}"/>
          </ac:spMkLst>
        </pc:spChg>
        <pc:spChg chg="mod">
          <ac:chgData name="Mago, Nitika" userId="eb4dfd7f-5a13-4bd1-acb0-2d627733e6c8" providerId="ADAL" clId="{100DAF86-A1A6-4FF9-B774-5B09659D393A}" dt="2022-10-17T21:44:14.333" v="7" actId="20577"/>
          <ac:spMkLst>
            <pc:docMk/>
            <pc:sldMk cId="639270899" sldId="734"/>
            <ac:spMk id="4" creationId="{00000000-0000-0000-0000-000000000000}"/>
          </ac:spMkLst>
        </pc:spChg>
      </pc:sldChg>
      <pc:sldChg chg="modSp mod">
        <pc:chgData name="Mago, Nitika" userId="eb4dfd7f-5a13-4bd1-acb0-2d627733e6c8" providerId="ADAL" clId="{100DAF86-A1A6-4FF9-B774-5B09659D393A}" dt="2022-10-17T21:45:36.055" v="18" actId="5793"/>
        <pc:sldMkLst>
          <pc:docMk/>
          <pc:sldMk cId="1813237403" sldId="754"/>
        </pc:sldMkLst>
        <pc:spChg chg="mod">
          <ac:chgData name="Mago, Nitika" userId="eb4dfd7f-5a13-4bd1-acb0-2d627733e6c8" providerId="ADAL" clId="{100DAF86-A1A6-4FF9-B774-5B09659D393A}" dt="2022-10-17T21:45:36.055" v="18" actId="5793"/>
          <ac:spMkLst>
            <pc:docMk/>
            <pc:sldMk cId="1813237403" sldId="754"/>
            <ac:spMk id="3" creationId="{FEE60E96-ECFB-4688-9D3E-E0963B973198}"/>
          </ac:spMkLst>
        </pc:spChg>
      </pc:sldChg>
      <pc:sldChg chg="modSp del mod ord">
        <pc:chgData name="Mago, Nitika" userId="eb4dfd7f-5a13-4bd1-acb0-2d627733e6c8" providerId="ADAL" clId="{100DAF86-A1A6-4FF9-B774-5B09659D393A}" dt="2022-10-17T22:16:09.097" v="435" actId="47"/>
        <pc:sldMkLst>
          <pc:docMk/>
          <pc:sldMk cId="1917232621" sldId="2423"/>
        </pc:sldMkLst>
        <pc:spChg chg="mod">
          <ac:chgData name="Mago, Nitika" userId="eb4dfd7f-5a13-4bd1-acb0-2d627733e6c8" providerId="ADAL" clId="{100DAF86-A1A6-4FF9-B774-5B09659D393A}" dt="2022-10-17T22:15:56.036" v="433" actId="6549"/>
          <ac:spMkLst>
            <pc:docMk/>
            <pc:sldMk cId="1917232621" sldId="2423"/>
            <ac:spMk id="2" creationId="{1F537EF8-722E-4FC2-8550-4D08AD8CCE51}"/>
          </ac:spMkLst>
        </pc:spChg>
      </pc:sldChg>
      <pc:sldChg chg="modSp mod">
        <pc:chgData name="Mago, Nitika" userId="eb4dfd7f-5a13-4bd1-acb0-2d627733e6c8" providerId="ADAL" clId="{100DAF86-A1A6-4FF9-B774-5B09659D393A}" dt="2022-10-17T22:09:42.378" v="322" actId="403"/>
        <pc:sldMkLst>
          <pc:docMk/>
          <pc:sldMk cId="3978994836" sldId="2447"/>
        </pc:sldMkLst>
        <pc:spChg chg="mod">
          <ac:chgData name="Mago, Nitika" userId="eb4dfd7f-5a13-4bd1-acb0-2d627733e6c8" providerId="ADAL" clId="{100DAF86-A1A6-4FF9-B774-5B09659D393A}" dt="2022-10-17T22:09:42.378" v="322" actId="403"/>
          <ac:spMkLst>
            <pc:docMk/>
            <pc:sldMk cId="3978994836" sldId="2447"/>
            <ac:spMk id="2" creationId="{00000000-0000-0000-0000-000000000000}"/>
          </ac:spMkLst>
        </pc:spChg>
      </pc:sldChg>
      <pc:sldChg chg="addSp delSp modSp mod">
        <pc:chgData name="Mago, Nitika" userId="eb4dfd7f-5a13-4bd1-acb0-2d627733e6c8" providerId="ADAL" clId="{100DAF86-A1A6-4FF9-B774-5B09659D393A}" dt="2022-10-18T16:21:12.870" v="517" actId="1076"/>
        <pc:sldMkLst>
          <pc:docMk/>
          <pc:sldMk cId="1260168994" sldId="2551"/>
        </pc:sldMkLst>
        <pc:spChg chg="mod">
          <ac:chgData name="Mago, Nitika" userId="eb4dfd7f-5a13-4bd1-acb0-2d627733e6c8" providerId="ADAL" clId="{100DAF86-A1A6-4FF9-B774-5B09659D393A}" dt="2022-10-17T22:08:56.459" v="289" actId="15"/>
          <ac:spMkLst>
            <pc:docMk/>
            <pc:sldMk cId="1260168994" sldId="2551"/>
            <ac:spMk id="3" creationId="{4C3AE801-F440-477B-BA06-F98A5DE35C7B}"/>
          </ac:spMkLst>
        </pc:spChg>
        <pc:spChg chg="add mod">
          <ac:chgData name="Mago, Nitika" userId="eb4dfd7f-5a13-4bd1-acb0-2d627733e6c8" providerId="ADAL" clId="{100DAF86-A1A6-4FF9-B774-5B09659D393A}" dt="2022-10-18T16:19:03.948" v="499" actId="20577"/>
          <ac:spMkLst>
            <pc:docMk/>
            <pc:sldMk cId="1260168994" sldId="2551"/>
            <ac:spMk id="8" creationId="{DD996221-ED2F-4CB2-816B-1DFE1EBCE0FC}"/>
          </ac:spMkLst>
        </pc:spChg>
        <pc:spChg chg="add mod">
          <ac:chgData name="Mago, Nitika" userId="eb4dfd7f-5a13-4bd1-acb0-2d627733e6c8" providerId="ADAL" clId="{100DAF86-A1A6-4FF9-B774-5B09659D393A}" dt="2022-10-18T16:19:15.752" v="513" actId="14100"/>
          <ac:spMkLst>
            <pc:docMk/>
            <pc:sldMk cId="1260168994" sldId="2551"/>
            <ac:spMk id="9" creationId="{30642FD3-4C3E-4914-A217-C606814C3BBE}"/>
          </ac:spMkLst>
        </pc:spChg>
        <pc:picChg chg="add mod">
          <ac:chgData name="Mago, Nitika" userId="eb4dfd7f-5a13-4bd1-acb0-2d627733e6c8" providerId="ADAL" clId="{100DAF86-A1A6-4FF9-B774-5B09659D393A}" dt="2022-10-17T22:08:08.650" v="262" actId="1076"/>
          <ac:picMkLst>
            <pc:docMk/>
            <pc:sldMk cId="1260168994" sldId="2551"/>
            <ac:picMk id="5" creationId="{44D4668F-D445-4CA5-B8FF-9846E1378E09}"/>
          </ac:picMkLst>
        </pc:picChg>
        <pc:picChg chg="add mod">
          <ac:chgData name="Mago, Nitika" userId="eb4dfd7f-5a13-4bd1-acb0-2d627733e6c8" providerId="ADAL" clId="{100DAF86-A1A6-4FF9-B774-5B09659D393A}" dt="2022-10-18T16:21:12.870" v="517" actId="1076"/>
          <ac:picMkLst>
            <pc:docMk/>
            <pc:sldMk cId="1260168994" sldId="2551"/>
            <ac:picMk id="6" creationId="{23E1C132-87BE-45AD-B8E8-5D23CDD9C080}"/>
          </ac:picMkLst>
        </pc:picChg>
        <pc:picChg chg="del">
          <ac:chgData name="Mago, Nitika" userId="eb4dfd7f-5a13-4bd1-acb0-2d627733e6c8" providerId="ADAL" clId="{100DAF86-A1A6-4FF9-B774-5B09659D393A}" dt="2022-10-17T22:05:31.770" v="218" actId="478"/>
          <ac:picMkLst>
            <pc:docMk/>
            <pc:sldMk cId="1260168994" sldId="2551"/>
            <ac:picMk id="6" creationId="{A52BB088-7ED1-44A0-B824-67DEA7C4B5B8}"/>
          </ac:picMkLst>
        </pc:picChg>
        <pc:picChg chg="add del mod">
          <ac:chgData name="Mago, Nitika" userId="eb4dfd7f-5a13-4bd1-acb0-2d627733e6c8" providerId="ADAL" clId="{100DAF86-A1A6-4FF9-B774-5B09659D393A}" dt="2022-10-18T16:20:59.213" v="514" actId="478"/>
          <ac:picMkLst>
            <pc:docMk/>
            <pc:sldMk cId="1260168994" sldId="2551"/>
            <ac:picMk id="7" creationId="{8D0AB0A6-2297-4948-B84C-75D8A180A304}"/>
          </ac:picMkLst>
        </pc:picChg>
      </pc:sldChg>
      <pc:sldChg chg="modSp mod">
        <pc:chgData name="Mago, Nitika" userId="eb4dfd7f-5a13-4bd1-acb0-2d627733e6c8" providerId="ADAL" clId="{100DAF86-A1A6-4FF9-B774-5B09659D393A}" dt="2022-10-17T22:19:57.685" v="489" actId="20577"/>
        <pc:sldMkLst>
          <pc:docMk/>
          <pc:sldMk cId="364035805" sldId="2598"/>
        </pc:sldMkLst>
        <pc:spChg chg="mod">
          <ac:chgData name="Mago, Nitika" userId="eb4dfd7f-5a13-4bd1-acb0-2d627733e6c8" providerId="ADAL" clId="{100DAF86-A1A6-4FF9-B774-5B09659D393A}" dt="2022-10-17T22:19:57.685" v="489" actId="20577"/>
          <ac:spMkLst>
            <pc:docMk/>
            <pc:sldMk cId="364035805" sldId="2598"/>
            <ac:spMk id="3" creationId="{619995B8-2790-490E-97C7-8097AE09F658}"/>
          </ac:spMkLst>
        </pc:spChg>
      </pc:sldChg>
      <pc:sldChg chg="modSp mod">
        <pc:chgData name="Mago, Nitika" userId="eb4dfd7f-5a13-4bd1-acb0-2d627733e6c8" providerId="ADAL" clId="{100DAF86-A1A6-4FF9-B774-5B09659D393A}" dt="2022-10-17T22:12:14.133" v="390" actId="20577"/>
        <pc:sldMkLst>
          <pc:docMk/>
          <pc:sldMk cId="2395531483" sldId="2606"/>
        </pc:sldMkLst>
        <pc:spChg chg="mod">
          <ac:chgData name="Mago, Nitika" userId="eb4dfd7f-5a13-4bd1-acb0-2d627733e6c8" providerId="ADAL" clId="{100DAF86-A1A6-4FF9-B774-5B09659D393A}" dt="2022-10-17T22:12:14.133" v="390" actId="20577"/>
          <ac:spMkLst>
            <pc:docMk/>
            <pc:sldMk cId="2395531483" sldId="2606"/>
            <ac:spMk id="3" creationId="{BE48230F-D4D9-408E-86EC-136F161A1BC9}"/>
          </ac:spMkLst>
        </pc:spChg>
      </pc:sldChg>
      <pc:sldChg chg="del">
        <pc:chgData name="Mago, Nitika" userId="eb4dfd7f-5a13-4bd1-acb0-2d627733e6c8" providerId="ADAL" clId="{100DAF86-A1A6-4FF9-B774-5B09659D393A}" dt="2022-10-17T22:11:47.279" v="375" actId="2696"/>
        <pc:sldMkLst>
          <pc:docMk/>
          <pc:sldMk cId="2057569065" sldId="2607"/>
        </pc:sldMkLst>
      </pc:sldChg>
      <pc:sldChg chg="add del">
        <pc:chgData name="Mago, Nitika" userId="eb4dfd7f-5a13-4bd1-acb0-2d627733e6c8" providerId="ADAL" clId="{100DAF86-A1A6-4FF9-B774-5B09659D393A}" dt="2022-10-17T22:11:58.877" v="378" actId="47"/>
        <pc:sldMkLst>
          <pc:docMk/>
          <pc:sldMk cId="2157147021" sldId="2607"/>
        </pc:sldMkLst>
      </pc:sldChg>
      <pc:sldChg chg="del">
        <pc:chgData name="Mago, Nitika" userId="eb4dfd7f-5a13-4bd1-acb0-2d627733e6c8" providerId="ADAL" clId="{100DAF86-A1A6-4FF9-B774-5B09659D393A}" dt="2022-10-17T22:11:47.279" v="375" actId="2696"/>
        <pc:sldMkLst>
          <pc:docMk/>
          <pc:sldMk cId="411679336" sldId="2608"/>
        </pc:sldMkLst>
      </pc:sldChg>
      <pc:sldChg chg="add del">
        <pc:chgData name="Mago, Nitika" userId="eb4dfd7f-5a13-4bd1-acb0-2d627733e6c8" providerId="ADAL" clId="{100DAF86-A1A6-4FF9-B774-5B09659D393A}" dt="2022-10-17T22:11:58.877" v="378" actId="47"/>
        <pc:sldMkLst>
          <pc:docMk/>
          <pc:sldMk cId="3372190215" sldId="2608"/>
        </pc:sldMkLst>
      </pc:sldChg>
      <pc:sldChg chg="new del">
        <pc:chgData name="Mago, Nitika" userId="eb4dfd7f-5a13-4bd1-acb0-2d627733e6c8" providerId="ADAL" clId="{100DAF86-A1A6-4FF9-B774-5B09659D393A}" dt="2022-10-17T22:09:20.868" v="290" actId="47"/>
        <pc:sldMkLst>
          <pc:docMk/>
          <pc:sldMk cId="71761318" sldId="2610"/>
        </pc:sldMkLst>
      </pc:sldChg>
      <pc:sldChg chg="add">
        <pc:chgData name="Mago, Nitika" userId="eb4dfd7f-5a13-4bd1-acb0-2d627733e6c8" providerId="ADAL" clId="{100DAF86-A1A6-4FF9-B774-5B09659D393A}" dt="2022-10-17T22:16:07.355" v="434"/>
        <pc:sldMkLst>
          <pc:docMk/>
          <pc:sldMk cId="2587726066" sldId="261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10/18/2022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10/18/2022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794339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1426521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 MWs I heat map format also</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33</a:t>
            </a:fld>
            <a:endParaRPr lang="en-US"/>
          </a:p>
        </p:txBody>
      </p:sp>
    </p:spTree>
    <p:extLst>
      <p:ext uri="{BB962C8B-B14F-4D97-AF65-F5344CB8AC3E}">
        <p14:creationId xmlns:p14="http://schemas.microsoft.com/office/powerpoint/2010/main" val="2211996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35</a:t>
            </a:fld>
            <a:endParaRPr lang="en-US"/>
          </a:p>
        </p:txBody>
      </p:sp>
    </p:spTree>
    <p:extLst>
      <p:ext uri="{BB962C8B-B14F-4D97-AF65-F5344CB8AC3E}">
        <p14:creationId xmlns:p14="http://schemas.microsoft.com/office/powerpoint/2010/main" val="348011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t>
            </a:r>
            <a:r>
              <a:rPr lang="en-US" dirty="0" err="1"/>
              <a:t>ruc</a:t>
            </a:r>
            <a:r>
              <a:rPr lang="en-US" dirty="0"/>
              <a:t> hours, remove </a:t>
            </a:r>
            <a:r>
              <a:rPr lang="en-US" dirty="0" err="1"/>
              <a:t>ruc’ed</a:t>
            </a:r>
            <a:r>
              <a:rPr lang="en-US" dirty="0"/>
              <a:t> capacity from headroom</a:t>
            </a:r>
          </a:p>
        </p:txBody>
      </p:sp>
      <p:sp>
        <p:nvSpPr>
          <p:cNvPr id="4" name="Slide Number Placeholder 3"/>
          <p:cNvSpPr>
            <a:spLocks noGrp="1"/>
          </p:cNvSpPr>
          <p:nvPr>
            <p:ph type="sldNum" sz="quarter" idx="5"/>
          </p:nvPr>
        </p:nvSpPr>
        <p:spPr/>
        <p:txBody>
          <a:bodyPr/>
          <a:lstStyle/>
          <a:p>
            <a:fld id="{A772613F-3576-4EE9-945C-25503B987A39}" type="slidenum">
              <a:rPr lang="en-US" smtClean="0"/>
              <a:t>36</a:t>
            </a:fld>
            <a:endParaRPr lang="en-US"/>
          </a:p>
        </p:txBody>
      </p:sp>
    </p:spTree>
    <p:extLst>
      <p:ext uri="{BB962C8B-B14F-4D97-AF65-F5344CB8AC3E}">
        <p14:creationId xmlns:p14="http://schemas.microsoft.com/office/powerpoint/2010/main" val="3077749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WMWG | June 2022 ECRS Deployment Procedure (Part 1) | https://www.ercot.com/files/docs/2022/06/17/Preliminary_ECRS_Deployment_Procedure_v0_JuneWMWG.pptx</a:t>
            </a:r>
            <a:endParaRPr lang="en-US" b="1" dirty="0"/>
          </a:p>
          <a:p>
            <a:r>
              <a:rPr lang="en-US" b="0" dirty="0"/>
              <a:t>WMWG | July 2022 ECRS Deployment Procedure (Part 2) | https://www.ercot.com/files/docs/2022/07/26/Preliminary_ECRS_Deployment_Procedure_v0_JulyWMWG.pptx</a:t>
            </a:r>
          </a:p>
        </p:txBody>
      </p:sp>
      <p:sp>
        <p:nvSpPr>
          <p:cNvPr id="4" name="Slide Number Placeholder 3"/>
          <p:cNvSpPr>
            <a:spLocks noGrp="1"/>
          </p:cNvSpPr>
          <p:nvPr>
            <p:ph type="sldNum" sz="quarter" idx="5"/>
          </p:nvPr>
        </p:nvSpPr>
        <p:spPr/>
        <p:txBody>
          <a:bodyPr/>
          <a:lstStyle/>
          <a:p>
            <a:fld id="{A772613F-3576-4EE9-945C-25503B987A39}" type="slidenum">
              <a:rPr lang="en-US" smtClean="0"/>
              <a:t>41</a:t>
            </a:fld>
            <a:endParaRPr lang="en-US" dirty="0"/>
          </a:p>
        </p:txBody>
      </p:sp>
    </p:spTree>
    <p:extLst>
      <p:ext uri="{BB962C8B-B14F-4D97-AF65-F5344CB8AC3E}">
        <p14:creationId xmlns:p14="http://schemas.microsoft.com/office/powerpoint/2010/main" val="401057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6.emf"/><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3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9.emf"/></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Oct 21, 2022 | WMWG</a:t>
            </a:r>
          </a:p>
          <a:p>
            <a:r>
              <a:rPr lang="en-US" dirty="0"/>
              <a:t>Oct 27, 2022 | OWG</a:t>
            </a:r>
          </a:p>
          <a:p>
            <a:r>
              <a:rPr lang="en-US" dirty="0"/>
              <a:t>Oct 28, 2022 | PDCWG</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Proposed 2023 Ancillary Service Methodology And Preliminary Quantities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400" dirty="0"/>
              <a:t>ERCOT is not proposing any changes to methodology used to compute the minimum RRS requirements for 2023. </a:t>
            </a:r>
          </a:p>
          <a:p>
            <a:pPr lvl="1" algn="just"/>
            <a:r>
              <a:rPr lang="en-US" sz="1400" dirty="0"/>
              <a:t>NERC’s preliminary BAL-003 Interconnection Frequency Response Obligation (IFRO) for Operating Year (OY) 2023 assessment for ERCOT shows an increase in ERCOT’s IFRO. With the update in ERCOT’s 2023 IFRO, minimum RRS-PFR limit for 2023 will change to 1,390 MW.</a:t>
            </a:r>
          </a:p>
          <a:p>
            <a:pPr lvl="1" algn="just"/>
            <a:endParaRPr lang="en-US" sz="1400" dirty="0"/>
          </a:p>
          <a:p>
            <a:pPr algn="just"/>
            <a:r>
              <a:rPr lang="en-US" sz="1400" dirty="0"/>
              <a:t>The preliminary RRS quantities for January 2023 through September 2023 in subsequent slides have been computed using </a:t>
            </a:r>
            <a:r>
              <a:rPr lang="en-US" sz="1400" u="sng" dirty="0"/>
              <a:t>2021 and 2022 system inertia conditions</a:t>
            </a:r>
            <a:r>
              <a:rPr lang="en-US" sz="1400" dirty="0"/>
              <a:t> and </a:t>
            </a:r>
            <a:r>
              <a:rPr lang="en-US" sz="1400" u="sng" dirty="0"/>
              <a:t>updated RRS table</a:t>
            </a:r>
            <a:r>
              <a:rPr lang="en-US" sz="1400" dirty="0"/>
              <a:t>.</a:t>
            </a:r>
          </a:p>
          <a:p>
            <a:pPr lvl="1"/>
            <a:r>
              <a:rPr lang="en-US" sz="1400" dirty="0"/>
              <a:t>The RRS table tracks RRS requirements for different inertia conditions. This table was updated in 2023 to use a minimum RRS-PFR limit of 1,390 MW. </a:t>
            </a:r>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900" i="1" dirty="0">
                <a:solidFill>
                  <a:schemeClr val="accent6"/>
                </a:solidFill>
              </a:rPr>
              <a:t>No change in slides 11, 12 and 13 since last presentation. September data has been included in Slide 14. Slide 15 is modified.</a:t>
            </a:r>
            <a:endParaRPr lang="en-US" sz="900"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666687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A7A1-5F45-4DE9-A402-3AC3F0F4E3C3}"/>
              </a:ext>
            </a:extLst>
          </p:cNvPr>
          <p:cNvSpPr>
            <a:spLocks noGrp="1"/>
          </p:cNvSpPr>
          <p:nvPr>
            <p:ph type="title"/>
          </p:nvPr>
        </p:nvSpPr>
        <p:spPr/>
        <p:txBody>
          <a:bodyPr/>
          <a:lstStyle/>
          <a:p>
            <a:r>
              <a:rPr lang="en-US" dirty="0"/>
              <a:t>RRS Comparison March</a:t>
            </a:r>
          </a:p>
        </p:txBody>
      </p:sp>
      <p:sp>
        <p:nvSpPr>
          <p:cNvPr id="3" name="Content Placeholder 2">
            <a:extLst>
              <a:ext uri="{FF2B5EF4-FFF2-40B4-BE49-F238E27FC236}">
                <a16:creationId xmlns:a16="http://schemas.microsoft.com/office/drawing/2014/main" id="{34B6D3C4-A0BB-453A-9C5A-64DB7E6FDA9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266B5DF-3577-47C0-B345-7875D9A18C14}"/>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81B5CE9F-85FF-4817-A489-92924C1BF76D}"/>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247219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B9FF-7AB4-4B16-9F3D-202B3158ED08}"/>
              </a:ext>
            </a:extLst>
          </p:cNvPr>
          <p:cNvSpPr>
            <a:spLocks noGrp="1"/>
          </p:cNvSpPr>
          <p:nvPr>
            <p:ph type="title"/>
          </p:nvPr>
        </p:nvSpPr>
        <p:spPr/>
        <p:txBody>
          <a:bodyPr/>
          <a:lstStyle/>
          <a:p>
            <a:r>
              <a:rPr lang="en-US" dirty="0"/>
              <a:t>RRS Comparison July</a:t>
            </a:r>
          </a:p>
        </p:txBody>
      </p:sp>
      <p:sp>
        <p:nvSpPr>
          <p:cNvPr id="3" name="Content Placeholder 2">
            <a:extLst>
              <a:ext uri="{FF2B5EF4-FFF2-40B4-BE49-F238E27FC236}">
                <a16:creationId xmlns:a16="http://schemas.microsoft.com/office/drawing/2014/main" id="{45DDCBCC-F685-4177-83F7-9BF7819EE54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7D993D4-16C3-486B-A603-CA197BE98EC8}"/>
              </a:ext>
            </a:extLst>
          </p:cNvPr>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10" name="Picture 9">
            <a:extLst>
              <a:ext uri="{FF2B5EF4-FFF2-40B4-BE49-F238E27FC236}">
                <a16:creationId xmlns:a16="http://schemas.microsoft.com/office/drawing/2014/main" id="{0BCFC4D7-001C-4368-83BC-3DF172793A65}"/>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2721454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FD0C-AE65-4568-B6AB-D04C57FD6E83}"/>
              </a:ext>
            </a:extLst>
          </p:cNvPr>
          <p:cNvSpPr>
            <a:spLocks noGrp="1"/>
          </p:cNvSpPr>
          <p:nvPr>
            <p:ph type="title"/>
          </p:nvPr>
        </p:nvSpPr>
        <p:spPr/>
        <p:txBody>
          <a:bodyPr/>
          <a:lstStyle/>
          <a:p>
            <a:r>
              <a:rPr lang="en-US" sz="2800" dirty="0"/>
              <a:t>Hourly Average RRS Comparison </a:t>
            </a:r>
          </a:p>
        </p:txBody>
      </p:sp>
      <p:sp>
        <p:nvSpPr>
          <p:cNvPr id="3" name="Content Placeholder 2">
            <a:extLst>
              <a:ext uri="{FF2B5EF4-FFF2-40B4-BE49-F238E27FC236}">
                <a16:creationId xmlns:a16="http://schemas.microsoft.com/office/drawing/2014/main" id="{37450C28-011B-48EB-911D-C15BAEDC390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2056BDA-E0E4-4139-97A1-388AA319B78E}"/>
              </a:ext>
            </a:extLst>
          </p:cNvPr>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6" name="Picture 5">
            <a:extLst>
              <a:ext uri="{FF2B5EF4-FFF2-40B4-BE49-F238E27FC236}">
                <a16:creationId xmlns:a16="http://schemas.microsoft.com/office/drawing/2014/main" id="{C48487BB-59E7-4204-8617-6136A7F54925}"/>
              </a:ext>
            </a:extLst>
          </p:cNvPr>
          <p:cNvPicPr>
            <a:picLocks noChangeAspect="1"/>
          </p:cNvPicPr>
          <p:nvPr/>
        </p:nvPicPr>
        <p:blipFill>
          <a:blip r:embed="rId2"/>
          <a:stretch>
            <a:fillRect/>
          </a:stretch>
        </p:blipFill>
        <p:spPr>
          <a:xfrm>
            <a:off x="295285" y="941616"/>
            <a:ext cx="8553429" cy="4974767"/>
          </a:xfrm>
          <a:prstGeom prst="rect">
            <a:avLst/>
          </a:prstGeom>
        </p:spPr>
      </p:pic>
    </p:spTree>
    <p:extLst>
      <p:ext uri="{BB962C8B-B14F-4D97-AF65-F5344CB8AC3E}">
        <p14:creationId xmlns:p14="http://schemas.microsoft.com/office/powerpoint/2010/main" val="6350180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t>
            </a:r>
          </a:p>
          <a:p>
            <a:pPr lvl="1"/>
            <a:r>
              <a:rPr lang="en-US" sz="1400" dirty="0"/>
              <a:t>For certain selected hours FFR procurement up to FFR limit will be prioritized</a:t>
            </a:r>
          </a:p>
          <a:p>
            <a:pPr lvl="1"/>
            <a:endParaRPr lang="en-US" sz="1400" dirty="0"/>
          </a:p>
          <a:p>
            <a:r>
              <a:rPr lang="en-US" sz="1400" dirty="0"/>
              <a:t>ERCOT is considering a methodology that selects hours in the last two years wherein 25% of the time the system inertia in a 4-hour block is less than 185 GW∙s for FFR prioritization. </a:t>
            </a:r>
          </a:p>
          <a:p>
            <a:pPr lvl="1"/>
            <a:r>
              <a:rPr lang="en-US" sz="1400" dirty="0"/>
              <a:t>The hours marked with a “1” in the table below represent hours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a:extLst>
              <a:ext uri="{FF2B5EF4-FFF2-40B4-BE49-F238E27FC236}">
                <a16:creationId xmlns:a16="http://schemas.microsoft.com/office/drawing/2014/main" id="{44D4668F-D445-4CA5-B8FF-9846E1378E09}"/>
              </a:ext>
            </a:extLst>
          </p:cNvPr>
          <p:cNvPicPr>
            <a:picLocks noChangeAspect="1"/>
          </p:cNvPicPr>
          <p:nvPr/>
        </p:nvPicPr>
        <p:blipFill>
          <a:blip r:embed="rId3"/>
          <a:stretch>
            <a:fillRect/>
          </a:stretch>
        </p:blipFill>
        <p:spPr>
          <a:xfrm>
            <a:off x="185717" y="2712460"/>
            <a:ext cx="4348184" cy="2702831"/>
          </a:xfrm>
          <a:prstGeom prst="rect">
            <a:avLst/>
          </a:prstGeom>
        </p:spPr>
      </p:pic>
      <p:sp>
        <p:nvSpPr>
          <p:cNvPr id="8" name="TextBox 7">
            <a:extLst>
              <a:ext uri="{FF2B5EF4-FFF2-40B4-BE49-F238E27FC236}">
                <a16:creationId xmlns:a16="http://schemas.microsoft.com/office/drawing/2014/main" id="{DD996221-ED2F-4CB2-816B-1DFE1EBCE0FC}"/>
              </a:ext>
            </a:extLst>
          </p:cNvPr>
          <p:cNvSpPr txBox="1"/>
          <p:nvPr/>
        </p:nvSpPr>
        <p:spPr>
          <a:xfrm>
            <a:off x="1834078" y="2373906"/>
            <a:ext cx="1161143" cy="338554"/>
          </a:xfrm>
          <a:prstGeom prst="rect">
            <a:avLst/>
          </a:prstGeom>
          <a:noFill/>
        </p:spPr>
        <p:txBody>
          <a:bodyPr wrap="square" rtlCol="0">
            <a:spAutoFit/>
          </a:bodyPr>
          <a:lstStyle/>
          <a:p>
            <a:r>
              <a:rPr lang="en-US" sz="1600" b="1" u="sng" dirty="0">
                <a:solidFill>
                  <a:schemeClr val="accent1"/>
                </a:solidFill>
              </a:rPr>
              <a:t>Proposed</a:t>
            </a:r>
          </a:p>
        </p:txBody>
      </p:sp>
      <p:sp>
        <p:nvSpPr>
          <p:cNvPr id="9" name="TextBox 8">
            <a:extLst>
              <a:ext uri="{FF2B5EF4-FFF2-40B4-BE49-F238E27FC236}">
                <a16:creationId xmlns:a16="http://schemas.microsoft.com/office/drawing/2014/main" id="{30642FD3-4C3E-4914-A217-C606814C3BBE}"/>
              </a:ext>
            </a:extLst>
          </p:cNvPr>
          <p:cNvSpPr txBox="1"/>
          <p:nvPr/>
        </p:nvSpPr>
        <p:spPr>
          <a:xfrm>
            <a:off x="5756366" y="2373906"/>
            <a:ext cx="1959955" cy="338554"/>
          </a:xfrm>
          <a:prstGeom prst="rect">
            <a:avLst/>
          </a:prstGeom>
          <a:noFill/>
        </p:spPr>
        <p:txBody>
          <a:bodyPr wrap="square" rtlCol="0">
            <a:spAutoFit/>
          </a:bodyPr>
          <a:lstStyle/>
          <a:p>
            <a:r>
              <a:rPr lang="en-US" sz="1600" b="1" u="sng" dirty="0">
                <a:solidFill>
                  <a:schemeClr val="accent1"/>
                </a:solidFill>
              </a:rPr>
              <a:t>A possible Option</a:t>
            </a:r>
          </a:p>
        </p:txBody>
      </p:sp>
      <p:pic>
        <p:nvPicPr>
          <p:cNvPr id="6" name="Picture 5">
            <a:extLst>
              <a:ext uri="{FF2B5EF4-FFF2-40B4-BE49-F238E27FC236}">
                <a16:creationId xmlns:a16="http://schemas.microsoft.com/office/drawing/2014/main" id="{23E1C132-87BE-45AD-B8E8-5D23CDD9C080}"/>
              </a:ext>
            </a:extLst>
          </p:cNvPr>
          <p:cNvPicPr>
            <a:picLocks noChangeAspect="1"/>
          </p:cNvPicPr>
          <p:nvPr/>
        </p:nvPicPr>
        <p:blipFill>
          <a:blip r:embed="rId4"/>
          <a:stretch>
            <a:fillRect/>
          </a:stretch>
        </p:blipFill>
        <p:spPr>
          <a:xfrm>
            <a:off x="4652984" y="2708667"/>
            <a:ext cx="4354286" cy="2706624"/>
          </a:xfrm>
          <a:prstGeom prst="rect">
            <a:avLst/>
          </a:prstGeom>
        </p:spPr>
      </p:pic>
    </p:spTree>
    <p:extLst>
      <p:ext uri="{BB962C8B-B14F-4D97-AF65-F5344CB8AC3E}">
        <p14:creationId xmlns:p14="http://schemas.microsoft.com/office/powerpoint/2010/main" val="1260168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8" name="Content Placeholder 2">
            <a:extLst>
              <a:ext uri="{FF2B5EF4-FFF2-40B4-BE49-F238E27FC236}">
                <a16:creationId xmlns:a16="http://schemas.microsoft.com/office/drawing/2014/main" id="{8AF372F3-5210-49D6-B841-CAB0C57EC131}"/>
              </a:ext>
            </a:extLst>
          </p:cNvPr>
          <p:cNvSpPr>
            <a:spLocks noGrp="1"/>
          </p:cNvSpPr>
          <p:nvPr>
            <p:ph idx="1"/>
          </p:nvPr>
        </p:nvSpPr>
        <p:spPr/>
        <p:txBody>
          <a:bodyPr/>
          <a:lstStyle/>
          <a:p>
            <a:pPr marL="0" indent="0">
              <a:buNone/>
            </a:pPr>
            <a:r>
              <a:rPr lang="en-US" sz="1400" dirty="0"/>
              <a:t>ECRS and Non-Spin differ in the reliability risks these services address, qualification criteria, response time and duration. As a result, upon ECRS’ implementation, </a:t>
            </a:r>
            <a:r>
              <a:rPr lang="en-US" sz="1400" u="sng" dirty="0"/>
              <a:t>Non-Spin requirement cannot entirely be substituted by the amount of ECRS procured</a:t>
            </a:r>
            <a:r>
              <a:rPr lang="en-US" sz="1400" dirty="0"/>
              <a:t> as was originally proposed during NPRR863 discussions.</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16</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nvGraphicFramePr>
        <p:xfrm>
          <a:off x="304800" y="1688425"/>
          <a:ext cx="8705321" cy="4231363"/>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dirty="0"/>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200" kern="1200" dirty="0">
                          <a:solidFill>
                            <a:schemeClr val="accent2"/>
                          </a:solidFill>
                          <a:latin typeface="+mn-lt"/>
                          <a:ea typeface="+mn-ea"/>
                          <a:cs typeface="+mn-cs"/>
                        </a:rPr>
                        <a:t>ECRS may be deployed to</a:t>
                      </a:r>
                    </a:p>
                    <a:p>
                      <a:pPr marL="342900" lvl="0" indent="-342900">
                        <a:buFont typeface="+mj-lt"/>
                        <a:buAutoNum type="alphaLcParenR"/>
                      </a:pPr>
                      <a:r>
                        <a:rPr lang="en-US" sz="1200" kern="1200" dirty="0">
                          <a:solidFill>
                            <a:schemeClr val="accent2"/>
                          </a:solidFill>
                          <a:latin typeface="+mn-lt"/>
                          <a:ea typeface="+mn-ea"/>
                          <a:cs typeface="+mn-cs"/>
                        </a:rPr>
                        <a:t>Help restore the frequency to 60 Hz  following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latin typeface="+mn-lt"/>
                          <a:ea typeface="+mn-ea"/>
                          <a:cs typeface="+mn-cs"/>
                        </a:rPr>
                        <a:t>Provide energy upon detection of insufficient capacity for net load ramps</a:t>
                      </a:r>
                    </a:p>
                    <a:p>
                      <a:pPr marL="342900" lvl="0" indent="-342900">
                        <a:buFont typeface="+mj-lt"/>
                        <a:buAutoNum type="alphaLcParenR"/>
                      </a:pPr>
                      <a:r>
                        <a:rPr lang="en-US" sz="1200" kern="1200" dirty="0">
                          <a:solidFill>
                            <a:schemeClr val="accent2"/>
                          </a:solidFill>
                          <a:latin typeface="+mn-lt"/>
                          <a:ea typeface="+mn-ea"/>
                          <a:cs typeface="+mn-cs"/>
                        </a:rPr>
                        <a:t>Provide energy to avoid or during the implementation of an EEA</a:t>
                      </a:r>
                    </a:p>
                    <a:p>
                      <a:pPr marL="342900" lvl="0" indent="-342900">
                        <a:buFont typeface="+mj-lt"/>
                        <a:buAutoNum type="alphaLcParenR"/>
                      </a:pPr>
                      <a:r>
                        <a:rPr lang="en-US" sz="1200" kern="1200" dirty="0">
                          <a:solidFill>
                            <a:schemeClr val="accent2"/>
                          </a:solidFill>
                          <a:latin typeface="+mn-lt"/>
                          <a:ea typeface="+mn-ea"/>
                          <a:cs typeface="+mn-cs"/>
                        </a:rPr>
                        <a:t>Provide backup to Reg-Up</a:t>
                      </a:r>
                    </a:p>
                  </a:txBody>
                  <a:tcPr anchor="ctr"/>
                </a:tc>
                <a:tc>
                  <a:txBody>
                    <a:bodyPr/>
                    <a:lstStyle/>
                    <a:p>
                      <a:pPr marL="0" indent="0">
                        <a:buFont typeface="+mj-lt"/>
                        <a:buNone/>
                      </a:pPr>
                      <a:r>
                        <a:rPr lang="en-US" sz="1200" kern="1200" dirty="0">
                          <a:solidFill>
                            <a:schemeClr val="accent2"/>
                          </a:solidFill>
                          <a:latin typeface="+mn-lt"/>
                          <a:ea typeface="+mn-ea"/>
                          <a:cs typeface="+mn-cs"/>
                        </a:rPr>
                        <a:t>Non-Spin may be deployed to </a:t>
                      </a:r>
                      <a:r>
                        <a:rPr lang="en-US" sz="1200" kern="1200" dirty="0">
                          <a:solidFill>
                            <a:schemeClr val="accent2"/>
                          </a:solidFill>
                          <a:effectLst/>
                          <a:latin typeface="+mn-lt"/>
                          <a:ea typeface="+mn-ea"/>
                          <a:cs typeface="+mn-cs"/>
                        </a:rPr>
                        <a:t>provide additional capacity,</a:t>
                      </a:r>
                      <a:endParaRPr lang="en-US" sz="1200" kern="1200" dirty="0">
                        <a:solidFill>
                          <a:schemeClr val="accent2"/>
                        </a:solidFill>
                        <a:latin typeface="+mn-lt"/>
                        <a:ea typeface="+mn-ea"/>
                        <a:cs typeface="+mn-cs"/>
                      </a:endParaRPr>
                    </a:p>
                    <a:p>
                      <a:pPr marL="342900" indent="-342900">
                        <a:buFont typeface="+mj-lt"/>
                        <a:buAutoNum type="alphaLcParenR"/>
                      </a:pPr>
                      <a:r>
                        <a:rPr lang="en-US" sz="1200" kern="1200" dirty="0">
                          <a:solidFill>
                            <a:schemeClr val="accent2"/>
                          </a:solidFill>
                          <a:effectLst/>
                          <a:latin typeface="+mn-lt"/>
                          <a:ea typeface="+mn-ea"/>
                          <a:cs typeface="+mn-cs"/>
                        </a:rPr>
                        <a:t>During situations when there isn’t sufficient capacity for energy dispatch </a:t>
                      </a:r>
                      <a:endParaRPr lang="en-US" sz="1200" kern="1200" dirty="0">
                        <a:solidFill>
                          <a:schemeClr val="accent2"/>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200" kern="1200" dirty="0">
                          <a:solidFill>
                            <a:schemeClr val="accent2"/>
                          </a:solidFill>
                          <a:effectLst/>
                          <a:latin typeface="+mn-lt"/>
                          <a:ea typeface="+mn-ea"/>
                          <a:cs typeface="+mn-cs"/>
                        </a:rPr>
                        <a:t>When SCED does not have enough energy available to execute successfully</a:t>
                      </a:r>
                      <a:endParaRPr lang="en-US" sz="1200" kern="1200" dirty="0">
                        <a:solidFill>
                          <a:schemeClr val="accent2"/>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sz="1200" dirty="0">
                          <a:solidFill>
                            <a:schemeClr val="accent2"/>
                          </a:solidFill>
                        </a:rPr>
                        <a:t>Errors in intra-hour load/wind/solar forecast that is used in SCED</a:t>
                      </a:r>
                    </a:p>
                  </a:txBody>
                  <a:tcPr anchor="ctr"/>
                </a:tc>
                <a:tc>
                  <a:txBody>
                    <a:bodyPr/>
                    <a:lstStyle/>
                    <a:p>
                      <a:r>
                        <a:rPr lang="en-US" sz="1200" dirty="0">
                          <a:solidFill>
                            <a:schemeClr val="accent2"/>
                          </a:solidFill>
                        </a:rPr>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accent6"/>
                          </a:solidFill>
                          <a:latin typeface="+mn-lt"/>
                          <a:ea typeface="+mn-ea"/>
                          <a:cs typeface="+mn-cs"/>
                        </a:rPr>
                        <a:t>two consecutive hours </a:t>
                      </a:r>
                    </a:p>
                  </a:txBody>
                  <a:tcPr anchor="ct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accent6"/>
                          </a:solidFill>
                          <a:latin typeface="+mn-lt"/>
                          <a:ea typeface="+mn-ea"/>
                          <a:cs typeface="+mn-cs"/>
                        </a:rPr>
                        <a:t>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200" kern="1200" dirty="0">
                          <a:solidFill>
                            <a:schemeClr val="accent2"/>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kern="1200" dirty="0">
                          <a:solidFill>
                            <a:schemeClr val="accent2"/>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2587726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p:txBody>
          <a:bodyPr/>
          <a:lstStyle/>
          <a:p>
            <a:pPr algn="just"/>
            <a:r>
              <a:rPr lang="en-US" sz="1400" dirty="0"/>
              <a:t>ERCOT is proposing the following changes in the methodology used to compute minimum Non-Spin requirements in 2023 </a:t>
            </a:r>
          </a:p>
          <a:p>
            <a:pPr lvl="1" algn="just"/>
            <a:r>
              <a:rPr lang="en-US" sz="1400" b="1" i="1" dirty="0"/>
              <a:t>Before ECRS is implemented:</a:t>
            </a:r>
            <a:r>
              <a:rPr lang="en-US" sz="1400" dirty="0"/>
              <a:t> Use 85</a:t>
            </a:r>
            <a:r>
              <a:rPr lang="en-US" sz="1400" baseline="30000" dirty="0"/>
              <a:t>th</a:t>
            </a:r>
            <a:r>
              <a:rPr lang="en-US" sz="1400" dirty="0"/>
              <a:t> to 95</a:t>
            </a:r>
            <a:r>
              <a:rPr lang="en-US" sz="1400" baseline="30000" dirty="0"/>
              <a:t>th</a:t>
            </a:r>
            <a:r>
              <a:rPr lang="en-US" sz="1400" dirty="0"/>
              <a:t> percentile of 10 HA max. net load forecast error</a:t>
            </a:r>
          </a:p>
          <a:p>
            <a:pPr lvl="1" algn="just"/>
            <a:r>
              <a:rPr lang="en-US" sz="1400" b="1" i="1" dirty="0"/>
              <a:t>After ECRS is implemented:</a:t>
            </a:r>
            <a:r>
              <a:rPr lang="en-US" sz="1400" dirty="0"/>
              <a:t> Use 75</a:t>
            </a:r>
            <a:r>
              <a:rPr lang="en-US" sz="1400" baseline="30000" dirty="0"/>
              <a:t>th</a:t>
            </a:r>
            <a:r>
              <a:rPr lang="en-US" sz="1400" dirty="0"/>
              <a:t> to 95</a:t>
            </a:r>
            <a:r>
              <a:rPr lang="en-US" sz="1400" baseline="30000" dirty="0"/>
              <a:t>th</a:t>
            </a:r>
            <a:r>
              <a:rPr lang="en-US" sz="1400" dirty="0"/>
              <a:t> percentile of 6 HA hourly avg. net load forecast error</a:t>
            </a:r>
          </a:p>
          <a:p>
            <a:pPr algn="just"/>
            <a:endParaRPr lang="en-US" sz="1400" dirty="0"/>
          </a:p>
          <a:p>
            <a:pPr algn="just"/>
            <a:r>
              <a:rPr lang="en-US" sz="1400" dirty="0"/>
              <a:t>In 2023, ERCOT will continue the practice of monitoring the weather near Real Time and may procure up to an additional 1,000 MW of Non-Spin for specific Operating Hours.</a:t>
            </a:r>
          </a:p>
          <a:p>
            <a:pPr algn="just"/>
            <a:endParaRPr lang="en-US" sz="1400" dirty="0"/>
          </a:p>
          <a:p>
            <a:pPr algn="just"/>
            <a:r>
              <a:rPr lang="en-US" sz="1400" dirty="0"/>
              <a:t>The preliminary Non-Spin quantities for January 2023 through September 2023 in subsequent slides have been computed using </a:t>
            </a:r>
            <a:r>
              <a:rPr lang="en-US" sz="1400" u="sng" dirty="0"/>
              <a:t>current methodology</a:t>
            </a:r>
            <a:r>
              <a:rPr lang="en-US" sz="1400" dirty="0"/>
              <a:t> (2020, 2021 and 2022 Net load and Net load Forecast), </a:t>
            </a:r>
            <a:r>
              <a:rPr lang="en-US" sz="1400" u="sng" dirty="0"/>
              <a:t>updated Wind Over-Forecast Error Adjustment table</a:t>
            </a:r>
            <a:r>
              <a:rPr lang="en-US" sz="1400" dirty="0"/>
              <a:t> and the </a:t>
            </a:r>
            <a:r>
              <a:rPr lang="en-US" sz="1400" u="sng" dirty="0"/>
              <a:t>updated Solar Over-Forecast Error Adjustment table</a:t>
            </a:r>
            <a:r>
              <a:rPr lang="en-US" sz="14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endParaRPr lang="en-US" sz="1400" dirty="0"/>
          </a:p>
          <a:p>
            <a:pPr lvl="1" algn="just"/>
            <a:endParaRPr lang="en-US" sz="1400" dirty="0"/>
          </a:p>
          <a:p>
            <a:pPr lvl="1" algn="just"/>
            <a:endParaRPr lang="en-US" sz="1400" dirty="0"/>
          </a:p>
          <a:p>
            <a:pPr lvl="1" algn="just"/>
            <a:endParaRPr lang="en-US" sz="1400" dirty="0"/>
          </a:p>
          <a:p>
            <a:pPr lvl="1" algn="just"/>
            <a:endParaRPr lang="en-US" sz="1400" dirty="0"/>
          </a:p>
          <a:p>
            <a:pPr lvl="1" algn="just"/>
            <a:endParaRPr lang="en-US" sz="1400" dirty="0"/>
          </a:p>
          <a:p>
            <a:pPr marL="0" lvl="1" indent="0" algn="just">
              <a:buNone/>
            </a:pPr>
            <a:r>
              <a:rPr lang="en-US" sz="900" i="1" dirty="0">
                <a:solidFill>
                  <a:schemeClr val="accent6"/>
                </a:solidFill>
              </a:rPr>
              <a:t>No change in slides 18, 19, 20 and 21 since last presentation. September data has been included in Slide 22. </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Tree>
    <p:extLst>
      <p:ext uri="{BB962C8B-B14F-4D97-AF65-F5344CB8AC3E}">
        <p14:creationId xmlns:p14="http://schemas.microsoft.com/office/powerpoint/2010/main" val="588272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E081-2E5F-4866-B6AA-D8252BEC3648}"/>
              </a:ext>
            </a:extLst>
          </p:cNvPr>
          <p:cNvSpPr>
            <a:spLocks noGrp="1"/>
          </p:cNvSpPr>
          <p:nvPr>
            <p:ph type="title"/>
          </p:nvPr>
        </p:nvSpPr>
        <p:spPr/>
        <p:txBody>
          <a:bodyPr/>
          <a:lstStyle/>
          <a:p>
            <a:r>
              <a:rPr lang="en-US" dirty="0"/>
              <a:t>2022 RUCs by Startup Time</a:t>
            </a:r>
          </a:p>
        </p:txBody>
      </p:sp>
      <p:sp>
        <p:nvSpPr>
          <p:cNvPr id="3" name="Content Placeholder 2">
            <a:extLst>
              <a:ext uri="{FF2B5EF4-FFF2-40B4-BE49-F238E27FC236}">
                <a16:creationId xmlns:a16="http://schemas.microsoft.com/office/drawing/2014/main" id="{9D1D839D-22FE-4369-B2F5-809FFD612FD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D14BD47-D761-49EE-9278-EA240F6A5F04}"/>
              </a:ext>
            </a:extLst>
          </p:cNvPr>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6" name="Picture 5">
            <a:extLst>
              <a:ext uri="{FF2B5EF4-FFF2-40B4-BE49-F238E27FC236}">
                <a16:creationId xmlns:a16="http://schemas.microsoft.com/office/drawing/2014/main" id="{D4A8A62B-E18B-4342-8954-EC23C34A6AE0}"/>
              </a:ext>
            </a:extLst>
          </p:cNvPr>
          <p:cNvPicPr>
            <a:picLocks noChangeAspect="1"/>
          </p:cNvPicPr>
          <p:nvPr/>
        </p:nvPicPr>
        <p:blipFill>
          <a:blip r:embed="rId2"/>
          <a:stretch>
            <a:fillRect/>
          </a:stretch>
        </p:blipFill>
        <p:spPr>
          <a:xfrm>
            <a:off x="1720345" y="1456773"/>
            <a:ext cx="5779509" cy="3944454"/>
          </a:xfrm>
          <a:prstGeom prst="rect">
            <a:avLst/>
          </a:prstGeom>
        </p:spPr>
      </p:pic>
    </p:spTree>
    <p:extLst>
      <p:ext uri="{BB962C8B-B14F-4D97-AF65-F5344CB8AC3E}">
        <p14:creationId xmlns:p14="http://schemas.microsoft.com/office/powerpoint/2010/main" val="3286724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dirty="0"/>
              <a:t>The </a:t>
            </a:r>
            <a:r>
              <a:rPr lang="en-US" dirty="0"/>
              <a:t>Intra-day Outage </a:t>
            </a:r>
            <a:r>
              <a:rPr lang="en-US" sz="1800" dirty="0"/>
              <a:t>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a:extLst>
              <a:ext uri="{FF2B5EF4-FFF2-40B4-BE49-F238E27FC236}">
                <a16:creationId xmlns:a16="http://schemas.microsoft.com/office/drawing/2014/main" id="{D10704C7-B568-4FE6-BCE9-6B83045DA3C9}"/>
              </a:ext>
            </a:extLst>
          </p:cNvPr>
          <p:cNvPicPr>
            <a:picLocks noChangeAspect="1"/>
          </p:cNvPicPr>
          <p:nvPr/>
        </p:nvPicPr>
        <p:blipFill>
          <a:blip r:embed="rId2"/>
          <a:stretch>
            <a:fillRect/>
          </a:stretch>
        </p:blipFill>
        <p:spPr>
          <a:xfrm>
            <a:off x="176033" y="1670151"/>
            <a:ext cx="8663167" cy="351769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14, 2022 – PDCWG (Methodology Discussion)</a:t>
            </a:r>
          </a:p>
          <a:p>
            <a:pPr>
              <a:buFont typeface="Wingdings" panose="05000000000000000000" pitchFamily="2" charset="2"/>
              <a:buChar char="ü"/>
            </a:pPr>
            <a:r>
              <a:rPr lang="en-US" dirty="0">
                <a:solidFill>
                  <a:schemeClr val="accent2"/>
                </a:solidFill>
              </a:rPr>
              <a:t>September 23, 2022 – WMWG (Methodology Discussion)</a:t>
            </a:r>
          </a:p>
          <a:p>
            <a:endParaRPr lang="en-US" sz="1400" dirty="0">
              <a:solidFill>
                <a:schemeClr val="accent2"/>
              </a:solidFill>
            </a:endParaRPr>
          </a:p>
          <a:p>
            <a:r>
              <a:rPr lang="en-US" strike="sngStrike" dirty="0">
                <a:solidFill>
                  <a:schemeClr val="accent2"/>
                </a:solidFill>
              </a:rPr>
              <a:t>October 20, 2022 – PDCWG (Proposed Methodology)</a:t>
            </a:r>
            <a:r>
              <a:rPr lang="en-US" dirty="0">
                <a:solidFill>
                  <a:srgbClr val="FF0000"/>
                </a:solidFill>
              </a:rPr>
              <a:t>(Rescheduled to Oct 28.)</a:t>
            </a:r>
          </a:p>
          <a:p>
            <a:r>
              <a:rPr lang="en-US" dirty="0">
                <a:solidFill>
                  <a:schemeClr val="accent2"/>
                </a:solidFill>
              </a:rPr>
              <a:t>October 21, 2022 – WMWG (Proposed Methodology)</a:t>
            </a:r>
          </a:p>
          <a:p>
            <a:r>
              <a:rPr lang="en-US" dirty="0">
                <a:solidFill>
                  <a:schemeClr val="accent2"/>
                </a:solidFill>
              </a:rPr>
              <a:t>October 27, 2022 – OWG (Proposed Methodology)</a:t>
            </a:r>
          </a:p>
          <a:p>
            <a:r>
              <a:rPr lang="en-US" dirty="0">
                <a:solidFill>
                  <a:schemeClr val="accent2"/>
                </a:solidFill>
              </a:rPr>
              <a:t>October 28, 2022 – PDCWG (Proposed Methodology)</a:t>
            </a:r>
          </a:p>
          <a:p>
            <a:endParaRPr lang="en-US" sz="1400" dirty="0">
              <a:solidFill>
                <a:schemeClr val="accent2"/>
              </a:solidFill>
            </a:endParaRPr>
          </a:p>
          <a:p>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endParaRPr lang="en-US" dirty="0"/>
          </a:p>
          <a:p>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5" name="Picture 4">
            <a:extLst>
              <a:ext uri="{FF2B5EF4-FFF2-40B4-BE49-F238E27FC236}">
                <a16:creationId xmlns:a16="http://schemas.microsoft.com/office/drawing/2014/main" id="{85C17F59-73F7-40E6-80D4-E27048F6D5CF}"/>
              </a:ext>
            </a:extLst>
          </p:cNvPr>
          <p:cNvPicPr>
            <a:picLocks noChangeAspect="1"/>
          </p:cNvPicPr>
          <p:nvPr/>
        </p:nvPicPr>
        <p:blipFill>
          <a:blip r:embed="rId2"/>
          <a:stretch>
            <a:fillRect/>
          </a:stretch>
        </p:blipFill>
        <p:spPr>
          <a:xfrm>
            <a:off x="255658" y="1158043"/>
            <a:ext cx="8632684" cy="4541914"/>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 - 2023</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400" dirty="0"/>
              <a:t>In 2023, ERCOT is proposing to compute ECRS requirements as the sum of capacity needed to recover frequency following a large unit trip and capacity needed to support net load forecast errors during sustained net load ramps.</a:t>
            </a:r>
            <a:endParaRPr lang="en-US" sz="1600" dirty="0"/>
          </a:p>
          <a:p>
            <a:pPr lvl="1"/>
            <a:endParaRPr lang="en-US" sz="1400" dirty="0"/>
          </a:p>
          <a:p>
            <a:r>
              <a:rPr lang="en-US" sz="1400" b="1" i="1" u="sng" dirty="0"/>
              <a:t>Frequency Recovery Portion</a:t>
            </a:r>
          </a:p>
          <a:p>
            <a:pPr lvl="1"/>
            <a:r>
              <a:rPr lang="en-US" sz="1400" dirty="0"/>
              <a:t>For various inertia levels, a medium-sized supply-side resource is tripped such that frequency nadir is just above 59.7 Hz.  Amount of response needed equals to return frequency to 59.98 Hz is determined </a:t>
            </a:r>
          </a:p>
          <a:p>
            <a:pPr marL="342900" lvl="1" indent="0">
              <a:buNone/>
            </a:pPr>
            <a:r>
              <a:rPr lang="en-US" sz="1400" dirty="0"/>
              <a:t>	</a:t>
            </a:r>
            <a:r>
              <a:rPr lang="en-US" sz="1400" dirty="0" err="1"/>
              <a:t>MW</a:t>
            </a:r>
            <a:r>
              <a:rPr lang="en-US" sz="1400" baseline="-25000" dirty="0" err="1"/>
              <a:t>need</a:t>
            </a:r>
            <a:r>
              <a:rPr lang="en-US" sz="1400" dirty="0"/>
              <a:t> = (59.98 Hz – </a:t>
            </a:r>
            <a:r>
              <a:rPr lang="en-US" sz="1400" dirty="0" err="1"/>
              <a:t>Freq</a:t>
            </a:r>
            <a:r>
              <a:rPr lang="en-US" sz="1400" baseline="-25000" dirty="0" err="1"/>
              <a:t>B</a:t>
            </a:r>
            <a:r>
              <a:rPr lang="en-US" sz="1400" baseline="-25000" dirty="0"/>
              <a:t>-point</a:t>
            </a:r>
            <a:r>
              <a:rPr lang="en-US" sz="1400" dirty="0"/>
              <a:t>) * (1% load in MW/0.1 Hz)</a:t>
            </a:r>
          </a:p>
          <a:p>
            <a:pPr lvl="1"/>
            <a:r>
              <a:rPr lang="en-US" sz="1400" dirty="0"/>
              <a:t>Calculated for each hour of each month from last two-year data</a:t>
            </a:r>
          </a:p>
          <a:p>
            <a:pPr lvl="1"/>
            <a:endParaRPr lang="en-US" sz="1400" dirty="0"/>
          </a:p>
          <a:p>
            <a:r>
              <a:rPr lang="en-US" sz="1400" b="1" u="sng" dirty="0"/>
              <a:t>Intra-Hour Net Load Forecast errors (NLFE)</a:t>
            </a:r>
          </a:p>
          <a:p>
            <a:pPr lvl="1"/>
            <a:r>
              <a:rPr lang="en-US" sz="1400" dirty="0"/>
              <a:t>85</a:t>
            </a:r>
            <a:r>
              <a:rPr lang="en-US" sz="1400" baseline="30000" dirty="0"/>
              <a:t>th</a:t>
            </a:r>
            <a:r>
              <a:rPr lang="en-US" sz="1400" dirty="0"/>
              <a:t> – 95</a:t>
            </a:r>
            <a:r>
              <a:rPr lang="en-US" sz="1400" baseline="30000" dirty="0"/>
              <a:t>th</a:t>
            </a:r>
            <a:r>
              <a:rPr lang="en-US" sz="1400" dirty="0"/>
              <a:t> percentile of 30-minute ahead intra-hour netload forecast errors for last two years</a:t>
            </a:r>
          </a:p>
          <a:p>
            <a:pPr lvl="2"/>
            <a:r>
              <a:rPr lang="en-US" sz="1400" dirty="0"/>
              <a:t>The percentile is associated with the risk of net load ramp. The larger the netload ramp, the higher the percentile.</a:t>
            </a:r>
          </a:p>
          <a:p>
            <a:pPr lvl="1"/>
            <a:r>
              <a:rPr lang="en-US" sz="1400" dirty="0"/>
              <a:t>An additional adjustment will be included to account for the impact of increase in the solar generation installed capacity on the net load forecast error.</a:t>
            </a:r>
          </a:p>
          <a:p>
            <a:pPr marL="685800" lvl="2" indent="0">
              <a:buNone/>
            </a:pPr>
            <a:endParaRPr lang="en-US" dirty="0"/>
          </a:p>
          <a:p>
            <a:r>
              <a:rPr lang="en-US" sz="1400" dirty="0"/>
              <a:t>The preliminary ECRS quantities for January 2023 through September 2023 in subsequent slides have been computed using the proposed methodology.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23</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pPr marL="0" indent="0">
              <a:buNone/>
            </a:pPr>
            <a:r>
              <a:rPr lang="en-US" sz="14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24</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74 MW |  Max 283 MW)</a:t>
            </a:r>
          </a:p>
        </p:txBody>
      </p:sp>
      <p:pic>
        <p:nvPicPr>
          <p:cNvPr id="8" name="Picture 7">
            <a:extLst>
              <a:ext uri="{FF2B5EF4-FFF2-40B4-BE49-F238E27FC236}">
                <a16:creationId xmlns:a16="http://schemas.microsoft.com/office/drawing/2014/main" id="{C2D14D55-CC34-497E-B9AC-EF4888213E60}"/>
              </a:ext>
            </a:extLst>
          </p:cNvPr>
          <p:cNvPicPr>
            <a:picLocks noChangeAspect="1"/>
          </p:cNvPicPr>
          <p:nvPr/>
        </p:nvPicPr>
        <p:blipFill>
          <a:blip r:embed="rId2"/>
          <a:stretch>
            <a:fillRect/>
          </a:stretch>
        </p:blipFill>
        <p:spPr>
          <a:xfrm>
            <a:off x="102005" y="4908538"/>
            <a:ext cx="8737195" cy="1152989"/>
          </a:xfrm>
          <a:prstGeom prst="rect">
            <a:avLst/>
          </a:prstGeom>
        </p:spPr>
      </p:pic>
      <p:pic>
        <p:nvPicPr>
          <p:cNvPr id="11" name="Picture 10">
            <a:extLst>
              <a:ext uri="{FF2B5EF4-FFF2-40B4-BE49-F238E27FC236}">
                <a16:creationId xmlns:a16="http://schemas.microsoft.com/office/drawing/2014/main" id="{C0215A76-DBF5-4221-B217-5EEE4C17CDE9}"/>
              </a:ext>
            </a:extLst>
          </p:cNvPr>
          <p:cNvPicPr>
            <a:picLocks noChangeAspect="1"/>
          </p:cNvPicPr>
          <p:nvPr/>
        </p:nvPicPr>
        <p:blipFill>
          <a:blip r:embed="rId3"/>
          <a:stretch>
            <a:fillRect/>
          </a:stretch>
        </p:blipFill>
        <p:spPr>
          <a:xfrm>
            <a:off x="2703561" y="2106925"/>
            <a:ext cx="4286250" cy="1924050"/>
          </a:xfrm>
          <a:prstGeom prst="rect">
            <a:avLst/>
          </a:prstGeom>
        </p:spPr>
      </p:pic>
    </p:spTree>
    <p:extLst>
      <p:ext uri="{BB962C8B-B14F-4D97-AF65-F5344CB8AC3E}">
        <p14:creationId xmlns:p14="http://schemas.microsoft.com/office/powerpoint/2010/main" val="1135123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25</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550607443"/>
              </p:ext>
            </p:extLst>
          </p:nvPr>
        </p:nvGraphicFramePr>
        <p:xfrm>
          <a:off x="3316514" y="6324859"/>
          <a:ext cx="3062512" cy="518160"/>
        </p:xfrm>
        <a:graphic>
          <a:graphicData uri="http://schemas.openxmlformats.org/drawingml/2006/table">
            <a:tbl>
              <a:tblPr firstRow="1" bandRow="1">
                <a:tableStyleId>{5C22544A-7EE6-4342-B048-85BDC9FD1C3A}</a:tableStyleId>
              </a:tblPr>
              <a:tblGrid>
                <a:gridCol w="765628">
                  <a:extLst>
                    <a:ext uri="{9D8B030D-6E8A-4147-A177-3AD203B41FA5}">
                      <a16:colId xmlns:a16="http://schemas.microsoft.com/office/drawing/2014/main" val="2720912986"/>
                    </a:ext>
                  </a:extLst>
                </a:gridCol>
                <a:gridCol w="765628">
                  <a:extLst>
                    <a:ext uri="{9D8B030D-6E8A-4147-A177-3AD203B41FA5}">
                      <a16:colId xmlns:a16="http://schemas.microsoft.com/office/drawing/2014/main" val="4119458946"/>
                    </a:ext>
                  </a:extLst>
                </a:gridCol>
                <a:gridCol w="765628">
                  <a:extLst>
                    <a:ext uri="{9D8B030D-6E8A-4147-A177-3AD203B41FA5}">
                      <a16:colId xmlns:a16="http://schemas.microsoft.com/office/drawing/2014/main" val="3373204135"/>
                    </a:ext>
                  </a:extLst>
                </a:gridCol>
                <a:gridCol w="765628">
                  <a:extLst>
                    <a:ext uri="{9D8B030D-6E8A-4147-A177-3AD203B41FA5}">
                      <a16:colId xmlns:a16="http://schemas.microsoft.com/office/drawing/2014/main" val="2101921213"/>
                    </a:ext>
                  </a:extLst>
                </a:gridCol>
              </a:tblGrid>
              <a:tr h="204996">
                <a:tc>
                  <a:txBody>
                    <a:bodyPr/>
                    <a:lstStyle/>
                    <a:p>
                      <a:pPr algn="ctr"/>
                      <a:endParaRPr lang="en-US" sz="1000" dirty="0"/>
                    </a:p>
                  </a:txBody>
                  <a:tcPr anchor="ctr"/>
                </a:tc>
                <a:tc>
                  <a:txBody>
                    <a:bodyPr/>
                    <a:lstStyle/>
                    <a:p>
                      <a:pPr algn="ctr"/>
                      <a:r>
                        <a:rPr lang="en-US" sz="1000" dirty="0"/>
                        <a:t>Min</a:t>
                      </a:r>
                    </a:p>
                  </a:txBody>
                  <a:tcPr anchor="ctr"/>
                </a:tc>
                <a:tc>
                  <a:txBody>
                    <a:bodyPr/>
                    <a:lstStyle/>
                    <a:p>
                      <a:pPr algn="ctr"/>
                      <a:r>
                        <a:rPr lang="en-US" sz="1000" dirty="0"/>
                        <a:t>Mean</a:t>
                      </a:r>
                    </a:p>
                  </a:txBody>
                  <a:tcPr anchor="ctr"/>
                </a:tc>
                <a:tc>
                  <a:txBody>
                    <a:bodyPr/>
                    <a:lstStyle/>
                    <a:p>
                      <a:pPr algn="ctr"/>
                      <a:r>
                        <a:rPr lang="en-US" sz="1000" dirty="0"/>
                        <a:t>Max</a:t>
                      </a:r>
                    </a:p>
                  </a:txBody>
                  <a:tcPr anchor="ctr"/>
                </a:tc>
                <a:extLst>
                  <a:ext uri="{0D108BD9-81ED-4DB2-BD59-A6C34878D82A}">
                    <a16:rowId xmlns:a16="http://schemas.microsoft.com/office/drawing/2014/main" val="3474610873"/>
                  </a:ext>
                </a:extLst>
              </a:tr>
              <a:tr h="274320">
                <a:tc>
                  <a:txBody>
                    <a:bodyPr/>
                    <a:lstStyle/>
                    <a:p>
                      <a:pPr algn="ctr"/>
                      <a:r>
                        <a:rPr lang="en-US" sz="1000" dirty="0"/>
                        <a:t>ECRS</a:t>
                      </a:r>
                    </a:p>
                  </a:txBody>
                  <a:tcPr anchor="ctr"/>
                </a:tc>
                <a:tc>
                  <a:txBody>
                    <a:bodyPr/>
                    <a:lstStyle/>
                    <a:p>
                      <a:pPr algn="ctr"/>
                      <a:r>
                        <a:rPr lang="en-US" sz="1000" dirty="0"/>
                        <a:t>1,209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1,981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3,039 MW</a:t>
                      </a:r>
                    </a:p>
                  </a:txBody>
                  <a:tcPr anchor="ctr"/>
                </a:tc>
                <a:extLst>
                  <a:ext uri="{0D108BD9-81ED-4DB2-BD59-A6C34878D82A}">
                    <a16:rowId xmlns:a16="http://schemas.microsoft.com/office/drawing/2014/main" val="1696164621"/>
                  </a:ext>
                </a:extLst>
              </a:tr>
            </a:tbl>
          </a:graphicData>
        </a:graphic>
      </p:graphicFrame>
      <p:sp>
        <p:nvSpPr>
          <p:cNvPr id="11" name="TextBox 10">
            <a:extLst>
              <a:ext uri="{FF2B5EF4-FFF2-40B4-BE49-F238E27FC236}">
                <a16:creationId xmlns:a16="http://schemas.microsoft.com/office/drawing/2014/main" id="{BD631C44-2B47-4624-8F10-2CCC5EA9F556}"/>
              </a:ext>
            </a:extLst>
          </p:cNvPr>
          <p:cNvSpPr txBox="1"/>
          <p:nvPr/>
        </p:nvSpPr>
        <p:spPr>
          <a:xfrm>
            <a:off x="1103098" y="724922"/>
            <a:ext cx="2548950" cy="276999"/>
          </a:xfrm>
          <a:prstGeom prst="rect">
            <a:avLst/>
          </a:prstGeom>
          <a:noFill/>
        </p:spPr>
        <p:txBody>
          <a:bodyPr wrap="square" rtlCol="0">
            <a:spAutoFit/>
          </a:bodyPr>
          <a:lstStyle/>
          <a:p>
            <a:r>
              <a:rPr lang="en-US" sz="1200" b="1" cap="small" dirty="0"/>
              <a:t>Frequency Recovery (F.R.)</a:t>
            </a:r>
          </a:p>
        </p:txBody>
      </p:sp>
      <p:sp>
        <p:nvSpPr>
          <p:cNvPr id="13" name="TextBox 12">
            <a:extLst>
              <a:ext uri="{FF2B5EF4-FFF2-40B4-BE49-F238E27FC236}">
                <a16:creationId xmlns:a16="http://schemas.microsoft.com/office/drawing/2014/main" id="{58911315-7227-4EDB-82C3-AC00FDAF2A14}"/>
              </a:ext>
            </a:extLst>
          </p:cNvPr>
          <p:cNvSpPr txBox="1"/>
          <p:nvPr/>
        </p:nvSpPr>
        <p:spPr>
          <a:xfrm>
            <a:off x="5819429" y="600878"/>
            <a:ext cx="2485572" cy="461665"/>
          </a:xfrm>
          <a:prstGeom prst="rect">
            <a:avLst/>
          </a:prstGeom>
          <a:noFill/>
        </p:spPr>
        <p:txBody>
          <a:bodyPr wrap="square" rtlCol="0">
            <a:spAutoFit/>
          </a:bodyPr>
          <a:lstStyle/>
          <a:p>
            <a:pPr algn="ctr"/>
            <a:r>
              <a:rPr lang="en-US" sz="1200" b="1" cap="small" dirty="0"/>
              <a:t>Intra-Hour NLFE </a:t>
            </a:r>
          </a:p>
          <a:p>
            <a:pPr algn="ctr"/>
            <a:r>
              <a:rPr lang="en-US" sz="1200" b="1" cap="small" dirty="0"/>
              <a:t>w Solar Adjustment</a:t>
            </a:r>
          </a:p>
        </p:txBody>
      </p:sp>
      <p:graphicFrame>
        <p:nvGraphicFramePr>
          <p:cNvPr id="15" name="Table 14">
            <a:extLst>
              <a:ext uri="{FF2B5EF4-FFF2-40B4-BE49-F238E27FC236}">
                <a16:creationId xmlns:a16="http://schemas.microsoft.com/office/drawing/2014/main" id="{A2E93480-04DA-4805-9FA6-47B0B7E7361F}"/>
              </a:ext>
            </a:extLst>
          </p:cNvPr>
          <p:cNvGraphicFramePr>
            <a:graphicFrameLocks noGrp="1"/>
          </p:cNvGraphicFramePr>
          <p:nvPr>
            <p:extLst>
              <p:ext uri="{D42A27DB-BD31-4B8C-83A1-F6EECF244321}">
                <p14:modId xmlns:p14="http://schemas.microsoft.com/office/powerpoint/2010/main" val="2418569605"/>
              </p:ext>
            </p:extLst>
          </p:nvPr>
        </p:nvGraphicFramePr>
        <p:xfrm>
          <a:off x="1023096" y="3422166"/>
          <a:ext cx="2440769" cy="430873"/>
        </p:xfrm>
        <a:graphic>
          <a:graphicData uri="http://schemas.openxmlformats.org/drawingml/2006/table">
            <a:tbl>
              <a:tblPr firstRow="1" bandRow="1">
                <a:tableStyleId>{5C22544A-7EE6-4342-B048-85BDC9FD1C3A}</a:tableStyleId>
              </a:tblPr>
              <a:tblGrid>
                <a:gridCol w="400158">
                  <a:extLst>
                    <a:ext uri="{9D8B030D-6E8A-4147-A177-3AD203B41FA5}">
                      <a16:colId xmlns:a16="http://schemas.microsoft.com/office/drawing/2014/main" val="2720912986"/>
                    </a:ext>
                  </a:extLst>
                </a:gridCol>
                <a:gridCol w="653143">
                  <a:extLst>
                    <a:ext uri="{9D8B030D-6E8A-4147-A177-3AD203B41FA5}">
                      <a16:colId xmlns:a16="http://schemas.microsoft.com/office/drawing/2014/main" val="4119458946"/>
                    </a:ext>
                  </a:extLst>
                </a:gridCol>
                <a:gridCol w="711200">
                  <a:extLst>
                    <a:ext uri="{9D8B030D-6E8A-4147-A177-3AD203B41FA5}">
                      <a16:colId xmlns:a16="http://schemas.microsoft.com/office/drawing/2014/main" val="3373204135"/>
                    </a:ext>
                  </a:extLst>
                </a:gridCol>
                <a:gridCol w="676268">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F.R.</a:t>
                      </a:r>
                    </a:p>
                  </a:txBody>
                  <a:tcPr anchor="ctr"/>
                </a:tc>
                <a:tc>
                  <a:txBody>
                    <a:bodyPr/>
                    <a:lstStyle/>
                    <a:p>
                      <a:pPr algn="ctr"/>
                      <a:r>
                        <a:rPr lang="en-US" sz="800" dirty="0"/>
                        <a:t>574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974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1,572 MW</a:t>
                      </a:r>
                    </a:p>
                  </a:txBody>
                  <a:tcPr anchor="ctr"/>
                </a:tc>
                <a:extLst>
                  <a:ext uri="{0D108BD9-81ED-4DB2-BD59-A6C34878D82A}">
                    <a16:rowId xmlns:a16="http://schemas.microsoft.com/office/drawing/2014/main" val="1696164621"/>
                  </a:ext>
                </a:extLst>
              </a:tr>
            </a:tbl>
          </a:graphicData>
        </a:graphic>
      </p:graphicFrame>
      <p:graphicFrame>
        <p:nvGraphicFramePr>
          <p:cNvPr id="16" name="Table 15">
            <a:extLst>
              <a:ext uri="{FF2B5EF4-FFF2-40B4-BE49-F238E27FC236}">
                <a16:creationId xmlns:a16="http://schemas.microsoft.com/office/drawing/2014/main" id="{35168550-E510-432F-9532-078C2FF39369}"/>
              </a:ext>
            </a:extLst>
          </p:cNvPr>
          <p:cNvGraphicFramePr>
            <a:graphicFrameLocks noGrp="1"/>
          </p:cNvGraphicFramePr>
          <p:nvPr>
            <p:extLst>
              <p:ext uri="{D42A27DB-BD31-4B8C-83A1-F6EECF244321}">
                <p14:modId xmlns:p14="http://schemas.microsoft.com/office/powerpoint/2010/main" val="2577282514"/>
              </p:ext>
            </p:extLst>
          </p:nvPr>
        </p:nvGraphicFramePr>
        <p:xfrm>
          <a:off x="5668473" y="3422167"/>
          <a:ext cx="2787484" cy="430873"/>
        </p:xfrm>
        <a:graphic>
          <a:graphicData uri="http://schemas.openxmlformats.org/drawingml/2006/table">
            <a:tbl>
              <a:tblPr firstRow="1" bandRow="1">
                <a:tableStyleId>{5C22544A-7EE6-4342-B048-85BDC9FD1C3A}</a:tableStyleId>
              </a:tblPr>
              <a:tblGrid>
                <a:gridCol w="767491">
                  <a:extLst>
                    <a:ext uri="{9D8B030D-6E8A-4147-A177-3AD203B41FA5}">
                      <a16:colId xmlns:a16="http://schemas.microsoft.com/office/drawing/2014/main" val="2720912986"/>
                    </a:ext>
                  </a:extLst>
                </a:gridCol>
                <a:gridCol w="648393">
                  <a:extLst>
                    <a:ext uri="{9D8B030D-6E8A-4147-A177-3AD203B41FA5}">
                      <a16:colId xmlns:a16="http://schemas.microsoft.com/office/drawing/2014/main" val="4119458946"/>
                    </a:ext>
                  </a:extLst>
                </a:gridCol>
                <a:gridCol w="673331">
                  <a:extLst>
                    <a:ext uri="{9D8B030D-6E8A-4147-A177-3AD203B41FA5}">
                      <a16:colId xmlns:a16="http://schemas.microsoft.com/office/drawing/2014/main" val="3373204135"/>
                    </a:ext>
                  </a:extLst>
                </a:gridCol>
                <a:gridCol w="698269">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NLFE w Adj</a:t>
                      </a:r>
                    </a:p>
                  </a:txBody>
                  <a:tcPr anchor="ctr"/>
                </a:tc>
                <a:tc>
                  <a:txBody>
                    <a:bodyPr/>
                    <a:lstStyle/>
                    <a:p>
                      <a:pPr algn="ctr"/>
                      <a:r>
                        <a:rPr lang="en-US" sz="800" dirty="0"/>
                        <a:t>460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1008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2,027 MW</a:t>
                      </a:r>
                    </a:p>
                  </a:txBody>
                  <a:tcPr anchor="ctr"/>
                </a:tc>
                <a:extLst>
                  <a:ext uri="{0D108BD9-81ED-4DB2-BD59-A6C34878D82A}">
                    <a16:rowId xmlns:a16="http://schemas.microsoft.com/office/drawing/2014/main" val="1696164621"/>
                  </a:ext>
                </a:extLst>
              </a:tr>
            </a:tbl>
          </a:graphicData>
        </a:graphic>
      </p:graphicFrame>
      <p:sp>
        <p:nvSpPr>
          <p:cNvPr id="17" name="TextBox 16">
            <a:extLst>
              <a:ext uri="{FF2B5EF4-FFF2-40B4-BE49-F238E27FC236}">
                <a16:creationId xmlns:a16="http://schemas.microsoft.com/office/drawing/2014/main" id="{AE22368E-8E5F-4E28-832A-64DE8A0E883E}"/>
              </a:ext>
            </a:extLst>
          </p:cNvPr>
          <p:cNvSpPr txBox="1"/>
          <p:nvPr/>
        </p:nvSpPr>
        <p:spPr>
          <a:xfrm>
            <a:off x="4414964" y="1918038"/>
            <a:ext cx="390272" cy="584775"/>
          </a:xfrm>
          <a:prstGeom prst="rect">
            <a:avLst/>
          </a:prstGeom>
          <a:noFill/>
        </p:spPr>
        <p:txBody>
          <a:bodyPr wrap="square" rtlCol="0">
            <a:spAutoFit/>
          </a:bodyPr>
          <a:lstStyle/>
          <a:p>
            <a:r>
              <a:rPr lang="en-US" sz="3200" b="1" cap="small" dirty="0"/>
              <a:t>+</a:t>
            </a:r>
          </a:p>
        </p:txBody>
      </p:sp>
      <p:pic>
        <p:nvPicPr>
          <p:cNvPr id="10" name="Picture 9">
            <a:extLst>
              <a:ext uri="{FF2B5EF4-FFF2-40B4-BE49-F238E27FC236}">
                <a16:creationId xmlns:a16="http://schemas.microsoft.com/office/drawing/2014/main" id="{080F6517-3071-46CB-B728-8F5F8DE3FA1A}"/>
              </a:ext>
            </a:extLst>
          </p:cNvPr>
          <p:cNvPicPr>
            <a:picLocks noChangeAspect="1"/>
          </p:cNvPicPr>
          <p:nvPr/>
        </p:nvPicPr>
        <p:blipFill rotWithShape="1">
          <a:blip r:embed="rId2"/>
          <a:srcRect l="5932" t="5236" r="5612" b="2669"/>
          <a:stretch/>
        </p:blipFill>
        <p:spPr>
          <a:xfrm>
            <a:off x="615849" y="979665"/>
            <a:ext cx="3255264" cy="2468880"/>
          </a:xfrm>
          <a:prstGeom prst="rect">
            <a:avLst/>
          </a:prstGeom>
        </p:spPr>
      </p:pic>
      <p:pic>
        <p:nvPicPr>
          <p:cNvPr id="18" name="Picture 17">
            <a:extLst>
              <a:ext uri="{FF2B5EF4-FFF2-40B4-BE49-F238E27FC236}">
                <a16:creationId xmlns:a16="http://schemas.microsoft.com/office/drawing/2014/main" id="{A1CD8046-9868-404D-8C56-A67ACD87EEA5}"/>
              </a:ext>
            </a:extLst>
          </p:cNvPr>
          <p:cNvPicPr>
            <a:picLocks noChangeAspect="1"/>
          </p:cNvPicPr>
          <p:nvPr/>
        </p:nvPicPr>
        <p:blipFill rotWithShape="1">
          <a:blip r:embed="rId3"/>
          <a:srcRect l="5765" t="4388" r="5859" b="5429"/>
          <a:stretch/>
        </p:blipFill>
        <p:spPr>
          <a:xfrm>
            <a:off x="5434157" y="975986"/>
            <a:ext cx="3256117" cy="2468880"/>
          </a:xfrm>
          <a:prstGeom prst="rect">
            <a:avLst/>
          </a:prstGeom>
        </p:spPr>
      </p:pic>
      <p:pic>
        <p:nvPicPr>
          <p:cNvPr id="20" name="Picture 19">
            <a:extLst>
              <a:ext uri="{FF2B5EF4-FFF2-40B4-BE49-F238E27FC236}">
                <a16:creationId xmlns:a16="http://schemas.microsoft.com/office/drawing/2014/main" id="{3DDBB833-8A64-4B11-AFBB-72F322A7835B}"/>
              </a:ext>
            </a:extLst>
          </p:cNvPr>
          <p:cNvPicPr>
            <a:picLocks noChangeAspect="1"/>
          </p:cNvPicPr>
          <p:nvPr/>
        </p:nvPicPr>
        <p:blipFill rotWithShape="1">
          <a:blip r:embed="rId4"/>
          <a:srcRect l="4117" t="5224" r="5279" b="4704"/>
          <a:stretch/>
        </p:blipFill>
        <p:spPr>
          <a:xfrm>
            <a:off x="3160602" y="3874581"/>
            <a:ext cx="3374337" cy="2468880"/>
          </a:xfrm>
          <a:prstGeom prst="rect">
            <a:avLst/>
          </a:prstGeom>
        </p:spPr>
      </p:pic>
    </p:spTree>
    <p:extLst>
      <p:ext uri="{BB962C8B-B14F-4D97-AF65-F5344CB8AC3E}">
        <p14:creationId xmlns:p14="http://schemas.microsoft.com/office/powerpoint/2010/main" val="10095712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AC450-B720-423A-9017-C8B2A074A190}"/>
              </a:ext>
            </a:extLst>
          </p:cNvPr>
          <p:cNvSpPr>
            <a:spLocks noGrp="1"/>
          </p:cNvSpPr>
          <p:nvPr>
            <p:ph type="title"/>
          </p:nvPr>
        </p:nvSpPr>
        <p:spPr/>
        <p:txBody>
          <a:bodyPr/>
          <a:lstStyle/>
          <a:p>
            <a:r>
              <a:rPr lang="en-US" dirty="0"/>
              <a:t>Hourly Average ECRS</a:t>
            </a:r>
          </a:p>
        </p:txBody>
      </p:sp>
      <p:sp>
        <p:nvSpPr>
          <p:cNvPr id="3" name="Content Placeholder 2">
            <a:extLst>
              <a:ext uri="{FF2B5EF4-FFF2-40B4-BE49-F238E27FC236}">
                <a16:creationId xmlns:a16="http://schemas.microsoft.com/office/drawing/2014/main" id="{E01B8174-F0A2-48C2-8468-952EF95809F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3289B0F3-CB63-4749-AC86-781A89263745}"/>
              </a:ext>
            </a:extLst>
          </p:cNvPr>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5" name="Picture 4">
            <a:extLst>
              <a:ext uri="{FF2B5EF4-FFF2-40B4-BE49-F238E27FC236}">
                <a16:creationId xmlns:a16="http://schemas.microsoft.com/office/drawing/2014/main" id="{233D72A3-D79A-4E3B-9873-627D50C912EA}"/>
              </a:ext>
            </a:extLst>
          </p:cNvPr>
          <p:cNvPicPr>
            <a:picLocks noChangeAspect="1"/>
          </p:cNvPicPr>
          <p:nvPr/>
        </p:nvPicPr>
        <p:blipFill>
          <a:blip r:embed="rId2"/>
          <a:stretch>
            <a:fillRect/>
          </a:stretch>
        </p:blipFill>
        <p:spPr>
          <a:xfrm>
            <a:off x="298333" y="944664"/>
            <a:ext cx="8547333" cy="4968671"/>
          </a:xfrm>
          <a:prstGeom prst="rect">
            <a:avLst/>
          </a:prstGeom>
        </p:spPr>
      </p:pic>
    </p:spTree>
    <p:extLst>
      <p:ext uri="{BB962C8B-B14F-4D97-AF65-F5344CB8AC3E}">
        <p14:creationId xmlns:p14="http://schemas.microsoft.com/office/powerpoint/2010/main" val="11651495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8D1-CA94-4C5D-B75C-0A8C16F1460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E48230F-D4D9-408E-86EC-136F161A1BC9}"/>
              </a:ext>
            </a:extLst>
          </p:cNvPr>
          <p:cNvSpPr>
            <a:spLocks noGrp="1"/>
          </p:cNvSpPr>
          <p:nvPr>
            <p:ph idx="1"/>
          </p:nvPr>
        </p:nvSpPr>
        <p:spPr/>
        <p:txBody>
          <a:bodyPr/>
          <a:lstStyle/>
          <a:p>
            <a:r>
              <a:rPr lang="en-US" sz="1600" dirty="0"/>
              <a:t>In summary,</a:t>
            </a:r>
          </a:p>
          <a:p>
            <a:pPr lvl="1"/>
            <a:r>
              <a:rPr lang="en-US" sz="1400" dirty="0"/>
              <a:t>ERCOT is not proposing any changes in the methodologies used to compute Regulation Service and RRS requirements for 2023.</a:t>
            </a:r>
          </a:p>
          <a:p>
            <a:pPr lvl="1"/>
            <a:endParaRPr lang="en-US" sz="800" dirty="0"/>
          </a:p>
          <a:p>
            <a:pPr lvl="1"/>
            <a:r>
              <a:rPr lang="en-US" sz="1400" dirty="0"/>
              <a:t>With the impending update in ERCOT’s 2023 IFRO, minimum RRS-PFR limit for 2023 will change to 1,390 MW. </a:t>
            </a:r>
          </a:p>
          <a:p>
            <a:pPr lvl="1"/>
            <a:endParaRPr lang="en-US" sz="800" dirty="0"/>
          </a:p>
          <a:p>
            <a:pPr lvl="1" algn="just"/>
            <a:r>
              <a:rPr lang="en-US" sz="1400" dirty="0"/>
              <a:t>ERCOT is proposing some changes in the methodology used to compute minimum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1400" dirty="0"/>
          </a:p>
          <a:p>
            <a:r>
              <a:rPr lang="en-US" sz="1600" dirty="0"/>
              <a:t>ERCOT is requesting stakeholder feedback for changes to the 2023 A/S Methodology. </a:t>
            </a:r>
          </a:p>
          <a:p>
            <a:endParaRPr lang="en-US" dirty="0"/>
          </a:p>
        </p:txBody>
      </p:sp>
      <p:sp>
        <p:nvSpPr>
          <p:cNvPr id="4" name="Slide Number Placeholder 3">
            <a:extLst>
              <a:ext uri="{FF2B5EF4-FFF2-40B4-BE49-F238E27FC236}">
                <a16:creationId xmlns:a16="http://schemas.microsoft.com/office/drawing/2014/main" id="{10318F9F-BE03-4A7E-BE1B-E59F5157ECEE}"/>
              </a:ext>
            </a:extLst>
          </p:cNvPr>
          <p:cNvSpPr>
            <a:spLocks noGrp="1"/>
          </p:cNvSpPr>
          <p:nvPr>
            <p:ph type="sldNum" sz="quarter" idx="4"/>
          </p:nvPr>
        </p:nvSpPr>
        <p:spPr/>
        <p:txBody>
          <a:bodyPr/>
          <a:lstStyle/>
          <a:p>
            <a:fld id="{1D93BD3E-1E9A-4970-A6F7-E7AC52762E0C}" type="slidenum">
              <a:rPr lang="en-US" smtClean="0"/>
              <a:pPr/>
              <a:t>27</a:t>
            </a:fld>
            <a:endParaRPr lang="en-US" dirty="0"/>
          </a:p>
        </p:txBody>
      </p:sp>
    </p:spTree>
    <p:extLst>
      <p:ext uri="{BB962C8B-B14F-4D97-AF65-F5344CB8AC3E}">
        <p14:creationId xmlns:p14="http://schemas.microsoft.com/office/powerpoint/2010/main" val="23955314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34E4E7A5-7639-447E-AC95-40C172D3C4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3326"/>
            <a:ext cx="5104081"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58C37E7F-728E-4465-9D2F-C0D3BAD67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120" y="1263674"/>
            <a:ext cx="488988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2023 Solar Adjustment Table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
        <p:nvSpPr>
          <p:cNvPr id="14" name="TextBox 13">
            <a:extLst>
              <a:ext uri="{FF2B5EF4-FFF2-40B4-BE49-F238E27FC236}">
                <a16:creationId xmlns:a16="http://schemas.microsoft.com/office/drawing/2014/main" id="{C9032BEE-F540-4827-9BB3-C4DC76BDC449}"/>
              </a:ext>
            </a:extLst>
          </p:cNvPr>
          <p:cNvSpPr txBox="1"/>
          <p:nvPr/>
        </p:nvSpPr>
        <p:spPr>
          <a:xfrm>
            <a:off x="4572000" y="5289215"/>
            <a:ext cx="4572000" cy="1200329"/>
          </a:xfrm>
          <a:prstGeom prst="rect">
            <a:avLst/>
          </a:prstGeom>
          <a:noFill/>
        </p:spPr>
        <p:txBody>
          <a:bodyPr wrap="square">
            <a:spAutoFit/>
          </a:bodyPr>
          <a:lstStyle/>
          <a:p>
            <a:r>
              <a:rPr lang="en-US" sz="1200" b="1" dirty="0"/>
              <a:t>2023 Methodology: </a:t>
            </a:r>
            <a:r>
              <a:rPr lang="en-US" sz="1200" dirty="0"/>
              <a:t>There exists an upper bound on the amount of PVGR and wind ramp that are used in establishing GTBD. In 2023, in order to account for this upper bound, when computing the additional variability for which an adjustment is needed, the predicted PVGR and wind ramp calculation will partially discount the actual ramp from the previous 5-minutes.</a:t>
            </a:r>
          </a:p>
        </p:txBody>
      </p:sp>
      <p:sp>
        <p:nvSpPr>
          <p:cNvPr id="16" name="TextBox 15">
            <a:extLst>
              <a:ext uri="{FF2B5EF4-FFF2-40B4-BE49-F238E27FC236}">
                <a16:creationId xmlns:a16="http://schemas.microsoft.com/office/drawing/2014/main" id="{4C473B44-6329-4AF8-9621-A6AF093BBAD4}"/>
              </a:ext>
            </a:extLst>
          </p:cNvPr>
          <p:cNvSpPr txBox="1"/>
          <p:nvPr/>
        </p:nvSpPr>
        <p:spPr>
          <a:xfrm>
            <a:off x="0" y="5289215"/>
            <a:ext cx="4186986" cy="830997"/>
          </a:xfrm>
          <a:prstGeom prst="rect">
            <a:avLst/>
          </a:prstGeom>
          <a:noFill/>
        </p:spPr>
        <p:txBody>
          <a:bodyPr wrap="square">
            <a:noAutofit/>
          </a:bodyPr>
          <a:lstStyle/>
          <a:p>
            <a:pPr algn="just"/>
            <a:r>
              <a:rPr lang="en-US" sz="1200" b="1" dirty="0"/>
              <a:t>2022 Methodology: </a:t>
            </a:r>
            <a:r>
              <a:rPr lang="en-US" sz="1200" dirty="0"/>
              <a:t>When computing the additional variability for which an adjustment is needed, in 2022, the predicted PVGR and wind ramp calculation fully discounts the actual ramp from the previous 5-minutes.</a:t>
            </a:r>
          </a:p>
        </p:txBody>
      </p:sp>
      <p:sp>
        <p:nvSpPr>
          <p:cNvPr id="5" name="Oval 4">
            <a:extLst>
              <a:ext uri="{FF2B5EF4-FFF2-40B4-BE49-F238E27FC236}">
                <a16:creationId xmlns:a16="http://schemas.microsoft.com/office/drawing/2014/main" id="{E4F4E789-6438-483C-BA1F-AE2B1E2819FA}"/>
              </a:ext>
            </a:extLst>
          </p:cNvPr>
          <p:cNvSpPr/>
          <p:nvPr/>
        </p:nvSpPr>
        <p:spPr>
          <a:xfrm>
            <a:off x="3608045" y="3196426"/>
            <a:ext cx="99112" cy="62873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ED670BD-6817-47EA-BB9C-5D0E822D68A8}"/>
              </a:ext>
            </a:extLst>
          </p:cNvPr>
          <p:cNvSpPr txBox="1"/>
          <p:nvPr/>
        </p:nvSpPr>
        <p:spPr>
          <a:xfrm>
            <a:off x="3404715" y="3974207"/>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8" name="Connector: Elbow 7">
            <a:extLst>
              <a:ext uri="{FF2B5EF4-FFF2-40B4-BE49-F238E27FC236}">
                <a16:creationId xmlns:a16="http://schemas.microsoft.com/office/drawing/2014/main" id="{6A15E8B7-8D96-4F53-AB7C-F854937548CA}"/>
              </a:ext>
            </a:extLst>
          </p:cNvPr>
          <p:cNvCxnSpPr>
            <a:cxnSpLocks/>
            <a:stCxn id="6" idx="0"/>
            <a:endCxn id="5" idx="6"/>
          </p:cNvCxnSpPr>
          <p:nvPr/>
        </p:nvCxnSpPr>
        <p:spPr>
          <a:xfrm rot="16200000" flipV="1">
            <a:off x="3565968" y="3651984"/>
            <a:ext cx="463412" cy="181034"/>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EE7AAB9-4688-4610-AFF8-D0938C2C8096}"/>
              </a:ext>
            </a:extLst>
          </p:cNvPr>
          <p:cNvSpPr/>
          <p:nvPr/>
        </p:nvSpPr>
        <p:spPr>
          <a:xfrm>
            <a:off x="7830546" y="3196426"/>
            <a:ext cx="134346" cy="77778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8E1D5FB-5070-4257-A785-A6B347DF9B0B}"/>
              </a:ext>
            </a:extLst>
          </p:cNvPr>
          <p:cNvSpPr txBox="1"/>
          <p:nvPr/>
        </p:nvSpPr>
        <p:spPr>
          <a:xfrm>
            <a:off x="7964892" y="4113548"/>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19" name="Connector: Elbow 18">
            <a:extLst>
              <a:ext uri="{FF2B5EF4-FFF2-40B4-BE49-F238E27FC236}">
                <a16:creationId xmlns:a16="http://schemas.microsoft.com/office/drawing/2014/main" id="{C415A752-8797-4255-87E0-BB81ADEDFC4B}"/>
              </a:ext>
            </a:extLst>
          </p:cNvPr>
          <p:cNvCxnSpPr>
            <a:cxnSpLocks/>
            <a:stCxn id="17" idx="0"/>
            <a:endCxn id="15" idx="6"/>
          </p:cNvCxnSpPr>
          <p:nvPr/>
        </p:nvCxnSpPr>
        <p:spPr>
          <a:xfrm rot="16200000" flipV="1">
            <a:off x="7942515" y="3607695"/>
            <a:ext cx="528231" cy="483476"/>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385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400" dirty="0"/>
              <a:t>This presentation will discuss the proposed methodology for computing Ancillary Service (A/S) quantities in 2023.</a:t>
            </a:r>
          </a:p>
          <a:p>
            <a:pPr lvl="1"/>
            <a:r>
              <a:rPr lang="en-US" sz="1400" dirty="0"/>
              <a:t>ERCOT is not proposing any changes in the methodologies used to compute Regulation Service and Responsive Reserve Service (RRS)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With the update in ERCOT’s 2023 IFRO, minimum RRS-PFR limit for 2023 will change to 1,390 MW. </a:t>
            </a:r>
          </a:p>
          <a:p>
            <a:pPr lvl="1"/>
            <a:endParaRPr lang="en-US" sz="800" dirty="0"/>
          </a:p>
          <a:p>
            <a:pPr lvl="1" algn="just"/>
            <a:r>
              <a:rPr lang="en-US" sz="1400" dirty="0"/>
              <a:t>ERCOT is proposing some changes in the methodology used to compute minimum Non-Spinning Reserve Service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800" dirty="0"/>
          </a:p>
          <a:p>
            <a:pPr algn="just"/>
            <a:r>
              <a:rPr lang="en-US" sz="1400" dirty="0"/>
              <a:t>The Ancillary Service (A/S) quantities for 2023 contained in this presentation are based on the methodology that was approved in December 2021.  </a:t>
            </a:r>
          </a:p>
          <a:p>
            <a:pPr lvl="1" algn="just"/>
            <a:r>
              <a:rPr lang="en-US" sz="1400" dirty="0"/>
              <a:t>The quantities for 2023 reflect moving forward the historic data on which these are based, </a:t>
            </a:r>
            <a:r>
              <a:rPr lang="en-US" sz="1400" u="sng" dirty="0"/>
              <a:t>unless otherwise noted</a:t>
            </a:r>
            <a:r>
              <a:rPr lang="en-US" sz="1400" dirty="0"/>
              <a:t>.</a:t>
            </a:r>
          </a:p>
          <a:p>
            <a:pPr lvl="1" algn="just"/>
            <a:r>
              <a:rPr lang="en-US" sz="1400" dirty="0"/>
              <a:t>Spreadsheets that contain the associated quantities have been posted on today’s meeting page.</a:t>
            </a:r>
          </a:p>
          <a:p>
            <a:pPr marL="342900" lvl="1" indent="0" algn="just">
              <a:buNone/>
            </a:pPr>
            <a:endParaRPr lang="en-US" sz="8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February</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6" name="Picture 5">
            <a:extLst>
              <a:ext uri="{FF2B5EF4-FFF2-40B4-BE49-F238E27FC236}">
                <a16:creationId xmlns:a16="http://schemas.microsoft.com/office/drawing/2014/main" id="{80FB1A47-16F4-462E-9AD8-474857937186}"/>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7" name="Picture 6">
            <a:extLst>
              <a:ext uri="{FF2B5EF4-FFF2-40B4-BE49-F238E27FC236}">
                <a16:creationId xmlns:a16="http://schemas.microsoft.com/office/drawing/2014/main" id="{2A5B5F38-57E2-4158-AAD2-4B61C2E82E45}"/>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3258155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2022 Reg Up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Up exhaustion is in the evening hours around sunset.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sp>
        <p:nvSpPr>
          <p:cNvPr id="9" name="TextBox 8">
            <a:extLst>
              <a:ext uri="{FF2B5EF4-FFF2-40B4-BE49-F238E27FC236}">
                <a16:creationId xmlns:a16="http://schemas.microsoft.com/office/drawing/2014/main" id="{A9AF79AC-AFF1-438F-8300-8DBF26C9558A}"/>
              </a:ext>
            </a:extLst>
          </p:cNvPr>
          <p:cNvSpPr txBox="1"/>
          <p:nvPr/>
        </p:nvSpPr>
        <p:spPr>
          <a:xfrm>
            <a:off x="1857919" y="3780547"/>
            <a:ext cx="1371600" cy="307777"/>
          </a:xfrm>
          <a:prstGeom prst="rect">
            <a:avLst/>
          </a:prstGeom>
          <a:noFill/>
        </p:spPr>
        <p:txBody>
          <a:bodyPr wrap="square">
            <a:spAutoFit/>
          </a:bodyPr>
          <a:lstStyle/>
          <a:p>
            <a:r>
              <a:rPr lang="en-US" sz="1400" b="1" dirty="0"/>
              <a:t>Reg-Up</a:t>
            </a:r>
          </a:p>
        </p:txBody>
      </p:sp>
      <p:pic>
        <p:nvPicPr>
          <p:cNvPr id="6" name="Picture 5">
            <a:extLst>
              <a:ext uri="{FF2B5EF4-FFF2-40B4-BE49-F238E27FC236}">
                <a16:creationId xmlns:a16="http://schemas.microsoft.com/office/drawing/2014/main" id="{129D2C57-F2BC-4C82-91F1-C1EFFE48FEA5}"/>
              </a:ext>
            </a:extLst>
          </p:cNvPr>
          <p:cNvPicPr>
            <a:picLocks noChangeAspect="1"/>
          </p:cNvPicPr>
          <p:nvPr/>
        </p:nvPicPr>
        <p:blipFill>
          <a:blip r:embed="rId2"/>
          <a:stretch>
            <a:fillRect/>
          </a:stretch>
        </p:blipFill>
        <p:spPr>
          <a:xfrm>
            <a:off x="584200" y="1110684"/>
            <a:ext cx="3790491" cy="2842868"/>
          </a:xfrm>
          <a:prstGeom prst="rect">
            <a:avLst/>
          </a:prstGeom>
        </p:spPr>
      </p:pic>
      <p:pic>
        <p:nvPicPr>
          <p:cNvPr id="19" name="Picture 18">
            <a:extLst>
              <a:ext uri="{FF2B5EF4-FFF2-40B4-BE49-F238E27FC236}">
                <a16:creationId xmlns:a16="http://schemas.microsoft.com/office/drawing/2014/main" id="{C837AF9F-9F17-42DB-86F8-8683EE26CF15}"/>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20" name="TextBox 19">
            <a:extLst>
              <a:ext uri="{FF2B5EF4-FFF2-40B4-BE49-F238E27FC236}">
                <a16:creationId xmlns:a16="http://schemas.microsoft.com/office/drawing/2014/main" id="{0429DEA3-C2E2-42E4-8327-A60048E9C504}"/>
              </a:ext>
            </a:extLst>
          </p:cNvPr>
          <p:cNvSpPr txBox="1"/>
          <p:nvPr/>
        </p:nvSpPr>
        <p:spPr>
          <a:xfrm>
            <a:off x="5438992" y="3794230"/>
            <a:ext cx="2057727" cy="307777"/>
          </a:xfrm>
          <a:prstGeom prst="rect">
            <a:avLst/>
          </a:prstGeom>
          <a:noFill/>
        </p:spPr>
        <p:txBody>
          <a:bodyPr wrap="square">
            <a:spAutoFit/>
          </a:bodyPr>
          <a:lstStyle/>
          <a:p>
            <a:r>
              <a:rPr lang="en-US" sz="1400" b="1" dirty="0"/>
              <a:t>Hourly Average CPS1 </a:t>
            </a:r>
          </a:p>
        </p:txBody>
      </p:sp>
      <p:sp>
        <p:nvSpPr>
          <p:cNvPr id="21" name="TextBox 20">
            <a:extLst>
              <a:ext uri="{FF2B5EF4-FFF2-40B4-BE49-F238E27FC236}">
                <a16:creationId xmlns:a16="http://schemas.microsoft.com/office/drawing/2014/main" id="{BB9699CA-6BCB-4D44-8B46-0DDE5B9C0F8F}"/>
              </a:ext>
            </a:extLst>
          </p:cNvPr>
          <p:cNvSpPr txBox="1"/>
          <p:nvPr/>
        </p:nvSpPr>
        <p:spPr>
          <a:xfrm>
            <a:off x="3377863" y="3954468"/>
            <a:ext cx="2199215" cy="307777"/>
          </a:xfrm>
          <a:prstGeom prst="rect">
            <a:avLst/>
          </a:prstGeom>
          <a:noFill/>
        </p:spPr>
        <p:txBody>
          <a:bodyPr wrap="square">
            <a:spAutoFit/>
          </a:bodyPr>
          <a:lstStyle/>
          <a:p>
            <a:r>
              <a:rPr lang="en-US" sz="1400" b="1" dirty="0"/>
              <a:t>2023 – 2022 Reg Up (%)</a:t>
            </a:r>
          </a:p>
        </p:txBody>
      </p:sp>
      <p:pic>
        <p:nvPicPr>
          <p:cNvPr id="5" name="Picture 4">
            <a:extLst>
              <a:ext uri="{FF2B5EF4-FFF2-40B4-BE49-F238E27FC236}">
                <a16:creationId xmlns:a16="http://schemas.microsoft.com/office/drawing/2014/main" id="{E2406F6D-57AB-43EE-8FAE-8E8E5794F68A}"/>
              </a:ext>
            </a:extLst>
          </p:cNvPr>
          <p:cNvPicPr>
            <a:picLocks noChangeAspect="1"/>
          </p:cNvPicPr>
          <p:nvPr/>
        </p:nvPicPr>
        <p:blipFill>
          <a:blip r:embed="rId4"/>
          <a:stretch>
            <a:fillRect/>
          </a:stretch>
        </p:blipFill>
        <p:spPr>
          <a:xfrm>
            <a:off x="196850" y="4262245"/>
            <a:ext cx="8826500" cy="1854200"/>
          </a:xfrm>
          <a:prstGeom prst="rect">
            <a:avLst/>
          </a:prstGeom>
        </p:spPr>
      </p:pic>
    </p:spTree>
    <p:extLst>
      <p:ext uri="{BB962C8B-B14F-4D97-AF65-F5344CB8AC3E}">
        <p14:creationId xmlns:p14="http://schemas.microsoft.com/office/powerpoint/2010/main" val="25415315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2023 Reg Down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Down exhaustion is in the morning hours around sunrise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sp>
        <p:nvSpPr>
          <p:cNvPr id="10" name="TextBox 9">
            <a:extLst>
              <a:ext uri="{FF2B5EF4-FFF2-40B4-BE49-F238E27FC236}">
                <a16:creationId xmlns:a16="http://schemas.microsoft.com/office/drawing/2014/main" id="{937F0BDB-9FEA-412A-A3DE-787B24CD79CA}"/>
              </a:ext>
            </a:extLst>
          </p:cNvPr>
          <p:cNvSpPr txBox="1"/>
          <p:nvPr/>
        </p:nvSpPr>
        <p:spPr>
          <a:xfrm>
            <a:off x="1514245" y="3945121"/>
            <a:ext cx="1371600" cy="307777"/>
          </a:xfrm>
          <a:prstGeom prst="rect">
            <a:avLst/>
          </a:prstGeom>
          <a:noFill/>
        </p:spPr>
        <p:txBody>
          <a:bodyPr wrap="square">
            <a:spAutoFit/>
          </a:bodyPr>
          <a:lstStyle/>
          <a:p>
            <a:r>
              <a:rPr lang="en-US" sz="1400" b="1" dirty="0"/>
              <a:t>Reg-Down</a:t>
            </a:r>
          </a:p>
        </p:txBody>
      </p:sp>
      <p:pic>
        <p:nvPicPr>
          <p:cNvPr id="11" name="Picture 10">
            <a:extLst>
              <a:ext uri="{FF2B5EF4-FFF2-40B4-BE49-F238E27FC236}">
                <a16:creationId xmlns:a16="http://schemas.microsoft.com/office/drawing/2014/main" id="{BC59BB84-735F-4F48-91AA-BDB553372F48}"/>
              </a:ext>
            </a:extLst>
          </p:cNvPr>
          <p:cNvPicPr>
            <a:picLocks noChangeAspect="1"/>
          </p:cNvPicPr>
          <p:nvPr/>
        </p:nvPicPr>
        <p:blipFill>
          <a:blip r:embed="rId2"/>
          <a:stretch>
            <a:fillRect/>
          </a:stretch>
        </p:blipFill>
        <p:spPr>
          <a:xfrm>
            <a:off x="304800" y="1130222"/>
            <a:ext cx="3790491" cy="2947636"/>
          </a:xfrm>
          <a:prstGeom prst="rect">
            <a:avLst/>
          </a:prstGeom>
        </p:spPr>
      </p:pic>
      <p:pic>
        <p:nvPicPr>
          <p:cNvPr id="12" name="Picture 11">
            <a:extLst>
              <a:ext uri="{FF2B5EF4-FFF2-40B4-BE49-F238E27FC236}">
                <a16:creationId xmlns:a16="http://schemas.microsoft.com/office/drawing/2014/main" id="{8BFCD6DD-10BD-42D4-A123-18F512E56C96}"/>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13" name="TextBox 12">
            <a:extLst>
              <a:ext uri="{FF2B5EF4-FFF2-40B4-BE49-F238E27FC236}">
                <a16:creationId xmlns:a16="http://schemas.microsoft.com/office/drawing/2014/main" id="{F663CB35-AB9C-4F4C-A7BF-ADA0133547DA}"/>
              </a:ext>
            </a:extLst>
          </p:cNvPr>
          <p:cNvSpPr txBox="1"/>
          <p:nvPr/>
        </p:nvSpPr>
        <p:spPr>
          <a:xfrm>
            <a:off x="5438992" y="3800579"/>
            <a:ext cx="2057727" cy="307777"/>
          </a:xfrm>
          <a:prstGeom prst="rect">
            <a:avLst/>
          </a:prstGeom>
          <a:noFill/>
        </p:spPr>
        <p:txBody>
          <a:bodyPr wrap="square">
            <a:spAutoFit/>
          </a:bodyPr>
          <a:lstStyle/>
          <a:p>
            <a:r>
              <a:rPr lang="en-US" sz="1400" b="1" dirty="0"/>
              <a:t>Hourly Average CPS1 </a:t>
            </a:r>
          </a:p>
        </p:txBody>
      </p:sp>
      <p:sp>
        <p:nvSpPr>
          <p:cNvPr id="14" name="TextBox 13">
            <a:extLst>
              <a:ext uri="{FF2B5EF4-FFF2-40B4-BE49-F238E27FC236}">
                <a16:creationId xmlns:a16="http://schemas.microsoft.com/office/drawing/2014/main" id="{6675F240-20DF-4484-AD2B-A6504EB3FB57}"/>
              </a:ext>
            </a:extLst>
          </p:cNvPr>
          <p:cNvSpPr txBox="1"/>
          <p:nvPr/>
        </p:nvSpPr>
        <p:spPr>
          <a:xfrm>
            <a:off x="3307211" y="4168484"/>
            <a:ext cx="2605778" cy="307777"/>
          </a:xfrm>
          <a:prstGeom prst="rect">
            <a:avLst/>
          </a:prstGeom>
          <a:noFill/>
        </p:spPr>
        <p:txBody>
          <a:bodyPr wrap="square">
            <a:spAutoFit/>
          </a:bodyPr>
          <a:lstStyle/>
          <a:p>
            <a:r>
              <a:rPr lang="en-US" sz="1400" b="1" dirty="0"/>
              <a:t>2023 – 2022 Reg Down (%)</a:t>
            </a:r>
          </a:p>
        </p:txBody>
      </p:sp>
      <p:pic>
        <p:nvPicPr>
          <p:cNvPr id="3" name="Picture 2">
            <a:extLst>
              <a:ext uri="{FF2B5EF4-FFF2-40B4-BE49-F238E27FC236}">
                <a16:creationId xmlns:a16="http://schemas.microsoft.com/office/drawing/2014/main" id="{0F687392-E159-4271-8E80-A0263B6B714D}"/>
              </a:ext>
            </a:extLst>
          </p:cNvPr>
          <p:cNvPicPr>
            <a:picLocks noChangeAspect="1"/>
          </p:cNvPicPr>
          <p:nvPr/>
        </p:nvPicPr>
        <p:blipFill>
          <a:blip r:embed="rId4"/>
          <a:stretch>
            <a:fillRect/>
          </a:stretch>
        </p:blipFill>
        <p:spPr>
          <a:xfrm>
            <a:off x="200025" y="4466914"/>
            <a:ext cx="8820150" cy="1854200"/>
          </a:xfrm>
          <a:prstGeom prst="rect">
            <a:avLst/>
          </a:prstGeom>
        </p:spPr>
      </p:pic>
    </p:spTree>
    <p:extLst>
      <p:ext uri="{BB962C8B-B14F-4D97-AF65-F5344CB8AC3E}">
        <p14:creationId xmlns:p14="http://schemas.microsoft.com/office/powerpoint/2010/main" val="7169734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D4905-E6AC-4F37-A8B4-2A02A62FF92A}"/>
              </a:ext>
            </a:extLst>
          </p:cNvPr>
          <p:cNvSpPr>
            <a:spLocks noGrp="1"/>
          </p:cNvSpPr>
          <p:nvPr>
            <p:ph type="title"/>
          </p:nvPr>
        </p:nvSpPr>
        <p:spPr/>
        <p:txBody>
          <a:bodyPr/>
          <a:lstStyle/>
          <a:p>
            <a:r>
              <a:rPr lang="en-US" sz="2000" dirty="0"/>
              <a:t>RRS-PFR from Energy Storage Resources (ESRs) in 2022</a:t>
            </a:r>
          </a:p>
        </p:txBody>
      </p:sp>
      <p:sp>
        <p:nvSpPr>
          <p:cNvPr id="3" name="Content Placeholder 2">
            <a:extLst>
              <a:ext uri="{FF2B5EF4-FFF2-40B4-BE49-F238E27FC236}">
                <a16:creationId xmlns:a16="http://schemas.microsoft.com/office/drawing/2014/main" id="{0551E089-4FB7-4C73-9DFA-64F60302D333}"/>
              </a:ext>
            </a:extLst>
          </p:cNvPr>
          <p:cNvSpPr>
            <a:spLocks noGrp="1"/>
          </p:cNvSpPr>
          <p:nvPr>
            <p:ph idx="1"/>
          </p:nvPr>
        </p:nvSpPr>
        <p:spPr/>
        <p:txBody>
          <a:bodyPr/>
          <a:lstStyle/>
          <a:p>
            <a:r>
              <a:rPr lang="en-US" sz="1400" dirty="0"/>
              <a:t>ESRs are providing larger volumes of RRS-PFR in 2022. </a:t>
            </a:r>
          </a:p>
          <a:p>
            <a:pPr lvl="1"/>
            <a:r>
              <a:rPr lang="en-US" sz="1400" dirty="0"/>
              <a:t>ERCOT has modified its tools that measure performance of ESRs during Frequency Measurable Events (FMEs) beginning April 2022. Since then, ERCOT has been closely working with Resources that have not met the performance criteria. </a:t>
            </a: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r>
              <a:rPr lang="en-US" sz="1100" dirty="0">
                <a:effectLst/>
                <a:latin typeface="Calibri" panose="020F0502020204030204" pitchFamily="34" charset="0"/>
                <a:ea typeface="SimSun" panose="02010600030101010101" pitchFamily="2" charset="-122"/>
              </a:rPr>
              <a:t>						</a:t>
            </a: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r>
              <a:rPr lang="en-US" sz="1100" dirty="0">
                <a:latin typeface="Calibri" panose="020F0502020204030204" pitchFamily="34" charset="0"/>
                <a:ea typeface="SimSun" panose="02010600030101010101" pitchFamily="2" charset="-122"/>
              </a:rPr>
              <a:t>				</a:t>
            </a:r>
          </a:p>
          <a:p>
            <a:pPr marL="0" indent="0">
              <a:buNone/>
            </a:pPr>
            <a:r>
              <a:rPr lang="en-US" sz="1100" dirty="0">
                <a:effectLst/>
                <a:latin typeface="Calibri" panose="020F0502020204030204" pitchFamily="34" charset="0"/>
                <a:ea typeface="SimSun" panose="02010600030101010101" pitchFamily="2" charset="-122"/>
              </a:rPr>
              <a:t>			*RRS-PFR </a:t>
            </a:r>
            <a:r>
              <a:rPr lang="en-US" sz="1100" dirty="0">
                <a:latin typeface="Calibri" panose="020F0502020204030204" pitchFamily="34" charset="0"/>
                <a:ea typeface="SimSun" panose="02010600030101010101" pitchFamily="2" charset="-122"/>
              </a:rPr>
              <a:t>from </a:t>
            </a:r>
            <a:r>
              <a:rPr lang="en-US" sz="1100" dirty="0">
                <a:effectLst/>
                <a:latin typeface="Calibri" panose="020F0502020204030204" pitchFamily="34" charset="0"/>
                <a:ea typeface="SimSun" panose="02010600030101010101" pitchFamily="2" charset="-122"/>
              </a:rPr>
              <a:t>ESRs as a percentage of total RRS-PFR</a:t>
            </a:r>
            <a:r>
              <a:rPr lang="en-US" sz="1100" dirty="0">
                <a:latin typeface="Calibri" panose="020F0502020204030204" pitchFamily="34" charset="0"/>
                <a:ea typeface="SimSun" panose="02010600030101010101" pitchFamily="2" charset="-122"/>
              </a:rPr>
              <a:t> from </a:t>
            </a:r>
            <a:r>
              <a:rPr lang="en-US" sz="1100" dirty="0">
                <a:effectLst/>
                <a:latin typeface="Calibri" panose="020F0502020204030204" pitchFamily="34" charset="0"/>
                <a:ea typeface="SimSun" panose="02010600030101010101" pitchFamily="2" charset="-122"/>
              </a:rPr>
              <a:t>CLRs, Gas, Coal and ESRs.</a:t>
            </a:r>
            <a:endParaRPr lang="en-US" sz="1100" dirty="0"/>
          </a:p>
        </p:txBody>
      </p:sp>
      <p:sp>
        <p:nvSpPr>
          <p:cNvPr id="4" name="Slide Number Placeholder 3">
            <a:extLst>
              <a:ext uri="{FF2B5EF4-FFF2-40B4-BE49-F238E27FC236}">
                <a16:creationId xmlns:a16="http://schemas.microsoft.com/office/drawing/2014/main" id="{DAB7EE15-9FE4-41B1-A77B-D8065614E0B2}"/>
              </a:ext>
            </a:extLst>
          </p:cNvPr>
          <p:cNvSpPr>
            <a:spLocks noGrp="1"/>
          </p:cNvSpPr>
          <p:nvPr>
            <p:ph type="sldNum" sz="quarter" idx="4"/>
          </p:nvPr>
        </p:nvSpPr>
        <p:spPr/>
        <p:txBody>
          <a:bodyPr/>
          <a:lstStyle/>
          <a:p>
            <a:fld id="{1D93BD3E-1E9A-4970-A6F7-E7AC52762E0C}" type="slidenum">
              <a:rPr lang="en-US" smtClean="0"/>
              <a:pPr/>
              <a:t>33</a:t>
            </a:fld>
            <a:endParaRPr lang="en-US" dirty="0"/>
          </a:p>
        </p:txBody>
      </p:sp>
      <p:sp>
        <p:nvSpPr>
          <p:cNvPr id="9" name="TextBox 8">
            <a:extLst>
              <a:ext uri="{FF2B5EF4-FFF2-40B4-BE49-F238E27FC236}">
                <a16:creationId xmlns:a16="http://schemas.microsoft.com/office/drawing/2014/main" id="{2FC9501D-C29D-46F5-A673-27F1F8580D3A}"/>
              </a:ext>
            </a:extLst>
          </p:cNvPr>
          <p:cNvSpPr txBox="1"/>
          <p:nvPr/>
        </p:nvSpPr>
        <p:spPr>
          <a:xfrm>
            <a:off x="1699512" y="5566901"/>
            <a:ext cx="1371600" cy="646331"/>
          </a:xfrm>
          <a:prstGeom prst="rect">
            <a:avLst/>
          </a:prstGeom>
          <a:noFill/>
        </p:spPr>
        <p:txBody>
          <a:bodyPr wrap="square">
            <a:spAutoFit/>
          </a:bodyPr>
          <a:lstStyle/>
          <a:p>
            <a:pPr algn="ctr"/>
            <a:r>
              <a:rPr lang="en-US" sz="1200" b="1" dirty="0"/>
              <a:t>MW</a:t>
            </a:r>
          </a:p>
          <a:p>
            <a:pPr algn="ctr"/>
            <a:r>
              <a:rPr lang="en-US" sz="1200" b="1" dirty="0"/>
              <a:t>Max: 878 MW</a:t>
            </a:r>
          </a:p>
          <a:p>
            <a:pPr algn="ctr"/>
            <a:r>
              <a:rPr lang="en-US" sz="1200" b="1" dirty="0"/>
              <a:t>Avg: 269 MW</a:t>
            </a:r>
          </a:p>
        </p:txBody>
      </p:sp>
      <p:sp>
        <p:nvSpPr>
          <p:cNvPr id="10" name="TextBox 9">
            <a:extLst>
              <a:ext uri="{FF2B5EF4-FFF2-40B4-BE49-F238E27FC236}">
                <a16:creationId xmlns:a16="http://schemas.microsoft.com/office/drawing/2014/main" id="{F4EBBCC8-B2B9-4072-8D3F-1CA0FDA1A42A}"/>
              </a:ext>
            </a:extLst>
          </p:cNvPr>
          <p:cNvSpPr txBox="1"/>
          <p:nvPr/>
        </p:nvSpPr>
        <p:spPr>
          <a:xfrm>
            <a:off x="6097934" y="5511609"/>
            <a:ext cx="2057727" cy="646331"/>
          </a:xfrm>
          <a:prstGeom prst="rect">
            <a:avLst/>
          </a:prstGeom>
          <a:noFill/>
        </p:spPr>
        <p:txBody>
          <a:bodyPr wrap="square">
            <a:spAutoFit/>
          </a:bodyPr>
          <a:lstStyle/>
          <a:p>
            <a:pPr algn="ctr"/>
            <a:r>
              <a:rPr lang="en-US" sz="1200" b="1" dirty="0"/>
              <a:t>Percentage*</a:t>
            </a:r>
          </a:p>
          <a:p>
            <a:pPr algn="ctr"/>
            <a:r>
              <a:rPr lang="en-US" sz="1200" b="1" dirty="0"/>
              <a:t>Max: 92%</a:t>
            </a:r>
          </a:p>
          <a:p>
            <a:pPr algn="ctr"/>
            <a:r>
              <a:rPr lang="en-US" sz="1200" b="1" dirty="0"/>
              <a:t>Avg: 26%</a:t>
            </a:r>
          </a:p>
        </p:txBody>
      </p:sp>
      <p:pic>
        <p:nvPicPr>
          <p:cNvPr id="11" name="Picture 10">
            <a:extLst>
              <a:ext uri="{FF2B5EF4-FFF2-40B4-BE49-F238E27FC236}">
                <a16:creationId xmlns:a16="http://schemas.microsoft.com/office/drawing/2014/main" id="{9F041D16-A85B-417B-814E-6D3F85F9F02E}"/>
              </a:ext>
            </a:extLst>
          </p:cNvPr>
          <p:cNvPicPr>
            <a:picLocks noChangeAspect="1"/>
          </p:cNvPicPr>
          <p:nvPr/>
        </p:nvPicPr>
        <p:blipFill rotWithShape="1">
          <a:blip r:embed="rId3"/>
          <a:srcRect t="4365" r="8045"/>
          <a:stretch/>
        </p:blipFill>
        <p:spPr>
          <a:xfrm>
            <a:off x="4565550" y="2307327"/>
            <a:ext cx="4412256" cy="3441616"/>
          </a:xfrm>
          <a:prstGeom prst="rect">
            <a:avLst/>
          </a:prstGeom>
        </p:spPr>
      </p:pic>
      <p:pic>
        <p:nvPicPr>
          <p:cNvPr id="12" name="Picture 11">
            <a:extLst>
              <a:ext uri="{FF2B5EF4-FFF2-40B4-BE49-F238E27FC236}">
                <a16:creationId xmlns:a16="http://schemas.microsoft.com/office/drawing/2014/main" id="{AF2B199A-164C-4D57-9B25-32C1E618153E}"/>
              </a:ext>
            </a:extLst>
          </p:cNvPr>
          <p:cNvPicPr>
            <a:picLocks noChangeAspect="1"/>
          </p:cNvPicPr>
          <p:nvPr/>
        </p:nvPicPr>
        <p:blipFill rotWithShape="1">
          <a:blip r:embed="rId4"/>
          <a:srcRect t="3777" r="8127"/>
          <a:stretch/>
        </p:blipFill>
        <p:spPr>
          <a:xfrm>
            <a:off x="304800" y="2307327"/>
            <a:ext cx="4134666" cy="3441616"/>
          </a:xfrm>
          <a:prstGeom prst="rect">
            <a:avLst/>
          </a:prstGeom>
        </p:spPr>
      </p:pic>
    </p:spTree>
    <p:extLst>
      <p:ext uri="{BB962C8B-B14F-4D97-AF65-F5344CB8AC3E}">
        <p14:creationId xmlns:p14="http://schemas.microsoft.com/office/powerpoint/2010/main" val="20159647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E13C1-A376-492A-AE89-2543FFB1F172}"/>
              </a:ext>
            </a:extLst>
          </p:cNvPr>
          <p:cNvSpPr>
            <a:spLocks noGrp="1"/>
          </p:cNvSpPr>
          <p:nvPr>
            <p:ph type="title"/>
          </p:nvPr>
        </p:nvSpPr>
        <p:spPr/>
        <p:txBody>
          <a:bodyPr/>
          <a:lstStyle/>
          <a:p>
            <a:r>
              <a:rPr lang="en-US" dirty="0"/>
              <a:t>RRS Comparison February</a:t>
            </a:r>
          </a:p>
        </p:txBody>
      </p:sp>
      <p:sp>
        <p:nvSpPr>
          <p:cNvPr id="3" name="Content Placeholder 2">
            <a:extLst>
              <a:ext uri="{FF2B5EF4-FFF2-40B4-BE49-F238E27FC236}">
                <a16:creationId xmlns:a16="http://schemas.microsoft.com/office/drawing/2014/main" id="{D428D8C3-704D-4CB3-8F6E-2D23C5203FA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B00ADBC-F219-443E-8FE3-4AF57F774AD2}"/>
              </a:ext>
            </a:extLst>
          </p:cNvPr>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5" name="Picture 4">
            <a:extLst>
              <a:ext uri="{FF2B5EF4-FFF2-40B4-BE49-F238E27FC236}">
                <a16:creationId xmlns:a16="http://schemas.microsoft.com/office/drawing/2014/main" id="{6A9C3BA4-202C-4A3A-811F-68137B73BB9E}"/>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1402485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t>
            </a:r>
          </a:p>
          <a:p>
            <a:pPr lvl="1"/>
            <a:r>
              <a:rPr lang="en-US" sz="1400" dirty="0"/>
              <a:t>For certain selected hours FFR procurement up to FFR limit will be prioritized</a:t>
            </a:r>
          </a:p>
          <a:p>
            <a:pPr lvl="1"/>
            <a:r>
              <a:rPr lang="en-US" sz="1400" dirty="0"/>
              <a:t>ERCOT is considering a methodology that selects hours in the last 1 year wherein 75% of the time the system inertia is less than 200 GW∙s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5" name="Picture 4">
            <a:extLst>
              <a:ext uri="{FF2B5EF4-FFF2-40B4-BE49-F238E27FC236}">
                <a16:creationId xmlns:a16="http://schemas.microsoft.com/office/drawing/2014/main" id="{14177CCE-6E58-42AA-9C6D-C2C8CD069535}"/>
              </a:ext>
            </a:extLst>
          </p:cNvPr>
          <p:cNvPicPr>
            <a:picLocks noChangeAspect="1"/>
          </p:cNvPicPr>
          <p:nvPr/>
        </p:nvPicPr>
        <p:blipFill>
          <a:blip r:embed="rId3"/>
          <a:stretch>
            <a:fillRect/>
          </a:stretch>
        </p:blipFill>
        <p:spPr>
          <a:xfrm>
            <a:off x="4456386" y="2611694"/>
            <a:ext cx="4687614" cy="2821562"/>
          </a:xfrm>
          <a:prstGeom prst="rect">
            <a:avLst/>
          </a:prstGeom>
        </p:spPr>
      </p:pic>
      <p:pic>
        <p:nvPicPr>
          <p:cNvPr id="7" name="Picture 6">
            <a:extLst>
              <a:ext uri="{FF2B5EF4-FFF2-40B4-BE49-F238E27FC236}">
                <a16:creationId xmlns:a16="http://schemas.microsoft.com/office/drawing/2014/main" id="{ADBB1249-C8AE-4A81-80AA-C0B2BA805C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58" y="2611694"/>
            <a:ext cx="4606957" cy="2821562"/>
          </a:xfrm>
          <a:prstGeom prst="rect">
            <a:avLst/>
          </a:prstGeom>
        </p:spPr>
      </p:pic>
    </p:spTree>
    <p:extLst>
      <p:ext uri="{BB962C8B-B14F-4D97-AF65-F5344CB8AC3E}">
        <p14:creationId xmlns:p14="http://schemas.microsoft.com/office/powerpoint/2010/main" val="1962304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95E30-41DE-4BAD-ACCA-ACF2A355BFFB}"/>
              </a:ext>
            </a:extLst>
          </p:cNvPr>
          <p:cNvSpPr>
            <a:spLocks noGrp="1"/>
          </p:cNvSpPr>
          <p:nvPr>
            <p:ph type="title"/>
          </p:nvPr>
        </p:nvSpPr>
        <p:spPr/>
        <p:txBody>
          <a:bodyPr/>
          <a:lstStyle/>
          <a:p>
            <a:r>
              <a:rPr lang="en-US" dirty="0"/>
              <a:t>Adequacy of Non-Spin quantities in 2023</a:t>
            </a:r>
          </a:p>
        </p:txBody>
      </p:sp>
      <p:sp>
        <p:nvSpPr>
          <p:cNvPr id="3" name="Content Placeholder 2">
            <a:extLst>
              <a:ext uri="{FF2B5EF4-FFF2-40B4-BE49-F238E27FC236}">
                <a16:creationId xmlns:a16="http://schemas.microsoft.com/office/drawing/2014/main" id="{287A705E-B65A-49D7-A47F-70ADB2609823}"/>
              </a:ext>
            </a:extLst>
          </p:cNvPr>
          <p:cNvSpPr>
            <a:spLocks noGrp="1"/>
          </p:cNvSpPr>
          <p:nvPr>
            <p:ph idx="1"/>
          </p:nvPr>
        </p:nvSpPr>
        <p:spPr/>
        <p:txBody>
          <a:bodyPr/>
          <a:lstStyle/>
          <a:p>
            <a:r>
              <a:rPr lang="en-US" sz="1600" dirty="0"/>
              <a:t>Between Jan 1, 2022 and Jul 31, 2022, </a:t>
            </a:r>
          </a:p>
          <a:p>
            <a:pPr lvl="1"/>
            <a:r>
              <a:rPr lang="en-US" sz="1600" dirty="0"/>
              <a:t>~5% of the time the available Non-Spin was not sufficient to cover the 6HA risk.</a:t>
            </a:r>
          </a:p>
          <a:p>
            <a:pPr lvl="2"/>
            <a:r>
              <a:rPr lang="en-US" sz="1400" dirty="0"/>
              <a:t>Lowest Real Time headroom without RUC action was 2,366 MW on July 17@HE18. With RUC the Real Time headroom was around 3,488 MW.</a:t>
            </a:r>
          </a:p>
          <a:p>
            <a:pPr lvl="1"/>
            <a:r>
              <a:rPr lang="en-US" sz="1600" dirty="0"/>
              <a:t>~13% of the time the margin in the available Non-Spin to cover the 6HA risk was less than 1,430 MW.</a:t>
            </a:r>
          </a:p>
        </p:txBody>
      </p:sp>
      <p:sp>
        <p:nvSpPr>
          <p:cNvPr id="4" name="Slide Number Placeholder 3">
            <a:extLst>
              <a:ext uri="{FF2B5EF4-FFF2-40B4-BE49-F238E27FC236}">
                <a16:creationId xmlns:a16="http://schemas.microsoft.com/office/drawing/2014/main" id="{59A37523-6979-4386-8083-FBB2E004C3AB}"/>
              </a:ext>
            </a:extLst>
          </p:cNvPr>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8" name="Picture 7">
            <a:extLst>
              <a:ext uri="{FF2B5EF4-FFF2-40B4-BE49-F238E27FC236}">
                <a16:creationId xmlns:a16="http://schemas.microsoft.com/office/drawing/2014/main" id="{A2397127-273D-4BB6-ACC4-A09F8F5D2688}"/>
              </a:ext>
            </a:extLst>
          </p:cNvPr>
          <p:cNvPicPr>
            <a:picLocks noChangeAspect="1"/>
          </p:cNvPicPr>
          <p:nvPr/>
        </p:nvPicPr>
        <p:blipFill>
          <a:blip r:embed="rId3"/>
          <a:stretch>
            <a:fillRect/>
          </a:stretch>
        </p:blipFill>
        <p:spPr>
          <a:xfrm>
            <a:off x="853117" y="2408800"/>
            <a:ext cx="7437765" cy="3932261"/>
          </a:xfrm>
          <a:prstGeom prst="rect">
            <a:avLst/>
          </a:prstGeom>
        </p:spPr>
      </p:pic>
    </p:spTree>
    <p:extLst>
      <p:ext uri="{BB962C8B-B14F-4D97-AF65-F5344CB8AC3E}">
        <p14:creationId xmlns:p14="http://schemas.microsoft.com/office/powerpoint/2010/main" val="22962446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January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8" name="Picture 7">
            <a:extLst>
              <a:ext uri="{FF2B5EF4-FFF2-40B4-BE49-F238E27FC236}">
                <a16:creationId xmlns:a16="http://schemas.microsoft.com/office/drawing/2014/main" id="{8802D43F-5F47-4755-A60B-4064860173D5}"/>
              </a:ext>
            </a:extLst>
          </p:cNvPr>
          <p:cNvPicPr>
            <a:picLocks noChangeAspect="1"/>
          </p:cNvPicPr>
          <p:nvPr/>
        </p:nvPicPr>
        <p:blipFill>
          <a:blip r:embed="rId2"/>
          <a:stretch>
            <a:fillRect/>
          </a:stretch>
        </p:blipFill>
        <p:spPr>
          <a:xfrm>
            <a:off x="304800" y="1109271"/>
            <a:ext cx="8480271" cy="4639458"/>
          </a:xfrm>
          <a:prstGeom prst="rect">
            <a:avLst/>
          </a:prstGeom>
        </p:spPr>
      </p:pic>
    </p:spTree>
    <p:extLst>
      <p:ext uri="{BB962C8B-B14F-4D97-AF65-F5344CB8AC3E}">
        <p14:creationId xmlns:p14="http://schemas.microsoft.com/office/powerpoint/2010/main" val="42333519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ED1D9-0C01-453D-85FE-A05336161C2D}"/>
              </a:ext>
            </a:extLst>
          </p:cNvPr>
          <p:cNvSpPr>
            <a:spLocks noGrp="1"/>
          </p:cNvSpPr>
          <p:nvPr>
            <p:ph type="title"/>
          </p:nvPr>
        </p:nvSpPr>
        <p:spPr/>
        <p:txBody>
          <a:bodyPr/>
          <a:lstStyle/>
          <a:p>
            <a:r>
              <a:rPr lang="en-US" dirty="0"/>
              <a:t>Post ECRS Non-Spin Quantities</a:t>
            </a:r>
          </a:p>
        </p:txBody>
      </p:sp>
      <p:sp>
        <p:nvSpPr>
          <p:cNvPr id="3" name="Content Placeholder 2">
            <a:extLst>
              <a:ext uri="{FF2B5EF4-FFF2-40B4-BE49-F238E27FC236}">
                <a16:creationId xmlns:a16="http://schemas.microsoft.com/office/drawing/2014/main" id="{2AF0F133-168D-4122-8A5A-51FC64E65BA2}"/>
              </a:ext>
            </a:extLst>
          </p:cNvPr>
          <p:cNvSpPr>
            <a:spLocks noGrp="1"/>
          </p:cNvSpPr>
          <p:nvPr>
            <p:ph idx="1"/>
          </p:nvPr>
        </p:nvSpPr>
        <p:spPr/>
        <p:txBody>
          <a:bodyPr/>
          <a:lstStyle/>
          <a:p>
            <a:r>
              <a:rPr lang="en-US" sz="1600" dirty="0"/>
              <a:t>With the proposed “after ECRS approach” for Non-Spin, overall, the Non-Spin quantities are expected to decrease. </a:t>
            </a:r>
          </a:p>
        </p:txBody>
      </p:sp>
      <p:sp>
        <p:nvSpPr>
          <p:cNvPr id="4" name="Slide Number Placeholder 3">
            <a:extLst>
              <a:ext uri="{FF2B5EF4-FFF2-40B4-BE49-F238E27FC236}">
                <a16:creationId xmlns:a16="http://schemas.microsoft.com/office/drawing/2014/main" id="{9FDE1089-2788-450B-B745-D45BF3D76222}"/>
              </a:ext>
            </a:extLst>
          </p:cNvPr>
          <p:cNvSpPr>
            <a:spLocks noGrp="1"/>
          </p:cNvSpPr>
          <p:nvPr>
            <p:ph type="sldNum" sz="quarter" idx="4"/>
          </p:nvPr>
        </p:nvSpPr>
        <p:spPr/>
        <p:txBody>
          <a:bodyPr/>
          <a:lstStyle/>
          <a:p>
            <a:fld id="{1D93BD3E-1E9A-4970-A6F7-E7AC52762E0C}" type="slidenum">
              <a:rPr lang="en-US" smtClean="0"/>
              <a:pPr/>
              <a:t>38</a:t>
            </a:fld>
            <a:endParaRPr lang="en-US" dirty="0"/>
          </a:p>
        </p:txBody>
      </p:sp>
      <p:pic>
        <p:nvPicPr>
          <p:cNvPr id="9" name="Picture 8">
            <a:extLst>
              <a:ext uri="{FF2B5EF4-FFF2-40B4-BE49-F238E27FC236}">
                <a16:creationId xmlns:a16="http://schemas.microsoft.com/office/drawing/2014/main" id="{A7EC9AA3-9148-430B-9421-38BE665D68E4}"/>
              </a:ext>
            </a:extLst>
          </p:cNvPr>
          <p:cNvPicPr>
            <a:picLocks noChangeAspect="1"/>
          </p:cNvPicPr>
          <p:nvPr/>
        </p:nvPicPr>
        <p:blipFill>
          <a:blip r:embed="rId2"/>
          <a:stretch>
            <a:fillRect/>
          </a:stretch>
        </p:blipFill>
        <p:spPr>
          <a:xfrm>
            <a:off x="304800" y="1680700"/>
            <a:ext cx="4132007" cy="3099006"/>
          </a:xfrm>
          <a:prstGeom prst="rect">
            <a:avLst/>
          </a:prstGeom>
        </p:spPr>
      </p:pic>
      <p:pic>
        <p:nvPicPr>
          <p:cNvPr id="10" name="Picture 9">
            <a:extLst>
              <a:ext uri="{FF2B5EF4-FFF2-40B4-BE49-F238E27FC236}">
                <a16:creationId xmlns:a16="http://schemas.microsoft.com/office/drawing/2014/main" id="{69A263A6-EFB3-4BE3-A15A-422B1A77BBFD}"/>
              </a:ext>
            </a:extLst>
          </p:cNvPr>
          <p:cNvPicPr>
            <a:picLocks noChangeAspect="1"/>
          </p:cNvPicPr>
          <p:nvPr/>
        </p:nvPicPr>
        <p:blipFill>
          <a:blip r:embed="rId3"/>
          <a:stretch>
            <a:fillRect/>
          </a:stretch>
        </p:blipFill>
        <p:spPr>
          <a:xfrm>
            <a:off x="4520382" y="1680700"/>
            <a:ext cx="4132007" cy="3099006"/>
          </a:xfrm>
          <a:prstGeom prst="rect">
            <a:avLst/>
          </a:prstGeom>
        </p:spPr>
      </p:pic>
      <p:sp>
        <p:nvSpPr>
          <p:cNvPr id="11" name="TextBox 10">
            <a:extLst>
              <a:ext uri="{FF2B5EF4-FFF2-40B4-BE49-F238E27FC236}">
                <a16:creationId xmlns:a16="http://schemas.microsoft.com/office/drawing/2014/main" id="{DECD0837-D9FE-4668-BDBE-C4AE92E30ABE}"/>
              </a:ext>
            </a:extLst>
          </p:cNvPr>
          <p:cNvSpPr txBox="1"/>
          <p:nvPr/>
        </p:nvSpPr>
        <p:spPr>
          <a:xfrm>
            <a:off x="5391536" y="4807968"/>
            <a:ext cx="2695189" cy="923330"/>
          </a:xfrm>
          <a:prstGeom prst="rect">
            <a:avLst/>
          </a:prstGeom>
          <a:noFill/>
        </p:spPr>
        <p:txBody>
          <a:bodyPr wrap="square">
            <a:spAutoFit/>
          </a:bodyPr>
          <a:lstStyle/>
          <a:p>
            <a:pPr algn="ctr"/>
            <a:r>
              <a:rPr lang="en-US" sz="1800" b="1" u="sng" dirty="0"/>
              <a:t>After ECRS Non-Spin</a:t>
            </a:r>
          </a:p>
          <a:p>
            <a:pPr algn="ctr"/>
            <a:r>
              <a:rPr lang="en-US" dirty="0"/>
              <a:t>Min</a:t>
            </a:r>
            <a:r>
              <a:rPr lang="en-US"/>
              <a:t>: 1,923 </a:t>
            </a:r>
            <a:r>
              <a:rPr lang="en-US" dirty="0"/>
              <a:t>MW</a:t>
            </a:r>
          </a:p>
          <a:p>
            <a:pPr algn="ctr"/>
            <a:r>
              <a:rPr lang="en-US" dirty="0"/>
              <a:t>Max: 4,112 MW</a:t>
            </a:r>
          </a:p>
        </p:txBody>
      </p:sp>
      <p:sp>
        <p:nvSpPr>
          <p:cNvPr id="12" name="TextBox 11">
            <a:extLst>
              <a:ext uri="{FF2B5EF4-FFF2-40B4-BE49-F238E27FC236}">
                <a16:creationId xmlns:a16="http://schemas.microsoft.com/office/drawing/2014/main" id="{E4A5369A-CE3A-4837-B2A9-647B9EDB58A4}"/>
              </a:ext>
            </a:extLst>
          </p:cNvPr>
          <p:cNvSpPr txBox="1"/>
          <p:nvPr/>
        </p:nvSpPr>
        <p:spPr>
          <a:xfrm>
            <a:off x="1139158" y="4807968"/>
            <a:ext cx="2463290" cy="923330"/>
          </a:xfrm>
          <a:prstGeom prst="rect">
            <a:avLst/>
          </a:prstGeom>
          <a:noFill/>
        </p:spPr>
        <p:txBody>
          <a:bodyPr wrap="square">
            <a:spAutoFit/>
          </a:bodyPr>
          <a:lstStyle/>
          <a:p>
            <a:pPr algn="ctr"/>
            <a:r>
              <a:rPr lang="en-US" sz="1800" b="1" u="sng" dirty="0"/>
              <a:t>Pre-ECRS Non-Spin</a:t>
            </a:r>
          </a:p>
          <a:p>
            <a:pPr algn="ctr"/>
            <a:r>
              <a:rPr lang="en-US" dirty="0"/>
              <a:t>Min: 2,669 MW</a:t>
            </a:r>
          </a:p>
          <a:p>
            <a:pPr algn="ctr"/>
            <a:r>
              <a:rPr lang="en-US" dirty="0"/>
              <a:t>Max: 5,633 MW</a:t>
            </a:r>
          </a:p>
        </p:txBody>
      </p:sp>
    </p:spTree>
    <p:extLst>
      <p:ext uri="{BB962C8B-B14F-4D97-AF65-F5344CB8AC3E}">
        <p14:creationId xmlns:p14="http://schemas.microsoft.com/office/powerpoint/2010/main" val="32562102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8225-2C31-4B69-8427-774BBB77C8C0}"/>
              </a:ext>
            </a:extLst>
          </p:cNvPr>
          <p:cNvSpPr>
            <a:spLocks noGrp="1"/>
          </p:cNvSpPr>
          <p:nvPr>
            <p:ph type="title"/>
          </p:nvPr>
        </p:nvSpPr>
        <p:spPr/>
        <p:txBody>
          <a:bodyPr/>
          <a:lstStyle/>
          <a:p>
            <a:r>
              <a:rPr lang="en-US" dirty="0"/>
              <a:t>Net Load Variability Evaluation</a:t>
            </a:r>
          </a:p>
        </p:txBody>
      </p:sp>
      <p:sp>
        <p:nvSpPr>
          <p:cNvPr id="3" name="Content Placeholder 2">
            <a:extLst>
              <a:ext uri="{FF2B5EF4-FFF2-40B4-BE49-F238E27FC236}">
                <a16:creationId xmlns:a16="http://schemas.microsoft.com/office/drawing/2014/main" id="{CB935F10-F86C-4B94-A7E7-5B41506EBA45}"/>
              </a:ext>
            </a:extLst>
          </p:cNvPr>
          <p:cNvSpPr>
            <a:spLocks noGrp="1"/>
          </p:cNvSpPr>
          <p:nvPr>
            <p:ph idx="1"/>
          </p:nvPr>
        </p:nvSpPr>
        <p:spPr>
          <a:xfrm>
            <a:off x="304800" y="855406"/>
            <a:ext cx="8534400" cy="4224594"/>
          </a:xfrm>
        </p:spPr>
        <p:txBody>
          <a:bodyPr/>
          <a:lstStyle/>
          <a:p>
            <a:r>
              <a:rPr lang="en-US" sz="1400" dirty="0"/>
              <a:t>Since July 12, 2021, ERCOT has been monitoring the weather forecast near Real Time and in during the following days has procured up to an additional 1,000 MW of Non-Spin during periods that were identified as having an increased potential of high forecast variability that may cause a higher net load during these hours.</a:t>
            </a:r>
          </a:p>
          <a:p>
            <a:pPr lvl="1"/>
            <a:r>
              <a:rPr lang="en-US" sz="1400" dirty="0">
                <a:effectLst/>
              </a:rPr>
              <a:t>2021: Jul 29, Aug 1, Aug 2, Aug 14, Aug 27, Aug 29, Aug 30, Sep 3, Sep 4</a:t>
            </a:r>
          </a:p>
          <a:p>
            <a:pPr lvl="1"/>
            <a:r>
              <a:rPr lang="en-US" sz="1400" dirty="0">
                <a:effectLst/>
              </a:rPr>
              <a:t>2022: Jan. 2, Jan. 3, Jan. 20, Feb. 3, Feb. 4, May 22, May 23, May 24, Jun 1</a:t>
            </a:r>
          </a:p>
          <a:p>
            <a:endParaRPr lang="en-US" sz="1400" dirty="0"/>
          </a:p>
          <a:p>
            <a:pPr algn="just"/>
            <a:r>
              <a:rPr lang="en-US" sz="1600" dirty="0"/>
              <a:t>Additional Non-Spin may be procured for Operating Hours that are </a:t>
            </a:r>
          </a:p>
          <a:p>
            <a:pPr marL="685800" lvl="1" indent="-342900" algn="just">
              <a:buFont typeface="+mj-lt"/>
              <a:buAutoNum type="alphaLcParenR"/>
            </a:pPr>
            <a:r>
              <a:rPr lang="en-US" sz="1400" dirty="0"/>
              <a:t>identified as having an increased potential of high forecast variability, </a:t>
            </a:r>
          </a:p>
          <a:p>
            <a:pPr marL="685800" lvl="1" indent="-342900" algn="just">
              <a:buFont typeface="+mj-lt"/>
              <a:buAutoNum type="alphaLcParenR"/>
            </a:pPr>
            <a:r>
              <a:rPr lang="en-US" sz="1400" dirty="0"/>
              <a:t>there is a risk that the actual net load during these Operating Hours could be higher than forecast (after making appropriate forecast model selection) AND </a:t>
            </a:r>
          </a:p>
          <a:p>
            <a:pPr marL="685800" lvl="1" indent="-342900" algn="just">
              <a:buFont typeface="+mj-lt"/>
              <a:buAutoNum type="alphaLcParenR"/>
            </a:pPr>
            <a:r>
              <a:rPr lang="en-US" sz="1400" dirty="0"/>
              <a:t>the expected available capacity and expected reserves including the posted minimum Non-Spin requirements during these Operating Hours is not sufficient to cover the projected net load forecast uncertainty risk.</a:t>
            </a:r>
          </a:p>
          <a:p>
            <a:pPr lvl="1"/>
            <a:endParaRPr lang="en-US" sz="1600" dirty="0"/>
          </a:p>
          <a:p>
            <a:r>
              <a:rPr lang="en-US" sz="1400" dirty="0"/>
              <a:t>In 2023,  ERCOT is proposing to continue the practice of monitoring the weather near Real Time and may procure up to an additional 1,000 MW of Non-Spin for specific Operating Hours.</a:t>
            </a:r>
          </a:p>
          <a:p>
            <a:endParaRPr lang="en-US" sz="1600" dirty="0"/>
          </a:p>
          <a:p>
            <a:endParaRPr lang="en-US" dirty="0"/>
          </a:p>
        </p:txBody>
      </p:sp>
      <p:sp>
        <p:nvSpPr>
          <p:cNvPr id="4" name="Slide Number Placeholder 3">
            <a:extLst>
              <a:ext uri="{FF2B5EF4-FFF2-40B4-BE49-F238E27FC236}">
                <a16:creationId xmlns:a16="http://schemas.microsoft.com/office/drawing/2014/main" id="{317EA775-6D16-4934-9ED9-3B85A6D049DE}"/>
              </a:ext>
            </a:extLst>
          </p:cNvPr>
          <p:cNvSpPr>
            <a:spLocks noGrp="1"/>
          </p:cNvSpPr>
          <p:nvPr>
            <p:ph type="sldNum" sz="quarter" idx="4"/>
          </p:nvPr>
        </p:nvSpPr>
        <p:spPr/>
        <p:txBody>
          <a:bodyPr/>
          <a:lstStyle/>
          <a:p>
            <a:fld id="{1D93BD3E-1E9A-4970-A6F7-E7AC52762E0C}" type="slidenum">
              <a:rPr lang="en-US" smtClean="0"/>
              <a:pPr/>
              <a:t>39</a:t>
            </a:fld>
            <a:endParaRPr lang="en-US" dirty="0"/>
          </a:p>
        </p:txBody>
      </p:sp>
    </p:spTree>
    <p:extLst>
      <p:ext uri="{BB962C8B-B14F-4D97-AF65-F5344CB8AC3E}">
        <p14:creationId xmlns:p14="http://schemas.microsoft.com/office/powerpoint/2010/main" val="4100833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400" dirty="0"/>
              <a:t>ERCOT is not proposing any change to the methodology used to compute the minimum Regulation Service requirements in 2023.</a:t>
            </a:r>
          </a:p>
          <a:p>
            <a:pPr lvl="1" algn="just"/>
            <a:endParaRPr lang="en-US" sz="1400" dirty="0"/>
          </a:p>
          <a:p>
            <a:pPr algn="just"/>
            <a:r>
              <a:rPr lang="en-US" sz="1400" dirty="0"/>
              <a:t>The preliminary Regulation quantities for January 2023 through September 2023 in subsequent slides have been computed using </a:t>
            </a:r>
            <a:r>
              <a:rPr lang="en-US" sz="1400" u="sng" dirty="0"/>
              <a:t>current methodology</a:t>
            </a:r>
            <a:r>
              <a:rPr lang="en-US" sz="1400" dirty="0"/>
              <a:t> (2021 and 2022 five-minute net load variability), </a:t>
            </a:r>
            <a:r>
              <a:rPr lang="en-US" sz="1400" u="sng" dirty="0"/>
              <a:t>updated Wind Adjustment tables</a:t>
            </a:r>
            <a:r>
              <a:rPr lang="en-US" sz="1400" dirty="0"/>
              <a:t> and the </a:t>
            </a:r>
            <a:r>
              <a:rPr lang="en-US" sz="1400" u="sng" dirty="0"/>
              <a:t>updated Solar Adjustment tables</a:t>
            </a:r>
            <a:r>
              <a:rPr lang="en-US" sz="1400" dirty="0"/>
              <a:t>.</a:t>
            </a:r>
          </a:p>
          <a:p>
            <a:pPr algn="just"/>
            <a:endParaRPr lang="en-US" sz="1400" dirty="0"/>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r>
              <a:rPr lang="en-US" sz="900" i="1" dirty="0">
                <a:solidFill>
                  <a:schemeClr val="accent6"/>
                </a:solidFill>
              </a:rPr>
              <a:t>No change in slides 5, 6, 7 and 8 since last presentation. September data has been included in Slide 9.</a:t>
            </a:r>
          </a:p>
          <a:p>
            <a:pPr algn="just"/>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394679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7ADB6F8-DA72-4614-8DA4-191861799E69}"/>
              </a:ext>
            </a:extLst>
          </p:cNvPr>
          <p:cNvSpPr>
            <a:spLocks noGrp="1"/>
          </p:cNvSpPr>
          <p:nvPr>
            <p:ph type="body" sz="quarter" idx="3"/>
          </p:nvPr>
        </p:nvSpPr>
        <p:spPr/>
        <p:txBody>
          <a:bodyPr/>
          <a:lstStyle/>
          <a:p>
            <a:r>
              <a:rPr lang="en-US" dirty="0"/>
              <a:t>August 18, 2022 | PDCWG </a:t>
            </a:r>
          </a:p>
          <a:p>
            <a:r>
              <a:rPr lang="en-US" dirty="0"/>
              <a:t>August 19, 2022 | WMWG</a:t>
            </a:r>
          </a:p>
        </p:txBody>
      </p:sp>
      <p:sp>
        <p:nvSpPr>
          <p:cNvPr id="8" name="Text Placeholder 7">
            <a:extLst>
              <a:ext uri="{FF2B5EF4-FFF2-40B4-BE49-F238E27FC236}">
                <a16:creationId xmlns:a16="http://schemas.microsoft.com/office/drawing/2014/main" id="{8CFE18F0-909D-4906-9C8B-AA0DF6D7349F}"/>
              </a:ext>
            </a:extLst>
          </p:cNvPr>
          <p:cNvSpPr>
            <a:spLocks noGrp="1"/>
          </p:cNvSpPr>
          <p:nvPr>
            <p:ph type="body" sz="quarter" idx="10"/>
          </p:nvPr>
        </p:nvSpPr>
        <p:spPr/>
        <p:txBody>
          <a:bodyPr/>
          <a:lstStyle/>
          <a:p>
            <a:r>
              <a:rPr lang="en-US" dirty="0"/>
              <a:t>ERCOT Staff</a:t>
            </a:r>
          </a:p>
        </p:txBody>
      </p:sp>
      <p:sp>
        <p:nvSpPr>
          <p:cNvPr id="6" name="Text Placeholder 5">
            <a:extLst>
              <a:ext uri="{FF2B5EF4-FFF2-40B4-BE49-F238E27FC236}">
                <a16:creationId xmlns:a16="http://schemas.microsoft.com/office/drawing/2014/main" id="{23213258-14D1-4377-A34A-9653DB86A80B}"/>
              </a:ext>
            </a:extLst>
          </p:cNvPr>
          <p:cNvSpPr>
            <a:spLocks noGrp="1"/>
          </p:cNvSpPr>
          <p:nvPr>
            <p:ph type="body" sz="quarter" idx="11"/>
          </p:nvPr>
        </p:nvSpPr>
        <p:spPr/>
        <p:txBody>
          <a:bodyPr/>
          <a:lstStyle/>
          <a:p>
            <a:r>
              <a:rPr lang="en-US" sz="2800" dirty="0"/>
              <a:t>Preliminary Methodology to Determine 2023 ECRS Requirements</a:t>
            </a:r>
          </a:p>
        </p:txBody>
      </p:sp>
    </p:spTree>
    <p:extLst>
      <p:ext uri="{BB962C8B-B14F-4D97-AF65-F5344CB8AC3E}">
        <p14:creationId xmlns:p14="http://schemas.microsoft.com/office/powerpoint/2010/main" val="40379659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007E1FA-42BA-400F-8DE1-A272C3C389C0}"/>
              </a:ext>
            </a:extLst>
          </p:cNvPr>
          <p:cNvSpPr>
            <a:spLocks noGrp="1"/>
          </p:cNvSpPr>
          <p:nvPr>
            <p:ph type="sldNum" sz="quarter" idx="4"/>
          </p:nvPr>
        </p:nvSpPr>
        <p:spPr/>
        <p:txBody>
          <a:bodyPr/>
          <a:lstStyle/>
          <a:p>
            <a:fld id="{1D93BD3E-1E9A-4970-A6F7-E7AC52762E0C}" type="slidenum">
              <a:rPr lang="en-US" smtClean="0"/>
              <a:pPr/>
              <a:t>41</a:t>
            </a:fld>
            <a:endParaRPr lang="en-US" dirty="0"/>
          </a:p>
        </p:txBody>
      </p:sp>
      <p:sp>
        <p:nvSpPr>
          <p:cNvPr id="2" name="Title 1">
            <a:extLst>
              <a:ext uri="{FF2B5EF4-FFF2-40B4-BE49-F238E27FC236}">
                <a16:creationId xmlns:a16="http://schemas.microsoft.com/office/drawing/2014/main" id="{F7ECD4C4-1B48-409F-9FC9-F428BB35C1F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7A45E7D-28AF-4A93-8995-9B5E441270B9}"/>
              </a:ext>
            </a:extLst>
          </p:cNvPr>
          <p:cNvSpPr>
            <a:spLocks noGrp="1"/>
          </p:cNvSpPr>
          <p:nvPr>
            <p:ph idx="1"/>
          </p:nvPr>
        </p:nvSpPr>
        <p:spPr/>
        <p:txBody>
          <a:bodyPr/>
          <a:lstStyle/>
          <a:p>
            <a:r>
              <a:rPr lang="en-US" sz="1600" dirty="0"/>
              <a:t>ERCOT is in the process of implementing ERCOT Contingency Reserve Service (ECRS). </a:t>
            </a:r>
          </a:p>
          <a:p>
            <a:pPr lvl="1"/>
            <a:r>
              <a:rPr lang="en-US" sz="1400" dirty="0"/>
              <a:t>ERCOT is targeting to implement ECRS prior to the “EMS freeze” period (around May 2023 – Jan 2024)</a:t>
            </a:r>
          </a:p>
          <a:p>
            <a:endParaRPr lang="en-US" sz="600" dirty="0"/>
          </a:p>
          <a:p>
            <a:r>
              <a:rPr lang="en-US" sz="1600" dirty="0"/>
              <a:t>This presentation will discuss a proposed* methodology to determine the minimum quantities for ECRS in 2023. A spreadsheet that contains ECRS quantities from August 2022 through July 2023 that have been computed using this proposed methodology have been posted to today’s meeting page. </a:t>
            </a:r>
          </a:p>
          <a:p>
            <a:pPr lvl="1"/>
            <a:r>
              <a:rPr lang="en-US" sz="1400" dirty="0"/>
              <a:t>ERCOT is seeking stakeholder feedback on the proposed ECRS methodology.</a:t>
            </a:r>
          </a:p>
          <a:p>
            <a:pPr marL="0" indent="0">
              <a:buNone/>
            </a:pPr>
            <a:endParaRPr lang="en-US" sz="1400" dirty="0"/>
          </a:p>
          <a:p>
            <a:pPr marL="0" indent="0">
              <a:buNone/>
            </a:pPr>
            <a:r>
              <a:rPr lang="en-US" sz="1600" i="1" dirty="0">
                <a:solidFill>
                  <a:schemeClr val="accent1"/>
                </a:solidFill>
              </a:rPr>
              <a:t>Note on Non-Spinning Reserve Service (Non-Spin) quantities post ECRS implementation</a:t>
            </a:r>
          </a:p>
          <a:p>
            <a:r>
              <a:rPr lang="en-US" sz="1600" dirty="0"/>
              <a:t>ECRS and Non-Spin differ in the reliability risks these services address, qualification criteria, response time and duration. As a result, upon ECRS’ implementation, Non-Spin requirement cannot entirely be substituted by the amount of ECRS procured as was originally proposed during NPRR863 discussions.</a:t>
            </a:r>
          </a:p>
          <a:p>
            <a:endParaRPr lang="en-US" sz="600" dirty="0"/>
          </a:p>
          <a:p>
            <a:r>
              <a:rPr lang="en-US" sz="1600" dirty="0"/>
              <a:t>That said, ERCOT expects the risks that Non-Spin is used to cover will evolve upon ECRS’ implementation. Hence the methodology to determine Non-Spin quantities in a world where ECRS exists may need revisions.</a:t>
            </a:r>
          </a:p>
          <a:p>
            <a:pPr lvl="1"/>
            <a:r>
              <a:rPr lang="en-US" sz="1400" dirty="0"/>
              <a:t>ERCOT plans to discuss the Non-Spin methodology that will apply with ECRS’ implementation as a part of the annual AS Methodology review process.</a:t>
            </a:r>
          </a:p>
          <a:p>
            <a:pPr marL="0" lvl="1" indent="0">
              <a:buNone/>
            </a:pPr>
            <a:endParaRPr lang="en-US" sz="800" dirty="0"/>
          </a:p>
          <a:p>
            <a:pPr marL="0" lvl="1" indent="0">
              <a:buNone/>
            </a:pPr>
            <a:r>
              <a:rPr lang="en-US" sz="1400" dirty="0"/>
              <a:t>* </a:t>
            </a:r>
            <a:r>
              <a:rPr lang="en-US" sz="800" dirty="0"/>
              <a:t>Note, ERCOT may refine the ECRS methodology further as a part of the annual effort to review the methodology for determining Ancillary Service (AS) quantities (AS Methodology). </a:t>
            </a:r>
          </a:p>
        </p:txBody>
      </p:sp>
    </p:spTree>
    <p:extLst>
      <p:ext uri="{BB962C8B-B14F-4D97-AF65-F5344CB8AC3E}">
        <p14:creationId xmlns:p14="http://schemas.microsoft.com/office/powerpoint/2010/main" val="309105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42</a:t>
            </a:fld>
            <a:endParaRPr lang="en-US" dirty="0"/>
          </a:p>
        </p:txBody>
      </p:sp>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t>ECRS is a service that is provided using capacity that can be sustained at a specified level for two consecutive hours and is used to restore or maintain the frequency of the ERCOT System: </a:t>
            </a:r>
          </a:p>
          <a:p>
            <a:pPr marL="685800" lvl="1" indent="-342900">
              <a:buFont typeface="+mj-lt"/>
              <a:buAutoNum type="alphaLcParenR"/>
            </a:pPr>
            <a:r>
              <a:rPr lang="en-US" sz="1400" dirty="0"/>
              <a:t>In response to significant depletion of RRS; </a:t>
            </a:r>
          </a:p>
          <a:p>
            <a:pPr marL="685800" lvl="1" indent="-342900">
              <a:buFont typeface="+mj-lt"/>
              <a:buAutoNum type="alphaLcParenR"/>
            </a:pPr>
            <a:r>
              <a:rPr lang="en-US" sz="1400" dirty="0"/>
              <a:t>As backup Regulation Service; </a:t>
            </a:r>
          </a:p>
          <a:p>
            <a:pPr marL="685800" lvl="1" indent="-342900">
              <a:buFont typeface="+mj-lt"/>
              <a:buAutoNum type="alphaLcParenR"/>
            </a:pPr>
            <a:r>
              <a:rPr lang="en-US" sz="1400" dirty="0"/>
              <a:t>By providing energy to avoid getting into or during an Energy Emergency Alert (EEA); and</a:t>
            </a:r>
          </a:p>
          <a:p>
            <a:pPr marL="685800" lvl="1" indent="-342900">
              <a:buFont typeface="+mj-lt"/>
              <a:buAutoNum type="alphaLcParenR"/>
            </a:pPr>
            <a:r>
              <a:rPr lang="en-US" sz="1400" dirty="0"/>
              <a:t>Upon detection of insufficient capacity for net load ramps.</a:t>
            </a:r>
          </a:p>
          <a:p>
            <a:endParaRPr lang="en-US" sz="1600" dirty="0"/>
          </a:p>
          <a:p>
            <a:r>
              <a:rPr lang="en-US" sz="1600" dirty="0"/>
              <a:t>ERCOT is proposing to compute ECRS requirements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a:t>
            </a:r>
          </a:p>
          <a:p>
            <a:pPr marL="685800" lvl="1" indent="-342900">
              <a:buFont typeface="+mj-lt"/>
              <a:buAutoNum type="arabicPeriod"/>
            </a:pPr>
            <a:endParaRPr lang="en-US" sz="1600" dirty="0"/>
          </a:p>
          <a:p>
            <a:pPr marL="385762" indent="-342900"/>
            <a:r>
              <a:rPr lang="en-US" sz="1600" dirty="0"/>
              <a:t>The next few slides will discuss the detail about each of these components that establish the ECRS requirements.</a:t>
            </a:r>
          </a:p>
          <a:p>
            <a:pPr lvl="1"/>
            <a:endParaRPr lang="en-US" sz="1400" dirty="0"/>
          </a:p>
          <a:p>
            <a:pPr lvl="1"/>
            <a:endParaRPr lang="en-US" dirty="0"/>
          </a:p>
        </p:txBody>
      </p:sp>
    </p:spTree>
    <p:extLst>
      <p:ext uri="{BB962C8B-B14F-4D97-AF65-F5344CB8AC3E}">
        <p14:creationId xmlns:p14="http://schemas.microsoft.com/office/powerpoint/2010/main" val="32512667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7C05B4-1D2E-49DB-86A3-1A4797CB34F2}"/>
              </a:ext>
            </a:extLst>
          </p:cNvPr>
          <p:cNvSpPr>
            <a:spLocks noGrp="1"/>
          </p:cNvSpPr>
          <p:nvPr>
            <p:ph type="sldNum" sz="quarter" idx="4"/>
          </p:nvPr>
        </p:nvSpPr>
        <p:spPr/>
        <p:txBody>
          <a:bodyPr/>
          <a:lstStyle/>
          <a:p>
            <a:fld id="{1D93BD3E-1E9A-4970-A6F7-E7AC52762E0C}" type="slidenum">
              <a:rPr lang="en-US" smtClean="0"/>
              <a:pPr/>
              <a:t>43</a:t>
            </a:fld>
            <a:endParaRPr lang="en-US" dirty="0"/>
          </a:p>
        </p:txBody>
      </p:sp>
      <p:sp>
        <p:nvSpPr>
          <p:cNvPr id="2" name="Title 1">
            <a:extLst>
              <a:ext uri="{FF2B5EF4-FFF2-40B4-BE49-F238E27FC236}">
                <a16:creationId xmlns:a16="http://schemas.microsoft.com/office/drawing/2014/main" id="{91423DE3-9ACE-4D7C-874F-EF40524C8014}"/>
              </a:ext>
            </a:extLst>
          </p:cNvPr>
          <p:cNvSpPr>
            <a:spLocks noGrp="1"/>
          </p:cNvSpPr>
          <p:nvPr>
            <p:ph type="title"/>
          </p:nvPr>
        </p:nvSpPr>
        <p:spPr/>
        <p:txBody>
          <a:bodyPr/>
          <a:lstStyle/>
          <a:p>
            <a:r>
              <a:rPr lang="en-US" sz="2000" dirty="0"/>
              <a:t>Method for Determining MWs needed for Frequency Recovery </a:t>
            </a:r>
          </a:p>
        </p:txBody>
      </p:sp>
      <p:sp>
        <p:nvSpPr>
          <p:cNvPr id="25" name="Content Placeholder 24">
            <a:extLst>
              <a:ext uri="{FF2B5EF4-FFF2-40B4-BE49-F238E27FC236}">
                <a16:creationId xmlns:a16="http://schemas.microsoft.com/office/drawing/2014/main" id="{4256CEBC-AFAD-4A83-8915-C64DEF0072F7}"/>
              </a:ext>
            </a:extLst>
          </p:cNvPr>
          <p:cNvSpPr>
            <a:spLocks noGrp="1"/>
          </p:cNvSpPr>
          <p:nvPr>
            <p:ph idx="1"/>
          </p:nvPr>
        </p:nvSpPr>
        <p:spPr>
          <a:xfrm>
            <a:off x="304800" y="855406"/>
            <a:ext cx="3759480" cy="5064627"/>
          </a:xfrm>
        </p:spPr>
        <p:txBody>
          <a:bodyPr/>
          <a:lstStyle/>
          <a:p>
            <a:pPr algn="just"/>
            <a:r>
              <a:rPr lang="en-US" sz="1400" dirty="0"/>
              <a:t>Capacity needed to recover frequency from B-point (i.e., settling frequency)  to 59.98 Hz is determined by using dynamic simulations/studies that are run at varying inertia levels. </a:t>
            </a:r>
          </a:p>
          <a:p>
            <a:pPr lvl="1" algn="just"/>
            <a:endParaRPr lang="en-US" sz="1400" dirty="0"/>
          </a:p>
          <a:p>
            <a:pPr algn="just"/>
            <a:r>
              <a:rPr lang="en-US" sz="1400" dirty="0"/>
              <a:t>In every simulation, a single medium-size unit is tripped offline such that the C-point (frequency nadir) is stays just above 59.7 Hz*.</a:t>
            </a:r>
          </a:p>
          <a:p>
            <a:pPr algn="just"/>
            <a:endParaRPr lang="en-US" sz="1400" dirty="0"/>
          </a:p>
          <a:p>
            <a:pPr algn="just"/>
            <a:r>
              <a:rPr lang="en-US" sz="1400" dirty="0"/>
              <a:t>Capacity needed to recover frequency  using this approach is determined for each hour of each month using two years historical data.</a:t>
            </a:r>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marL="0" indent="0" algn="just">
              <a:buNone/>
            </a:pPr>
            <a:r>
              <a:rPr lang="en-US" sz="800" dirty="0"/>
              <a:t>*59.7Hz is the trigger frequency for Load Resources that are providing RRS using an under-frequency relay.</a:t>
            </a:r>
          </a:p>
          <a:p>
            <a:pPr algn="just"/>
            <a:endParaRPr lang="en-US" sz="1600" dirty="0"/>
          </a:p>
        </p:txBody>
      </p:sp>
      <p:grpSp>
        <p:nvGrpSpPr>
          <p:cNvPr id="24" name="Group 23">
            <a:extLst>
              <a:ext uri="{FF2B5EF4-FFF2-40B4-BE49-F238E27FC236}">
                <a16:creationId xmlns:a16="http://schemas.microsoft.com/office/drawing/2014/main" id="{39CD0186-FE6A-4542-A816-CCFED615F748}"/>
              </a:ext>
            </a:extLst>
          </p:cNvPr>
          <p:cNvGrpSpPr/>
          <p:nvPr/>
        </p:nvGrpSpPr>
        <p:grpSpPr>
          <a:xfrm>
            <a:off x="4252321" y="624401"/>
            <a:ext cx="5153505" cy="5833549"/>
            <a:chOff x="4452346" y="624401"/>
            <a:chExt cx="5153505" cy="5833549"/>
          </a:xfrm>
        </p:grpSpPr>
        <p:sp>
          <p:nvSpPr>
            <p:cNvPr id="22" name="Rectangle 21">
              <a:extLst>
                <a:ext uri="{FF2B5EF4-FFF2-40B4-BE49-F238E27FC236}">
                  <a16:creationId xmlns:a16="http://schemas.microsoft.com/office/drawing/2014/main" id="{521E7330-4376-4369-BAB6-07A509DA9E7B}"/>
                </a:ext>
              </a:extLst>
            </p:cNvPr>
            <p:cNvSpPr/>
            <p:nvPr/>
          </p:nvSpPr>
          <p:spPr>
            <a:xfrm>
              <a:off x="4452346" y="624401"/>
              <a:ext cx="4691654" cy="5833549"/>
            </a:xfrm>
            <a:prstGeom prst="rect">
              <a:avLst/>
            </a:prstGeom>
            <a:solidFill>
              <a:schemeClr val="accent1">
                <a:lumMod val="20000"/>
                <a:lumOff val="8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445CE74-D75D-42B5-A082-E9AE6435F088}"/>
                </a:ext>
              </a:extLst>
            </p:cNvPr>
            <p:cNvSpPr txBox="1"/>
            <p:nvPr/>
          </p:nvSpPr>
          <p:spPr>
            <a:xfrm>
              <a:off x="4603144" y="6147740"/>
              <a:ext cx="4430985" cy="261610"/>
            </a:xfrm>
            <a:prstGeom prst="rect">
              <a:avLst/>
            </a:prstGeom>
            <a:noFill/>
            <a:ln>
              <a:solidFill>
                <a:schemeClr val="accent1">
                  <a:shade val="95000"/>
                  <a:satMod val="105000"/>
                </a:schemeClr>
              </a:solidFill>
            </a:ln>
          </p:spPr>
          <p:txBody>
            <a:bodyPr wrap="square">
              <a:spAutoFit/>
            </a:bodyPr>
            <a:lstStyle/>
            <a:p>
              <a:pPr marL="342900" lvl="1" indent="0">
                <a:buNone/>
              </a:pPr>
              <a:r>
                <a:rPr lang="en-US" sz="1100" dirty="0" err="1"/>
                <a:t>MW</a:t>
              </a:r>
              <a:r>
                <a:rPr lang="en-US" sz="1100" baseline="-25000" dirty="0" err="1"/>
                <a:t>need</a:t>
              </a:r>
              <a:r>
                <a:rPr lang="en-US" sz="1100" dirty="0"/>
                <a:t> = (59.98 Hz – </a:t>
              </a:r>
              <a:r>
                <a:rPr lang="en-US" sz="1100" dirty="0" err="1"/>
                <a:t>Freq</a:t>
              </a:r>
              <a:r>
                <a:rPr lang="en-US" sz="1100" baseline="-25000" dirty="0" err="1"/>
                <a:t>B</a:t>
              </a:r>
              <a:r>
                <a:rPr lang="en-US" sz="1100" baseline="-25000" dirty="0"/>
                <a:t>-point</a:t>
              </a:r>
              <a:r>
                <a:rPr lang="en-US" sz="1100" dirty="0"/>
                <a:t>) * (1% load in MW/0.1 Hz)</a:t>
              </a:r>
            </a:p>
          </p:txBody>
        </p:sp>
        <p:sp>
          <p:nvSpPr>
            <p:cNvPr id="19" name="TextBox 18">
              <a:extLst>
                <a:ext uri="{FF2B5EF4-FFF2-40B4-BE49-F238E27FC236}">
                  <a16:creationId xmlns:a16="http://schemas.microsoft.com/office/drawing/2014/main" id="{1C6B7959-FBC8-4403-8A02-BEE1E5DD9319}"/>
                </a:ext>
              </a:extLst>
            </p:cNvPr>
            <p:cNvSpPr txBox="1"/>
            <p:nvPr/>
          </p:nvSpPr>
          <p:spPr>
            <a:xfrm>
              <a:off x="4472809" y="2690336"/>
              <a:ext cx="4691654" cy="738664"/>
            </a:xfrm>
            <a:prstGeom prst="rect">
              <a:avLst/>
            </a:prstGeom>
            <a:noFill/>
          </p:spPr>
          <p:txBody>
            <a:bodyPr wrap="square">
              <a:spAutoFit/>
            </a:bodyPr>
            <a:lstStyle/>
            <a:p>
              <a:pPr marL="0" indent="0" algn="just">
                <a:buNone/>
              </a:pPr>
              <a:r>
                <a:rPr lang="en-US" sz="1050" i="1" dirty="0"/>
                <a:t>B-point (settling frequency) is determined using dynamic simulations/studies that are run at varying inertia levels. In every simulation, a single medium-size unit is tripped offline such that the C-point (frequency nadir) is stays just above 59.7 Hz*.</a:t>
              </a:r>
            </a:p>
          </p:txBody>
        </p:sp>
        <p:pic>
          <p:nvPicPr>
            <p:cNvPr id="26" name="Picture 25">
              <a:extLst>
                <a:ext uri="{FF2B5EF4-FFF2-40B4-BE49-F238E27FC236}">
                  <a16:creationId xmlns:a16="http://schemas.microsoft.com/office/drawing/2014/main" id="{A339F60F-C01C-41D9-8F15-63676CF7A32D}"/>
                </a:ext>
              </a:extLst>
            </p:cNvPr>
            <p:cNvPicPr>
              <a:picLocks noChangeAspect="1"/>
            </p:cNvPicPr>
            <p:nvPr/>
          </p:nvPicPr>
          <p:blipFill>
            <a:blip r:embed="rId2"/>
            <a:stretch>
              <a:fillRect/>
            </a:stretch>
          </p:blipFill>
          <p:spPr>
            <a:xfrm>
              <a:off x="4529761" y="3366227"/>
              <a:ext cx="4430984" cy="2720235"/>
            </a:xfrm>
            <a:prstGeom prst="rect">
              <a:avLst/>
            </a:prstGeom>
          </p:spPr>
        </p:pic>
        <p:grpSp>
          <p:nvGrpSpPr>
            <p:cNvPr id="23" name="Group 22">
              <a:extLst>
                <a:ext uri="{FF2B5EF4-FFF2-40B4-BE49-F238E27FC236}">
                  <a16:creationId xmlns:a16="http://schemas.microsoft.com/office/drawing/2014/main" id="{5185C6A5-8ABD-4D48-84DF-6A642E7B20E8}"/>
                </a:ext>
              </a:extLst>
            </p:cNvPr>
            <p:cNvGrpSpPr/>
            <p:nvPr/>
          </p:nvGrpSpPr>
          <p:grpSpPr>
            <a:xfrm>
              <a:off x="4452346" y="685605"/>
              <a:ext cx="5153505" cy="2048305"/>
              <a:chOff x="4380480" y="1287371"/>
              <a:chExt cx="5153505" cy="2048305"/>
            </a:xfrm>
          </p:grpSpPr>
          <p:grpSp>
            <p:nvGrpSpPr>
              <p:cNvPr id="5" name="Group 4">
                <a:extLst>
                  <a:ext uri="{FF2B5EF4-FFF2-40B4-BE49-F238E27FC236}">
                    <a16:creationId xmlns:a16="http://schemas.microsoft.com/office/drawing/2014/main" id="{41F3F10B-6E6F-484F-9C0C-8B36383EDB0B}"/>
                  </a:ext>
                </a:extLst>
              </p:cNvPr>
              <p:cNvGrpSpPr/>
              <p:nvPr/>
            </p:nvGrpSpPr>
            <p:grpSpPr>
              <a:xfrm>
                <a:off x="4380480" y="1287371"/>
                <a:ext cx="5153505" cy="2048305"/>
                <a:chOff x="-92370" y="1001595"/>
                <a:chExt cx="5142901" cy="2500238"/>
              </a:xfrm>
            </p:grpSpPr>
            <p:sp>
              <p:nvSpPr>
                <p:cNvPr id="15" name="TextBox 14">
                  <a:extLst>
                    <a:ext uri="{FF2B5EF4-FFF2-40B4-BE49-F238E27FC236}">
                      <a16:creationId xmlns:a16="http://schemas.microsoft.com/office/drawing/2014/main" id="{B45583FC-AEF5-4011-ACA8-D145CEAF64F1}"/>
                    </a:ext>
                  </a:extLst>
                </p:cNvPr>
                <p:cNvSpPr txBox="1"/>
                <p:nvPr/>
              </p:nvSpPr>
              <p:spPr>
                <a:xfrm>
                  <a:off x="-20652" y="1345157"/>
                  <a:ext cx="941294" cy="338115"/>
                </a:xfrm>
                <a:prstGeom prst="rect">
                  <a:avLst/>
                </a:prstGeom>
                <a:noFill/>
              </p:spPr>
              <p:txBody>
                <a:bodyPr wrap="square">
                  <a:spAutoFit/>
                </a:bodyPr>
                <a:lstStyle/>
                <a:p>
                  <a:pPr marL="0" indent="0">
                    <a:buNone/>
                  </a:pPr>
                  <a:r>
                    <a:rPr lang="en-US" sz="1200" dirty="0"/>
                    <a:t>60 Hz</a:t>
                  </a:r>
                </a:p>
              </p:txBody>
            </p:sp>
            <p:sp>
              <p:nvSpPr>
                <p:cNvPr id="16" name="TextBox 15">
                  <a:extLst>
                    <a:ext uri="{FF2B5EF4-FFF2-40B4-BE49-F238E27FC236}">
                      <a16:creationId xmlns:a16="http://schemas.microsoft.com/office/drawing/2014/main" id="{A6DC89E7-27B5-49CD-8C77-C5625A83A80A}"/>
                    </a:ext>
                  </a:extLst>
                </p:cNvPr>
                <p:cNvSpPr txBox="1"/>
                <p:nvPr/>
              </p:nvSpPr>
              <p:spPr>
                <a:xfrm>
                  <a:off x="-92370" y="2948753"/>
                  <a:ext cx="1013012" cy="276999"/>
                </a:xfrm>
                <a:prstGeom prst="rect">
                  <a:avLst/>
                </a:prstGeom>
                <a:noFill/>
              </p:spPr>
              <p:txBody>
                <a:bodyPr wrap="square">
                  <a:spAutoFit/>
                </a:bodyPr>
                <a:lstStyle/>
                <a:p>
                  <a:pPr marL="0" indent="0">
                    <a:buNone/>
                  </a:pPr>
                  <a:r>
                    <a:rPr lang="en-US" sz="1200" dirty="0"/>
                    <a:t>59.7 Hz</a:t>
                  </a:r>
                </a:p>
              </p:txBody>
            </p:sp>
            <p:grpSp>
              <p:nvGrpSpPr>
                <p:cNvPr id="3" name="Group 2">
                  <a:extLst>
                    <a:ext uri="{FF2B5EF4-FFF2-40B4-BE49-F238E27FC236}">
                      <a16:creationId xmlns:a16="http://schemas.microsoft.com/office/drawing/2014/main" id="{60FD1F9D-1CB4-4F56-960F-CAC9D470616E}"/>
                    </a:ext>
                  </a:extLst>
                </p:cNvPr>
                <p:cNvGrpSpPr/>
                <p:nvPr/>
              </p:nvGrpSpPr>
              <p:grpSpPr>
                <a:xfrm>
                  <a:off x="579000" y="1001595"/>
                  <a:ext cx="4471531" cy="2500238"/>
                  <a:chOff x="579000" y="1001595"/>
                  <a:chExt cx="4471531" cy="2500238"/>
                </a:xfrm>
              </p:grpSpPr>
              <p:cxnSp>
                <p:nvCxnSpPr>
                  <p:cNvPr id="6" name="Straight Connector 5">
                    <a:extLst>
                      <a:ext uri="{FF2B5EF4-FFF2-40B4-BE49-F238E27FC236}">
                        <a16:creationId xmlns:a16="http://schemas.microsoft.com/office/drawing/2014/main" id="{0148FA5F-491B-4AC3-9098-03851BA25AA1}"/>
                      </a:ext>
                    </a:extLst>
                  </p:cNvPr>
                  <p:cNvCxnSpPr>
                    <a:cxnSpLocks/>
                  </p:cNvCxnSpPr>
                  <p:nvPr/>
                </p:nvCxnSpPr>
                <p:spPr>
                  <a:xfrm>
                    <a:off x="579000" y="1560766"/>
                    <a:ext cx="39086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A7615436-038A-442F-97FD-6A5EB5865DC6}"/>
                      </a:ext>
                    </a:extLst>
                  </p:cNvPr>
                  <p:cNvSpPr/>
                  <p:nvPr/>
                </p:nvSpPr>
                <p:spPr>
                  <a:xfrm>
                    <a:off x="632790" y="1542607"/>
                    <a:ext cx="3411524" cy="1543521"/>
                  </a:xfrm>
                  <a:custGeom>
                    <a:avLst/>
                    <a:gdLst>
                      <a:gd name="connsiteX0" fmla="*/ 0 w 3854824"/>
                      <a:gd name="connsiteY0" fmla="*/ 0 h 971763"/>
                      <a:gd name="connsiteX1" fmla="*/ 573742 w 3854824"/>
                      <a:gd name="connsiteY1" fmla="*/ 806823 h 971763"/>
                      <a:gd name="connsiteX2" fmla="*/ 1255059 w 3854824"/>
                      <a:gd name="connsiteY2" fmla="*/ 950259 h 971763"/>
                      <a:gd name="connsiteX3" fmla="*/ 1954306 w 3854824"/>
                      <a:gd name="connsiteY3" fmla="*/ 502023 h 971763"/>
                      <a:gd name="connsiteX4" fmla="*/ 3854824 w 3854824"/>
                      <a:gd name="connsiteY4" fmla="*/ 448235 h 971763"/>
                      <a:gd name="connsiteX5" fmla="*/ 3854824 w 3854824"/>
                      <a:gd name="connsiteY5" fmla="*/ 448235 h 971763"/>
                      <a:gd name="connsiteX0" fmla="*/ 0 w 3854824"/>
                      <a:gd name="connsiteY0" fmla="*/ 0 h 962764"/>
                      <a:gd name="connsiteX1" fmla="*/ 573742 w 3854824"/>
                      <a:gd name="connsiteY1" fmla="*/ 806823 h 962764"/>
                      <a:gd name="connsiteX2" fmla="*/ 1255059 w 3854824"/>
                      <a:gd name="connsiteY2" fmla="*/ 950259 h 962764"/>
                      <a:gd name="connsiteX3" fmla="*/ 1972296 w 3854824"/>
                      <a:gd name="connsiteY3" fmla="*/ 627243 h 962764"/>
                      <a:gd name="connsiteX4" fmla="*/ 3854824 w 3854824"/>
                      <a:gd name="connsiteY4" fmla="*/ 448235 h 962764"/>
                      <a:gd name="connsiteX5" fmla="*/ 3854824 w 3854824"/>
                      <a:gd name="connsiteY5" fmla="*/ 448235 h 962764"/>
                      <a:gd name="connsiteX0" fmla="*/ 0 w 3854824"/>
                      <a:gd name="connsiteY0" fmla="*/ 0 h 1296678"/>
                      <a:gd name="connsiteX1" fmla="*/ 573742 w 3854824"/>
                      <a:gd name="connsiteY1" fmla="*/ 806823 h 1296678"/>
                      <a:gd name="connsiteX2" fmla="*/ 1291040 w 3854824"/>
                      <a:gd name="connsiteY2" fmla="*/ 1294614 h 1296678"/>
                      <a:gd name="connsiteX3" fmla="*/ 1972296 w 3854824"/>
                      <a:gd name="connsiteY3" fmla="*/ 627243 h 1296678"/>
                      <a:gd name="connsiteX4" fmla="*/ 3854824 w 3854824"/>
                      <a:gd name="connsiteY4" fmla="*/ 448235 h 1296678"/>
                      <a:gd name="connsiteX5" fmla="*/ 3854824 w 3854824"/>
                      <a:gd name="connsiteY5" fmla="*/ 448235 h 1296678"/>
                      <a:gd name="connsiteX0" fmla="*/ 0 w 3854824"/>
                      <a:gd name="connsiteY0" fmla="*/ 0 h 1535900"/>
                      <a:gd name="connsiteX1" fmla="*/ 573742 w 3854824"/>
                      <a:gd name="connsiteY1" fmla="*/ 806823 h 1535900"/>
                      <a:gd name="connsiteX2" fmla="*/ 1246065 w 3854824"/>
                      <a:gd name="connsiteY2" fmla="*/ 1534619 h 1535900"/>
                      <a:gd name="connsiteX3" fmla="*/ 1972296 w 3854824"/>
                      <a:gd name="connsiteY3" fmla="*/ 627243 h 1535900"/>
                      <a:gd name="connsiteX4" fmla="*/ 3854824 w 3854824"/>
                      <a:gd name="connsiteY4" fmla="*/ 448235 h 1535900"/>
                      <a:gd name="connsiteX5" fmla="*/ 3854824 w 3854824"/>
                      <a:gd name="connsiteY5" fmla="*/ 448235 h 1535900"/>
                      <a:gd name="connsiteX0" fmla="*/ 0 w 3854824"/>
                      <a:gd name="connsiteY0" fmla="*/ 0 h 1536463"/>
                      <a:gd name="connsiteX1" fmla="*/ 528767 w 3854824"/>
                      <a:gd name="connsiteY1" fmla="*/ 838129 h 1536463"/>
                      <a:gd name="connsiteX2" fmla="*/ 1246065 w 3854824"/>
                      <a:gd name="connsiteY2" fmla="*/ 1534619 h 1536463"/>
                      <a:gd name="connsiteX3" fmla="*/ 1972296 w 3854824"/>
                      <a:gd name="connsiteY3" fmla="*/ 627243 h 1536463"/>
                      <a:gd name="connsiteX4" fmla="*/ 3854824 w 3854824"/>
                      <a:gd name="connsiteY4" fmla="*/ 448235 h 1536463"/>
                      <a:gd name="connsiteX5" fmla="*/ 3854824 w 3854824"/>
                      <a:gd name="connsiteY5" fmla="*/ 448235 h 1536463"/>
                      <a:gd name="connsiteX0" fmla="*/ 0 w 3854824"/>
                      <a:gd name="connsiteY0" fmla="*/ 0 h 1534918"/>
                      <a:gd name="connsiteX1" fmla="*/ 528767 w 3854824"/>
                      <a:gd name="connsiteY1" fmla="*/ 838129 h 1534918"/>
                      <a:gd name="connsiteX2" fmla="*/ 1246065 w 3854824"/>
                      <a:gd name="connsiteY2" fmla="*/ 1534619 h 1534918"/>
                      <a:gd name="connsiteX3" fmla="*/ 1963301 w 3854824"/>
                      <a:gd name="connsiteY3" fmla="*/ 919422 h 1534918"/>
                      <a:gd name="connsiteX4" fmla="*/ 3854824 w 3854824"/>
                      <a:gd name="connsiteY4" fmla="*/ 448235 h 1534918"/>
                      <a:gd name="connsiteX5" fmla="*/ 3854824 w 3854824"/>
                      <a:gd name="connsiteY5" fmla="*/ 448235 h 1534918"/>
                      <a:gd name="connsiteX0" fmla="*/ 0 w 3926785"/>
                      <a:gd name="connsiteY0" fmla="*/ 42209 h 1577128"/>
                      <a:gd name="connsiteX1" fmla="*/ 528767 w 3926785"/>
                      <a:gd name="connsiteY1" fmla="*/ 880338 h 1577128"/>
                      <a:gd name="connsiteX2" fmla="*/ 1246065 w 3926785"/>
                      <a:gd name="connsiteY2" fmla="*/ 1576828 h 1577128"/>
                      <a:gd name="connsiteX3" fmla="*/ 1963301 w 3926785"/>
                      <a:gd name="connsiteY3" fmla="*/ 961631 h 1577128"/>
                      <a:gd name="connsiteX4" fmla="*/ 3854824 w 3926785"/>
                      <a:gd name="connsiteY4" fmla="*/ 490444 h 1577128"/>
                      <a:gd name="connsiteX5" fmla="*/ 3926785 w 3926785"/>
                      <a:gd name="connsiteY5" fmla="*/ 0 h 1577128"/>
                      <a:gd name="connsiteX0" fmla="*/ 0 w 3926785"/>
                      <a:gd name="connsiteY0" fmla="*/ 42209 h 1577123"/>
                      <a:gd name="connsiteX1" fmla="*/ 528767 w 3926785"/>
                      <a:gd name="connsiteY1" fmla="*/ 880338 h 1577123"/>
                      <a:gd name="connsiteX2" fmla="*/ 1246065 w 3926785"/>
                      <a:gd name="connsiteY2" fmla="*/ 1576828 h 1577123"/>
                      <a:gd name="connsiteX3" fmla="*/ 1963301 w 3926785"/>
                      <a:gd name="connsiteY3" fmla="*/ 961631 h 1577123"/>
                      <a:gd name="connsiteX4" fmla="*/ 2928337 w 3926785"/>
                      <a:gd name="connsiteY4" fmla="*/ 542619 h 1577123"/>
                      <a:gd name="connsiteX5" fmla="*/ 3926785 w 3926785"/>
                      <a:gd name="connsiteY5" fmla="*/ 0 h 1577123"/>
                      <a:gd name="connsiteX0" fmla="*/ 0 w 3818845"/>
                      <a:gd name="connsiteY0" fmla="*/ 0 h 1534914"/>
                      <a:gd name="connsiteX1" fmla="*/ 528767 w 3818845"/>
                      <a:gd name="connsiteY1" fmla="*/ 838129 h 1534914"/>
                      <a:gd name="connsiteX2" fmla="*/ 1246065 w 3818845"/>
                      <a:gd name="connsiteY2" fmla="*/ 1534619 h 1534914"/>
                      <a:gd name="connsiteX3" fmla="*/ 1963301 w 3818845"/>
                      <a:gd name="connsiteY3" fmla="*/ 919422 h 1534914"/>
                      <a:gd name="connsiteX4" fmla="*/ 2928337 w 3818845"/>
                      <a:gd name="connsiteY4" fmla="*/ 500410 h 1534914"/>
                      <a:gd name="connsiteX5" fmla="*/ 3818845 w 3818845"/>
                      <a:gd name="connsiteY5" fmla="*/ 114316 h 1534914"/>
                      <a:gd name="connsiteX0" fmla="*/ 0 w 3369093"/>
                      <a:gd name="connsiteY0" fmla="*/ 0 h 1534914"/>
                      <a:gd name="connsiteX1" fmla="*/ 528767 w 3369093"/>
                      <a:gd name="connsiteY1" fmla="*/ 838129 h 1534914"/>
                      <a:gd name="connsiteX2" fmla="*/ 1246065 w 3369093"/>
                      <a:gd name="connsiteY2" fmla="*/ 1534619 h 1534914"/>
                      <a:gd name="connsiteX3" fmla="*/ 1963301 w 3369093"/>
                      <a:gd name="connsiteY3" fmla="*/ 919422 h 1534914"/>
                      <a:gd name="connsiteX4" fmla="*/ 2928337 w 3369093"/>
                      <a:gd name="connsiteY4" fmla="*/ 500410 h 1534914"/>
                      <a:gd name="connsiteX5" fmla="*/ 3369093 w 3369093"/>
                      <a:gd name="connsiteY5" fmla="*/ 208230 h 1534914"/>
                      <a:gd name="connsiteX0" fmla="*/ 0 w 3369093"/>
                      <a:gd name="connsiteY0" fmla="*/ 0 h 1534926"/>
                      <a:gd name="connsiteX1" fmla="*/ 528767 w 3369093"/>
                      <a:gd name="connsiteY1" fmla="*/ 838129 h 1534926"/>
                      <a:gd name="connsiteX2" fmla="*/ 1246065 w 3369093"/>
                      <a:gd name="connsiteY2" fmla="*/ 1534619 h 1534926"/>
                      <a:gd name="connsiteX3" fmla="*/ 1963301 w 3369093"/>
                      <a:gd name="connsiteY3" fmla="*/ 919422 h 1534926"/>
                      <a:gd name="connsiteX4" fmla="*/ 2829391 w 3369093"/>
                      <a:gd name="connsiteY4" fmla="*/ 385624 h 1534926"/>
                      <a:gd name="connsiteX5" fmla="*/ 3369093 w 3369093"/>
                      <a:gd name="connsiteY5" fmla="*/ 208230 h 1534926"/>
                      <a:gd name="connsiteX0" fmla="*/ 0 w 3369093"/>
                      <a:gd name="connsiteY0" fmla="*/ 0 h 1534922"/>
                      <a:gd name="connsiteX1" fmla="*/ 528767 w 3369093"/>
                      <a:gd name="connsiteY1" fmla="*/ 838129 h 1534922"/>
                      <a:gd name="connsiteX2" fmla="*/ 1246065 w 3369093"/>
                      <a:gd name="connsiteY2" fmla="*/ 1534619 h 1534922"/>
                      <a:gd name="connsiteX3" fmla="*/ 1963301 w 3369093"/>
                      <a:gd name="connsiteY3" fmla="*/ 919422 h 1534922"/>
                      <a:gd name="connsiteX4" fmla="*/ 2892356 w 3369093"/>
                      <a:gd name="connsiteY4" fmla="*/ 416929 h 1534922"/>
                      <a:gd name="connsiteX5" fmla="*/ 3369093 w 3369093"/>
                      <a:gd name="connsiteY5" fmla="*/ 208230 h 1534922"/>
                      <a:gd name="connsiteX0" fmla="*/ 0 w 3531004"/>
                      <a:gd name="connsiteY0" fmla="*/ 0 h 1534923"/>
                      <a:gd name="connsiteX1" fmla="*/ 528767 w 3531004"/>
                      <a:gd name="connsiteY1" fmla="*/ 838129 h 1534923"/>
                      <a:gd name="connsiteX2" fmla="*/ 1246065 w 3531004"/>
                      <a:gd name="connsiteY2" fmla="*/ 1534619 h 1534923"/>
                      <a:gd name="connsiteX3" fmla="*/ 1963301 w 3531004"/>
                      <a:gd name="connsiteY3" fmla="*/ 919422 h 1534923"/>
                      <a:gd name="connsiteX4" fmla="*/ 2892356 w 3531004"/>
                      <a:gd name="connsiteY4" fmla="*/ 416929 h 1534923"/>
                      <a:gd name="connsiteX5" fmla="*/ 3531004 w 3531004"/>
                      <a:gd name="connsiteY5" fmla="*/ 30837 h 1534923"/>
                      <a:gd name="connsiteX0" fmla="*/ 0 w 3531004"/>
                      <a:gd name="connsiteY0" fmla="*/ 0 h 1535644"/>
                      <a:gd name="connsiteX1" fmla="*/ 672687 w 3531004"/>
                      <a:gd name="connsiteY1" fmla="*/ 1036394 h 1535644"/>
                      <a:gd name="connsiteX2" fmla="*/ 1246065 w 3531004"/>
                      <a:gd name="connsiteY2" fmla="*/ 1534619 h 1535644"/>
                      <a:gd name="connsiteX3" fmla="*/ 1963301 w 3531004"/>
                      <a:gd name="connsiteY3" fmla="*/ 919422 h 1535644"/>
                      <a:gd name="connsiteX4" fmla="*/ 2892356 w 3531004"/>
                      <a:gd name="connsiteY4" fmla="*/ 416929 h 1535644"/>
                      <a:gd name="connsiteX5" fmla="*/ 3531004 w 3531004"/>
                      <a:gd name="connsiteY5" fmla="*/ 30837 h 1535644"/>
                      <a:gd name="connsiteX0" fmla="*/ 0 w 3531004"/>
                      <a:gd name="connsiteY0" fmla="*/ 0 h 1535645"/>
                      <a:gd name="connsiteX1" fmla="*/ 672687 w 3531004"/>
                      <a:gd name="connsiteY1" fmla="*/ 1036394 h 1535645"/>
                      <a:gd name="connsiteX2" fmla="*/ 1165110 w 3531004"/>
                      <a:gd name="connsiteY2" fmla="*/ 1534620 h 1535645"/>
                      <a:gd name="connsiteX3" fmla="*/ 1963301 w 3531004"/>
                      <a:gd name="connsiteY3" fmla="*/ 919422 h 1535645"/>
                      <a:gd name="connsiteX4" fmla="*/ 2892356 w 3531004"/>
                      <a:gd name="connsiteY4" fmla="*/ 416929 h 1535645"/>
                      <a:gd name="connsiteX5" fmla="*/ 3531004 w 3531004"/>
                      <a:gd name="connsiteY5" fmla="*/ 30837 h 1535645"/>
                      <a:gd name="connsiteX0" fmla="*/ 0 w 3531004"/>
                      <a:gd name="connsiteY0" fmla="*/ 0 h 1535646"/>
                      <a:gd name="connsiteX1" fmla="*/ 672687 w 3531004"/>
                      <a:gd name="connsiteY1" fmla="*/ 1036394 h 1535646"/>
                      <a:gd name="connsiteX2" fmla="*/ 1102145 w 3531004"/>
                      <a:gd name="connsiteY2" fmla="*/ 1534621 h 1535646"/>
                      <a:gd name="connsiteX3" fmla="*/ 1963301 w 3531004"/>
                      <a:gd name="connsiteY3" fmla="*/ 919422 h 1535646"/>
                      <a:gd name="connsiteX4" fmla="*/ 2892356 w 3531004"/>
                      <a:gd name="connsiteY4" fmla="*/ 416929 h 1535646"/>
                      <a:gd name="connsiteX5" fmla="*/ 3531004 w 3531004"/>
                      <a:gd name="connsiteY5" fmla="*/ 30837 h 1535646"/>
                      <a:gd name="connsiteX0" fmla="*/ 0 w 3531004"/>
                      <a:gd name="connsiteY0" fmla="*/ 0 h 1536121"/>
                      <a:gd name="connsiteX1" fmla="*/ 627712 w 3531004"/>
                      <a:gd name="connsiteY1" fmla="*/ 1057265 h 1536121"/>
                      <a:gd name="connsiteX2" fmla="*/ 1102145 w 3531004"/>
                      <a:gd name="connsiteY2" fmla="*/ 1534621 h 1536121"/>
                      <a:gd name="connsiteX3" fmla="*/ 1963301 w 3531004"/>
                      <a:gd name="connsiteY3" fmla="*/ 919422 h 1536121"/>
                      <a:gd name="connsiteX4" fmla="*/ 2892356 w 3531004"/>
                      <a:gd name="connsiteY4" fmla="*/ 416929 h 1536121"/>
                      <a:gd name="connsiteX5" fmla="*/ 3531004 w 3531004"/>
                      <a:gd name="connsiteY5" fmla="*/ 30837 h 153612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919422 h 1534711"/>
                      <a:gd name="connsiteX5" fmla="*/ 2892356 w 3531004"/>
                      <a:gd name="connsiteY5" fmla="*/ 416929 h 1534711"/>
                      <a:gd name="connsiteX6" fmla="*/ 3531004 w 3531004"/>
                      <a:gd name="connsiteY6" fmla="*/ 30837 h 153471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858552 h 1534711"/>
                      <a:gd name="connsiteX5" fmla="*/ 2892356 w 3531004"/>
                      <a:gd name="connsiteY5" fmla="*/ 416929 h 1534711"/>
                      <a:gd name="connsiteX6" fmla="*/ 3531004 w 3531004"/>
                      <a:gd name="connsiteY6" fmla="*/ 30837 h 1534711"/>
                      <a:gd name="connsiteX0" fmla="*/ 0 w 3531004"/>
                      <a:gd name="connsiteY0" fmla="*/ 0 h 1492988"/>
                      <a:gd name="connsiteX1" fmla="*/ 627712 w 3531004"/>
                      <a:gd name="connsiteY1" fmla="*/ 1057265 h 1492988"/>
                      <a:gd name="connsiteX2" fmla="*/ 1048175 w 3531004"/>
                      <a:gd name="connsiteY2" fmla="*/ 1492882 h 1492988"/>
                      <a:gd name="connsiteX3" fmla="*/ 1561092 w 3531004"/>
                      <a:gd name="connsiteY3" fmla="*/ 1025519 h 1492988"/>
                      <a:gd name="connsiteX4" fmla="*/ 1963301 w 3531004"/>
                      <a:gd name="connsiteY4" fmla="*/ 858552 h 1492988"/>
                      <a:gd name="connsiteX5" fmla="*/ 2892356 w 3531004"/>
                      <a:gd name="connsiteY5" fmla="*/ 416929 h 1492988"/>
                      <a:gd name="connsiteX6" fmla="*/ 3531004 w 3531004"/>
                      <a:gd name="connsiteY6" fmla="*/ 30837 h 1492988"/>
                      <a:gd name="connsiteX0" fmla="*/ 0 w 3531004"/>
                      <a:gd name="connsiteY0" fmla="*/ 0 h 1495027"/>
                      <a:gd name="connsiteX1" fmla="*/ 384847 w 3531004"/>
                      <a:gd name="connsiteY1" fmla="*/ 817262 h 1495027"/>
                      <a:gd name="connsiteX2" fmla="*/ 1048175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495027"/>
                      <a:gd name="connsiteX1" fmla="*/ 384847 w 3531004"/>
                      <a:gd name="connsiteY1" fmla="*/ 817262 h 1495027"/>
                      <a:gd name="connsiteX2" fmla="*/ 760334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515812"/>
                      <a:gd name="connsiteX1" fmla="*/ 384847 w 3531004"/>
                      <a:gd name="connsiteY1" fmla="*/ 817262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812"/>
                      <a:gd name="connsiteX1" fmla="*/ 348867 w 3531004"/>
                      <a:gd name="connsiteY1" fmla="*/ 817261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1963301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201"/>
                      <a:gd name="connsiteX1" fmla="*/ 348867 w 3531004"/>
                      <a:gd name="connsiteY1" fmla="*/ 817261 h 1515201"/>
                      <a:gd name="connsiteX2" fmla="*/ 751339 w 3531004"/>
                      <a:gd name="connsiteY2" fmla="*/ 1513752 h 1515201"/>
                      <a:gd name="connsiteX3" fmla="*/ 1264257 w 3531004"/>
                      <a:gd name="connsiteY3" fmla="*/ 994215 h 1515201"/>
                      <a:gd name="connsiteX4" fmla="*/ 1963301 w 3531004"/>
                      <a:gd name="connsiteY4" fmla="*/ 795942 h 1515201"/>
                      <a:gd name="connsiteX5" fmla="*/ 2892356 w 3531004"/>
                      <a:gd name="connsiteY5" fmla="*/ 416929 h 1515201"/>
                      <a:gd name="connsiteX6" fmla="*/ 3531004 w 3531004"/>
                      <a:gd name="connsiteY6" fmla="*/ 30837 h 1515201"/>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2206166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183"/>
                      <a:gd name="connsiteX1" fmla="*/ 348867 w 3531004"/>
                      <a:gd name="connsiteY1" fmla="*/ 817261 h 1515183"/>
                      <a:gd name="connsiteX2" fmla="*/ 751339 w 3531004"/>
                      <a:gd name="connsiteY2" fmla="*/ 1513752 h 1515183"/>
                      <a:gd name="connsiteX3" fmla="*/ 1264257 w 3531004"/>
                      <a:gd name="connsiteY3" fmla="*/ 994215 h 1515183"/>
                      <a:gd name="connsiteX4" fmla="*/ 2242146 w 3531004"/>
                      <a:gd name="connsiteY4" fmla="*/ 827246 h 1515183"/>
                      <a:gd name="connsiteX5" fmla="*/ 2892356 w 3531004"/>
                      <a:gd name="connsiteY5" fmla="*/ 416929 h 1515183"/>
                      <a:gd name="connsiteX6" fmla="*/ 3531004 w 3531004"/>
                      <a:gd name="connsiteY6" fmla="*/ 30837 h 1515183"/>
                      <a:gd name="connsiteX0" fmla="*/ 0 w 3531004"/>
                      <a:gd name="connsiteY0" fmla="*/ 0 h 1515229"/>
                      <a:gd name="connsiteX1" fmla="*/ 348867 w 3531004"/>
                      <a:gd name="connsiteY1" fmla="*/ 817261 h 1515229"/>
                      <a:gd name="connsiteX2" fmla="*/ 751339 w 3531004"/>
                      <a:gd name="connsiteY2" fmla="*/ 1513752 h 1515229"/>
                      <a:gd name="connsiteX3" fmla="*/ 1264257 w 3531004"/>
                      <a:gd name="connsiteY3" fmla="*/ 994215 h 1515229"/>
                      <a:gd name="connsiteX4" fmla="*/ 2251141 w 3531004"/>
                      <a:gd name="connsiteY4" fmla="*/ 743767 h 1515229"/>
                      <a:gd name="connsiteX5" fmla="*/ 2892356 w 3531004"/>
                      <a:gd name="connsiteY5" fmla="*/ 416929 h 1515229"/>
                      <a:gd name="connsiteX6" fmla="*/ 3531004 w 3531004"/>
                      <a:gd name="connsiteY6" fmla="*/ 30837 h 1515229"/>
                      <a:gd name="connsiteX0" fmla="*/ 0 w 3531004"/>
                      <a:gd name="connsiteY0" fmla="*/ 0 h 1515228"/>
                      <a:gd name="connsiteX1" fmla="*/ 348867 w 3531004"/>
                      <a:gd name="connsiteY1" fmla="*/ 817261 h 1515228"/>
                      <a:gd name="connsiteX2" fmla="*/ 751339 w 3531004"/>
                      <a:gd name="connsiteY2" fmla="*/ 1513752 h 1515228"/>
                      <a:gd name="connsiteX3" fmla="*/ 1264257 w 3531004"/>
                      <a:gd name="connsiteY3" fmla="*/ 994215 h 1515228"/>
                      <a:gd name="connsiteX4" fmla="*/ 2251141 w 3531004"/>
                      <a:gd name="connsiteY4" fmla="*/ 743767 h 1515228"/>
                      <a:gd name="connsiteX5" fmla="*/ 2892356 w 3531004"/>
                      <a:gd name="connsiteY5" fmla="*/ 416929 h 1515228"/>
                      <a:gd name="connsiteX6" fmla="*/ 3531004 w 3531004"/>
                      <a:gd name="connsiteY6" fmla="*/ 30837 h 1515228"/>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92356 w 3531004"/>
                      <a:gd name="connsiteY5" fmla="*/ 416929 h 1515245"/>
                      <a:gd name="connsiteX6" fmla="*/ 3531004 w 3531004"/>
                      <a:gd name="connsiteY6" fmla="*/ 30837 h 1515245"/>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47382 w 3531004"/>
                      <a:gd name="connsiteY5" fmla="*/ 542149 h 1515245"/>
                      <a:gd name="connsiteX6" fmla="*/ 3531004 w 3531004"/>
                      <a:gd name="connsiteY6" fmla="*/ 30837 h 1515245"/>
                      <a:gd name="connsiteX0" fmla="*/ 0 w 3531004"/>
                      <a:gd name="connsiteY0" fmla="*/ 0 h 1515199"/>
                      <a:gd name="connsiteX1" fmla="*/ 348867 w 3531004"/>
                      <a:gd name="connsiteY1" fmla="*/ 817261 h 1515199"/>
                      <a:gd name="connsiteX2" fmla="*/ 751339 w 3531004"/>
                      <a:gd name="connsiteY2" fmla="*/ 1513752 h 1515199"/>
                      <a:gd name="connsiteX3" fmla="*/ 1264257 w 3531004"/>
                      <a:gd name="connsiteY3" fmla="*/ 994215 h 1515199"/>
                      <a:gd name="connsiteX4" fmla="*/ 2206166 w 3531004"/>
                      <a:gd name="connsiteY4" fmla="*/ 795942 h 1515199"/>
                      <a:gd name="connsiteX5" fmla="*/ 2847382 w 3531004"/>
                      <a:gd name="connsiteY5" fmla="*/ 542149 h 1515199"/>
                      <a:gd name="connsiteX6" fmla="*/ 3531004 w 3531004"/>
                      <a:gd name="connsiteY6" fmla="*/ 30837 h 1515199"/>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004" h="1515200">
                        <a:moveTo>
                          <a:pt x="0" y="0"/>
                        </a:moveTo>
                        <a:cubicBezTo>
                          <a:pt x="182283" y="324223"/>
                          <a:pt x="223644" y="564969"/>
                          <a:pt x="348867" y="817261"/>
                        </a:cubicBezTo>
                        <a:cubicBezTo>
                          <a:pt x="474090" y="1069553"/>
                          <a:pt x="598774" y="1484260"/>
                          <a:pt x="751339" y="1513752"/>
                        </a:cubicBezTo>
                        <a:cubicBezTo>
                          <a:pt x="903904" y="1543244"/>
                          <a:pt x="1021786" y="1113850"/>
                          <a:pt x="1264257" y="994215"/>
                        </a:cubicBezTo>
                        <a:cubicBezTo>
                          <a:pt x="1506728" y="874580"/>
                          <a:pt x="1956447" y="849235"/>
                          <a:pt x="2206166" y="795942"/>
                        </a:cubicBezTo>
                        <a:cubicBezTo>
                          <a:pt x="2455885" y="742649"/>
                          <a:pt x="2633643" y="626747"/>
                          <a:pt x="2847382" y="542149"/>
                        </a:cubicBezTo>
                        <a:lnTo>
                          <a:pt x="3531004" y="30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 name="Straight Connector 9">
                    <a:extLst>
                      <a:ext uri="{FF2B5EF4-FFF2-40B4-BE49-F238E27FC236}">
                        <a16:creationId xmlns:a16="http://schemas.microsoft.com/office/drawing/2014/main" id="{353FB27F-67BE-4009-8479-72CB4CB83C8A}"/>
                      </a:ext>
                    </a:extLst>
                  </p:cNvPr>
                  <p:cNvCxnSpPr>
                    <a:cxnSpLocks/>
                  </p:cNvCxnSpPr>
                  <p:nvPr/>
                </p:nvCxnSpPr>
                <p:spPr>
                  <a:xfrm>
                    <a:off x="596102" y="1001595"/>
                    <a:ext cx="0" cy="25002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71545A-40D7-4B74-8155-626E05CB2367}"/>
                      </a:ext>
                    </a:extLst>
                  </p:cNvPr>
                  <p:cNvCxnSpPr>
                    <a:cxnSpLocks/>
                  </p:cNvCxnSpPr>
                  <p:nvPr/>
                </p:nvCxnSpPr>
                <p:spPr>
                  <a:xfrm>
                    <a:off x="632790" y="3113470"/>
                    <a:ext cx="3926542" cy="0"/>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C969075-269C-413D-A9FE-024B5D9D997F}"/>
                      </a:ext>
                    </a:extLst>
                  </p:cNvPr>
                  <p:cNvSpPr txBox="1"/>
                  <p:nvPr/>
                </p:nvSpPr>
                <p:spPr>
                  <a:xfrm>
                    <a:off x="1756822" y="2552660"/>
                    <a:ext cx="997290" cy="338115"/>
                  </a:xfrm>
                  <a:prstGeom prst="rect">
                    <a:avLst/>
                  </a:prstGeom>
                  <a:noFill/>
                </p:spPr>
                <p:txBody>
                  <a:bodyPr wrap="square">
                    <a:spAutoFit/>
                  </a:bodyPr>
                  <a:lstStyle/>
                  <a:p>
                    <a:pPr marL="0" indent="0">
                      <a:buNone/>
                    </a:pPr>
                    <a:r>
                      <a:rPr lang="en-US" sz="1200" dirty="0"/>
                      <a:t>B-point</a:t>
                    </a:r>
                  </a:p>
                </p:txBody>
              </p:sp>
              <p:cxnSp>
                <p:nvCxnSpPr>
                  <p:cNvPr id="14" name="Straight Connector 13">
                    <a:extLst>
                      <a:ext uri="{FF2B5EF4-FFF2-40B4-BE49-F238E27FC236}">
                        <a16:creationId xmlns:a16="http://schemas.microsoft.com/office/drawing/2014/main" id="{9309E77D-06EC-4A26-B145-503DC76FC11B}"/>
                      </a:ext>
                    </a:extLst>
                  </p:cNvPr>
                  <p:cNvCxnSpPr>
                    <a:cxnSpLocks/>
                  </p:cNvCxnSpPr>
                  <p:nvPr/>
                </p:nvCxnSpPr>
                <p:spPr>
                  <a:xfrm>
                    <a:off x="586493" y="1665861"/>
                    <a:ext cx="3365119" cy="1158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7755E2-F82D-4BFE-B5B1-895590599793}"/>
                      </a:ext>
                    </a:extLst>
                  </p:cNvPr>
                  <p:cNvSpPr txBox="1"/>
                  <p:nvPr/>
                </p:nvSpPr>
                <p:spPr>
                  <a:xfrm>
                    <a:off x="3796051" y="1544773"/>
                    <a:ext cx="1254480" cy="276999"/>
                  </a:xfrm>
                  <a:prstGeom prst="rect">
                    <a:avLst/>
                  </a:prstGeom>
                  <a:noFill/>
                </p:spPr>
                <p:txBody>
                  <a:bodyPr wrap="square">
                    <a:spAutoFit/>
                  </a:bodyPr>
                  <a:lstStyle/>
                  <a:p>
                    <a:pPr marL="0" indent="0">
                      <a:buNone/>
                    </a:pPr>
                    <a:r>
                      <a:rPr lang="en-US" sz="1200" dirty="0"/>
                      <a:t>59.98 Hz</a:t>
                    </a:r>
                  </a:p>
                </p:txBody>
              </p:sp>
            </p:grpSp>
          </p:grpSp>
          <p:sp>
            <p:nvSpPr>
              <p:cNvPr id="7" name="Rectangle 6">
                <a:extLst>
                  <a:ext uri="{FF2B5EF4-FFF2-40B4-BE49-F238E27FC236}">
                    <a16:creationId xmlns:a16="http://schemas.microsoft.com/office/drawing/2014/main" id="{066494ED-33D6-484D-9137-4112A9110ACF}"/>
                  </a:ext>
                </a:extLst>
              </p:cNvPr>
              <p:cNvSpPr/>
              <p:nvPr/>
            </p:nvSpPr>
            <p:spPr>
              <a:xfrm>
                <a:off x="6277774" y="2532840"/>
                <a:ext cx="77125" cy="652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8679867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C1A6-3D6F-40BF-B1D0-27152F0B5C8C}"/>
              </a:ext>
            </a:extLst>
          </p:cNvPr>
          <p:cNvSpPr>
            <a:spLocks noGrp="1"/>
          </p:cNvSpPr>
          <p:nvPr>
            <p:ph type="title"/>
          </p:nvPr>
        </p:nvSpPr>
        <p:spPr/>
        <p:txBody>
          <a:bodyPr/>
          <a:lstStyle/>
          <a:p>
            <a:r>
              <a:rPr lang="en-US" sz="2400" dirty="0"/>
              <a:t>MWs needed for Frequency Recovery</a:t>
            </a:r>
          </a:p>
        </p:txBody>
      </p:sp>
      <p:sp>
        <p:nvSpPr>
          <p:cNvPr id="4" name="Slide Number Placeholder 3">
            <a:extLst>
              <a:ext uri="{FF2B5EF4-FFF2-40B4-BE49-F238E27FC236}">
                <a16:creationId xmlns:a16="http://schemas.microsoft.com/office/drawing/2014/main" id="{C040501A-53A7-4DF9-9C02-644E271122C7}"/>
              </a:ext>
            </a:extLst>
          </p:cNvPr>
          <p:cNvSpPr>
            <a:spLocks noGrp="1"/>
          </p:cNvSpPr>
          <p:nvPr>
            <p:ph type="sldNum" sz="quarter" idx="4"/>
          </p:nvPr>
        </p:nvSpPr>
        <p:spPr/>
        <p:txBody>
          <a:bodyPr/>
          <a:lstStyle/>
          <a:p>
            <a:fld id="{1D93BD3E-1E9A-4970-A6F7-E7AC52762E0C}" type="slidenum">
              <a:rPr lang="en-US" smtClean="0"/>
              <a:pPr/>
              <a:t>44</a:t>
            </a:fld>
            <a:endParaRPr lang="en-US" dirty="0"/>
          </a:p>
        </p:txBody>
      </p:sp>
      <p:pic>
        <p:nvPicPr>
          <p:cNvPr id="5" name="Picture 4">
            <a:extLst>
              <a:ext uri="{FF2B5EF4-FFF2-40B4-BE49-F238E27FC236}">
                <a16:creationId xmlns:a16="http://schemas.microsoft.com/office/drawing/2014/main" id="{AD8E1E76-E4AF-4554-9417-470E7A111122}"/>
              </a:ext>
            </a:extLst>
          </p:cNvPr>
          <p:cNvPicPr>
            <a:picLocks noChangeAspect="1"/>
          </p:cNvPicPr>
          <p:nvPr/>
        </p:nvPicPr>
        <p:blipFill>
          <a:blip r:embed="rId2"/>
          <a:stretch>
            <a:fillRect/>
          </a:stretch>
        </p:blipFill>
        <p:spPr>
          <a:xfrm>
            <a:off x="994048" y="842789"/>
            <a:ext cx="6702319" cy="4266001"/>
          </a:xfrm>
          <a:prstGeom prst="rect">
            <a:avLst/>
          </a:prstGeom>
        </p:spPr>
      </p:pic>
      <p:graphicFrame>
        <p:nvGraphicFramePr>
          <p:cNvPr id="6" name="Table 6">
            <a:extLst>
              <a:ext uri="{FF2B5EF4-FFF2-40B4-BE49-F238E27FC236}">
                <a16:creationId xmlns:a16="http://schemas.microsoft.com/office/drawing/2014/main" id="{F6DE4D67-AE77-4148-930A-95A63053673C}"/>
              </a:ext>
            </a:extLst>
          </p:cNvPr>
          <p:cNvGraphicFramePr>
            <a:graphicFrameLocks noGrp="1"/>
          </p:cNvGraphicFramePr>
          <p:nvPr/>
        </p:nvGraphicFramePr>
        <p:xfrm>
          <a:off x="2394301" y="4986870"/>
          <a:ext cx="3901812" cy="548640"/>
        </p:xfrm>
        <a:graphic>
          <a:graphicData uri="http://schemas.openxmlformats.org/drawingml/2006/table">
            <a:tbl>
              <a:tblPr firstRow="1" bandRow="1">
                <a:tableStyleId>{5C22544A-7EE6-4342-B048-85BDC9FD1C3A}</a:tableStyleId>
              </a:tblPr>
              <a:tblGrid>
                <a:gridCol w="975453">
                  <a:extLst>
                    <a:ext uri="{9D8B030D-6E8A-4147-A177-3AD203B41FA5}">
                      <a16:colId xmlns:a16="http://schemas.microsoft.com/office/drawing/2014/main" val="1032952868"/>
                    </a:ext>
                  </a:extLst>
                </a:gridCol>
                <a:gridCol w="975453">
                  <a:extLst>
                    <a:ext uri="{9D8B030D-6E8A-4147-A177-3AD203B41FA5}">
                      <a16:colId xmlns:a16="http://schemas.microsoft.com/office/drawing/2014/main" val="895711987"/>
                    </a:ext>
                  </a:extLst>
                </a:gridCol>
                <a:gridCol w="975453">
                  <a:extLst>
                    <a:ext uri="{9D8B030D-6E8A-4147-A177-3AD203B41FA5}">
                      <a16:colId xmlns:a16="http://schemas.microsoft.com/office/drawing/2014/main" val="2294917862"/>
                    </a:ext>
                  </a:extLst>
                </a:gridCol>
                <a:gridCol w="975453">
                  <a:extLst>
                    <a:ext uri="{9D8B030D-6E8A-4147-A177-3AD203B41FA5}">
                      <a16:colId xmlns:a16="http://schemas.microsoft.com/office/drawing/2014/main" val="3369109104"/>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856070330"/>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574 MW</a:t>
                      </a:r>
                    </a:p>
                  </a:txBody>
                  <a:tcPr anchor="ctr"/>
                </a:tc>
                <a:tc>
                  <a:txBody>
                    <a:bodyPr/>
                    <a:lstStyle/>
                    <a:p>
                      <a:pPr algn="ctr"/>
                      <a:r>
                        <a:rPr lang="en-US" sz="1200" dirty="0"/>
                        <a:t>951 MW</a:t>
                      </a:r>
                    </a:p>
                  </a:txBody>
                  <a:tcPr anchor="ctr"/>
                </a:tc>
                <a:tc>
                  <a:txBody>
                    <a:bodyPr/>
                    <a:lstStyle/>
                    <a:p>
                      <a:pPr algn="ctr"/>
                      <a:r>
                        <a:rPr lang="en-US" sz="1200" dirty="0"/>
                        <a:t>1,572 MW</a:t>
                      </a:r>
                    </a:p>
                  </a:txBody>
                  <a:tcPr anchor="ctr"/>
                </a:tc>
                <a:extLst>
                  <a:ext uri="{0D108BD9-81ED-4DB2-BD59-A6C34878D82A}">
                    <a16:rowId xmlns:a16="http://schemas.microsoft.com/office/drawing/2014/main" val="3959345311"/>
                  </a:ext>
                </a:extLst>
              </a:tr>
            </a:tbl>
          </a:graphicData>
        </a:graphic>
      </p:graphicFrame>
    </p:spTree>
    <p:extLst>
      <p:ext uri="{BB962C8B-B14F-4D97-AF65-F5344CB8AC3E}">
        <p14:creationId xmlns:p14="http://schemas.microsoft.com/office/powerpoint/2010/main" val="3809089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441D094-0A36-490A-88E5-22E8734CFE58}"/>
              </a:ext>
            </a:extLst>
          </p:cNvPr>
          <p:cNvSpPr>
            <a:spLocks noGrp="1"/>
          </p:cNvSpPr>
          <p:nvPr>
            <p:ph type="sldNum" sz="quarter" idx="4"/>
          </p:nvPr>
        </p:nvSpPr>
        <p:spPr/>
        <p:txBody>
          <a:bodyPr/>
          <a:lstStyle/>
          <a:p>
            <a:fld id="{1D93BD3E-1E9A-4970-A6F7-E7AC52762E0C}" type="slidenum">
              <a:rPr lang="en-US" smtClean="0"/>
              <a:pPr/>
              <a:t>45</a:t>
            </a:fld>
            <a:endParaRPr lang="en-US" dirty="0"/>
          </a:p>
        </p:txBody>
      </p:sp>
      <p:sp>
        <p:nvSpPr>
          <p:cNvPr id="2" name="Title 1">
            <a:extLst>
              <a:ext uri="{FF2B5EF4-FFF2-40B4-BE49-F238E27FC236}">
                <a16:creationId xmlns:a16="http://schemas.microsoft.com/office/drawing/2014/main" id="{210C6037-0F73-444A-BBA2-5D6D27DF14BE}"/>
              </a:ext>
            </a:extLst>
          </p:cNvPr>
          <p:cNvSpPr>
            <a:spLocks noGrp="1"/>
          </p:cNvSpPr>
          <p:nvPr>
            <p:ph type="title"/>
          </p:nvPr>
        </p:nvSpPr>
        <p:spPr/>
        <p:txBody>
          <a:bodyPr/>
          <a:lstStyle/>
          <a:p>
            <a:r>
              <a:rPr lang="en-US" sz="2000" dirty="0"/>
              <a:t>Method for Determining Additional MWs needed for sustained Net Load Ramps</a:t>
            </a:r>
          </a:p>
        </p:txBody>
      </p:sp>
      <p:sp>
        <p:nvSpPr>
          <p:cNvPr id="3" name="Content Placeholder 2">
            <a:extLst>
              <a:ext uri="{FF2B5EF4-FFF2-40B4-BE49-F238E27FC236}">
                <a16:creationId xmlns:a16="http://schemas.microsoft.com/office/drawing/2014/main" id="{573EEA81-7C4F-4934-B37F-422B6B690C62}"/>
              </a:ext>
            </a:extLst>
          </p:cNvPr>
          <p:cNvSpPr>
            <a:spLocks noGrp="1"/>
          </p:cNvSpPr>
          <p:nvPr>
            <p:ph idx="1"/>
          </p:nvPr>
        </p:nvSpPr>
        <p:spPr/>
        <p:txBody>
          <a:bodyPr/>
          <a:lstStyle/>
          <a:p>
            <a:r>
              <a:rPr lang="en-US" sz="1400" dirty="0"/>
              <a:t>Capacity needed to support sustained net load ramps will be computed using </a:t>
            </a:r>
          </a:p>
          <a:p>
            <a:pPr lvl="1"/>
            <a:r>
              <a:rPr lang="en-US" sz="1400" dirty="0"/>
              <a:t>85</a:t>
            </a:r>
            <a:r>
              <a:rPr lang="en-US" sz="1400" baseline="30000" dirty="0"/>
              <a:t>th</a:t>
            </a:r>
            <a:r>
              <a:rPr lang="en-US" sz="1400" dirty="0"/>
              <a:t> to 95</a:t>
            </a:r>
            <a:r>
              <a:rPr lang="en-US" sz="1400" baseline="30000" dirty="0"/>
              <a:t>th</a:t>
            </a:r>
            <a:r>
              <a:rPr lang="en-US" sz="1400" dirty="0"/>
              <a:t> percentile of 30-minute ahead intra-hour net load forecast errors for same hour same month of previous two years</a:t>
            </a:r>
          </a:p>
          <a:p>
            <a:pPr lvl="2"/>
            <a:r>
              <a:rPr lang="en-US" sz="1200" dirty="0"/>
              <a:t>The percentile associated with every hour will be determined based on the risk of net load up ramp. Periods where the risk of net load ramp is highest will use 95</a:t>
            </a:r>
            <a:r>
              <a:rPr lang="en-US" sz="1200" baseline="30000" dirty="0"/>
              <a:t>th</a:t>
            </a:r>
            <a:r>
              <a:rPr lang="en-US" sz="1200" dirty="0"/>
              <a:t> percentile and 85</a:t>
            </a:r>
            <a:r>
              <a:rPr lang="en-US" sz="1200" baseline="30000" dirty="0"/>
              <a:t>th</a:t>
            </a:r>
            <a:r>
              <a:rPr lang="en-US" sz="1200" dirty="0"/>
              <a:t> percentile for periods with lowest risks. </a:t>
            </a:r>
          </a:p>
          <a:p>
            <a:pPr lvl="2"/>
            <a:endParaRPr lang="en-US" sz="1200" dirty="0"/>
          </a:p>
          <a:p>
            <a:pPr lvl="1"/>
            <a:r>
              <a:rPr lang="en-US" sz="1400" dirty="0"/>
              <a:t>An additional adjustment will be included to account for the impact of increase in over-forecast error from expected growth in solar generation installed capacity.</a:t>
            </a:r>
          </a:p>
          <a:p>
            <a:endParaRPr lang="en-US" dirty="0"/>
          </a:p>
        </p:txBody>
      </p:sp>
    </p:spTree>
    <p:extLst>
      <p:ext uri="{BB962C8B-B14F-4D97-AF65-F5344CB8AC3E}">
        <p14:creationId xmlns:p14="http://schemas.microsoft.com/office/powerpoint/2010/main" val="18511934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4B5E00E-DFC4-4537-884A-95A34B23F46A}"/>
              </a:ext>
            </a:extLst>
          </p:cNvPr>
          <p:cNvSpPr>
            <a:spLocks noGrp="1"/>
          </p:cNvSpPr>
          <p:nvPr>
            <p:ph type="sldNum" sz="quarter" idx="4"/>
          </p:nvPr>
        </p:nvSpPr>
        <p:spPr/>
        <p:txBody>
          <a:bodyPr/>
          <a:lstStyle/>
          <a:p>
            <a:fld id="{1D93BD3E-1E9A-4970-A6F7-E7AC52762E0C}" type="slidenum">
              <a:rPr lang="en-US" smtClean="0"/>
              <a:pPr/>
              <a:t>46</a:t>
            </a:fld>
            <a:endParaRPr lang="en-US" dirty="0"/>
          </a:p>
        </p:txBody>
      </p:sp>
      <p:sp>
        <p:nvSpPr>
          <p:cNvPr id="2" name="Title 1">
            <a:extLst>
              <a:ext uri="{FF2B5EF4-FFF2-40B4-BE49-F238E27FC236}">
                <a16:creationId xmlns:a16="http://schemas.microsoft.com/office/drawing/2014/main" id="{E41A8946-6120-4B8E-B8BD-DA0A52AE60FB}"/>
              </a:ext>
            </a:extLst>
          </p:cNvPr>
          <p:cNvSpPr>
            <a:spLocks noGrp="1"/>
          </p:cNvSpPr>
          <p:nvPr>
            <p:ph type="title"/>
          </p:nvPr>
        </p:nvSpPr>
        <p:spPr/>
        <p:txBody>
          <a:bodyPr/>
          <a:lstStyle/>
          <a:p>
            <a:r>
              <a:rPr lang="en-US" sz="2000" dirty="0"/>
              <a:t>Regulation usage and SCED offset Trends</a:t>
            </a:r>
          </a:p>
        </p:txBody>
      </p:sp>
      <p:sp>
        <p:nvSpPr>
          <p:cNvPr id="3" name="Content Placeholder 2">
            <a:extLst>
              <a:ext uri="{FF2B5EF4-FFF2-40B4-BE49-F238E27FC236}">
                <a16:creationId xmlns:a16="http://schemas.microsoft.com/office/drawing/2014/main" id="{1766283C-068E-4596-98E8-E901BEA5222F}"/>
              </a:ext>
            </a:extLst>
          </p:cNvPr>
          <p:cNvSpPr>
            <a:spLocks noGrp="1"/>
          </p:cNvSpPr>
          <p:nvPr>
            <p:ph idx="1"/>
          </p:nvPr>
        </p:nvSpPr>
        <p:spPr/>
        <p:txBody>
          <a:bodyPr/>
          <a:lstStyle/>
          <a:p>
            <a:r>
              <a:rPr lang="en-US" sz="1400" dirty="0"/>
              <a:t>As the solar installed capacity has increased, during the evening hours, the magnitude of 10-min solar ramps have increased and there has been more reliance on regulation up deployments and SCED offsets.  </a:t>
            </a:r>
          </a:p>
        </p:txBody>
      </p:sp>
      <p:pic>
        <p:nvPicPr>
          <p:cNvPr id="11" name="Picture 10">
            <a:extLst>
              <a:ext uri="{FF2B5EF4-FFF2-40B4-BE49-F238E27FC236}">
                <a16:creationId xmlns:a16="http://schemas.microsoft.com/office/drawing/2014/main" id="{161499AA-4EBC-4F54-A35D-24AFE707B9D8}"/>
              </a:ext>
            </a:extLst>
          </p:cNvPr>
          <p:cNvPicPr>
            <a:picLocks noChangeAspect="1"/>
          </p:cNvPicPr>
          <p:nvPr/>
        </p:nvPicPr>
        <p:blipFill>
          <a:blip r:embed="rId2"/>
          <a:stretch>
            <a:fillRect/>
          </a:stretch>
        </p:blipFill>
        <p:spPr>
          <a:xfrm>
            <a:off x="5334080" y="1703029"/>
            <a:ext cx="3657917" cy="3706689"/>
          </a:xfrm>
          <a:prstGeom prst="rect">
            <a:avLst/>
          </a:prstGeom>
        </p:spPr>
      </p:pic>
      <p:pic>
        <p:nvPicPr>
          <p:cNvPr id="13" name="Picture 12">
            <a:extLst>
              <a:ext uri="{FF2B5EF4-FFF2-40B4-BE49-F238E27FC236}">
                <a16:creationId xmlns:a16="http://schemas.microsoft.com/office/drawing/2014/main" id="{A5DBFAE7-F81B-47B5-927A-9765CAF0D996}"/>
              </a:ext>
            </a:extLst>
          </p:cNvPr>
          <p:cNvPicPr>
            <a:picLocks noChangeAspect="1"/>
          </p:cNvPicPr>
          <p:nvPr/>
        </p:nvPicPr>
        <p:blipFill>
          <a:blip r:embed="rId3"/>
          <a:stretch>
            <a:fillRect/>
          </a:stretch>
        </p:blipFill>
        <p:spPr>
          <a:xfrm>
            <a:off x="0" y="1703030"/>
            <a:ext cx="5486876" cy="3706689"/>
          </a:xfrm>
          <a:prstGeom prst="rect">
            <a:avLst/>
          </a:prstGeom>
        </p:spPr>
      </p:pic>
    </p:spTree>
    <p:extLst>
      <p:ext uri="{BB962C8B-B14F-4D97-AF65-F5344CB8AC3E}">
        <p14:creationId xmlns:p14="http://schemas.microsoft.com/office/powerpoint/2010/main" val="27725342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4236E-14C8-4C99-BF91-ACA47C4D8221}"/>
              </a:ext>
            </a:extLst>
          </p:cNvPr>
          <p:cNvSpPr>
            <a:spLocks noGrp="1"/>
          </p:cNvSpPr>
          <p:nvPr>
            <p:ph type="title"/>
          </p:nvPr>
        </p:nvSpPr>
        <p:spPr/>
        <p:txBody>
          <a:bodyPr/>
          <a:lstStyle/>
          <a:p>
            <a:r>
              <a:rPr lang="en-US" sz="2400" dirty="0"/>
              <a:t>Projected Solar Generation Installed Capacity</a:t>
            </a:r>
          </a:p>
        </p:txBody>
      </p:sp>
      <p:sp>
        <p:nvSpPr>
          <p:cNvPr id="4" name="Slide Number Placeholder 3">
            <a:extLst>
              <a:ext uri="{FF2B5EF4-FFF2-40B4-BE49-F238E27FC236}">
                <a16:creationId xmlns:a16="http://schemas.microsoft.com/office/drawing/2014/main" id="{DC3D322B-7885-4754-B367-7331D4431650}"/>
              </a:ext>
            </a:extLst>
          </p:cNvPr>
          <p:cNvSpPr>
            <a:spLocks noGrp="1"/>
          </p:cNvSpPr>
          <p:nvPr>
            <p:ph type="sldNum" sz="quarter" idx="4"/>
          </p:nvPr>
        </p:nvSpPr>
        <p:spPr/>
        <p:txBody>
          <a:bodyPr/>
          <a:lstStyle/>
          <a:p>
            <a:fld id="{1D93BD3E-1E9A-4970-A6F7-E7AC52762E0C}" type="slidenum">
              <a:rPr lang="en-US" smtClean="0"/>
              <a:pPr/>
              <a:t>47</a:t>
            </a:fld>
            <a:endParaRPr lang="en-US" dirty="0"/>
          </a:p>
        </p:txBody>
      </p:sp>
      <p:pic>
        <p:nvPicPr>
          <p:cNvPr id="5" name="Picture 4">
            <a:extLst>
              <a:ext uri="{FF2B5EF4-FFF2-40B4-BE49-F238E27FC236}">
                <a16:creationId xmlns:a16="http://schemas.microsoft.com/office/drawing/2014/main" id="{7B376B02-6D6F-409A-83C0-8E937C24FAEA}"/>
              </a:ext>
            </a:extLst>
          </p:cNvPr>
          <p:cNvPicPr>
            <a:picLocks noChangeAspect="1"/>
          </p:cNvPicPr>
          <p:nvPr/>
        </p:nvPicPr>
        <p:blipFill rotWithShape="1">
          <a:blip r:embed="rId2"/>
          <a:srcRect b="21224"/>
          <a:stretch/>
        </p:blipFill>
        <p:spPr>
          <a:xfrm>
            <a:off x="542172" y="651762"/>
            <a:ext cx="7906196" cy="5554475"/>
          </a:xfrm>
          <a:prstGeom prst="rect">
            <a:avLst/>
          </a:prstGeom>
        </p:spPr>
      </p:pic>
    </p:spTree>
    <p:extLst>
      <p:ext uri="{BB962C8B-B14F-4D97-AF65-F5344CB8AC3E}">
        <p14:creationId xmlns:p14="http://schemas.microsoft.com/office/powerpoint/2010/main" val="16410813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48</a:t>
            </a:fld>
            <a:endParaRPr lang="en-US" dirty="0"/>
          </a:p>
        </p:txBody>
      </p:sp>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r>
              <a:rPr lang="en-US" sz="1600" dirty="0"/>
              <a:t>Intra-hour Solar Over-Forecast Error Adjustment Table tracks estimated increase in 30-min ahead solar over forecast error per 1000 MW increase in installed solar capacity. </a:t>
            </a:r>
          </a:p>
          <a:p>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68 MW |  Max 283 MW)</a:t>
            </a:r>
          </a:p>
        </p:txBody>
      </p:sp>
      <p:pic>
        <p:nvPicPr>
          <p:cNvPr id="3" name="Picture 2">
            <a:extLst>
              <a:ext uri="{FF2B5EF4-FFF2-40B4-BE49-F238E27FC236}">
                <a16:creationId xmlns:a16="http://schemas.microsoft.com/office/drawing/2014/main" id="{D3705323-49E4-4636-8554-3A153E418B20}"/>
              </a:ext>
            </a:extLst>
          </p:cNvPr>
          <p:cNvPicPr>
            <a:picLocks noChangeAspect="1"/>
          </p:cNvPicPr>
          <p:nvPr/>
        </p:nvPicPr>
        <p:blipFill>
          <a:blip r:embed="rId2"/>
          <a:stretch>
            <a:fillRect/>
          </a:stretch>
        </p:blipFill>
        <p:spPr>
          <a:xfrm>
            <a:off x="2453456" y="1949463"/>
            <a:ext cx="4016170" cy="2338303"/>
          </a:xfrm>
          <a:prstGeom prst="rect">
            <a:avLst/>
          </a:prstGeom>
        </p:spPr>
      </p:pic>
      <p:pic>
        <p:nvPicPr>
          <p:cNvPr id="6" name="Picture 5">
            <a:extLst>
              <a:ext uri="{FF2B5EF4-FFF2-40B4-BE49-F238E27FC236}">
                <a16:creationId xmlns:a16="http://schemas.microsoft.com/office/drawing/2014/main" id="{2EBC0B93-7F1F-4821-872F-20FAF37CAEB1}"/>
              </a:ext>
            </a:extLst>
          </p:cNvPr>
          <p:cNvPicPr>
            <a:picLocks noChangeAspect="1"/>
          </p:cNvPicPr>
          <p:nvPr/>
        </p:nvPicPr>
        <p:blipFill>
          <a:blip r:embed="rId3"/>
          <a:stretch>
            <a:fillRect/>
          </a:stretch>
        </p:blipFill>
        <p:spPr>
          <a:xfrm>
            <a:off x="110807" y="4764939"/>
            <a:ext cx="8998581" cy="1471678"/>
          </a:xfrm>
          <a:prstGeom prst="rect">
            <a:avLst/>
          </a:prstGeom>
        </p:spPr>
      </p:pic>
    </p:spTree>
    <p:extLst>
      <p:ext uri="{BB962C8B-B14F-4D97-AF65-F5344CB8AC3E}">
        <p14:creationId xmlns:p14="http://schemas.microsoft.com/office/powerpoint/2010/main" val="13706820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8114-6671-4684-996E-0AE71C1A9CA4}"/>
              </a:ext>
            </a:extLst>
          </p:cNvPr>
          <p:cNvSpPr>
            <a:spLocks noGrp="1"/>
          </p:cNvSpPr>
          <p:nvPr>
            <p:ph type="title"/>
          </p:nvPr>
        </p:nvSpPr>
        <p:spPr/>
        <p:txBody>
          <a:bodyPr/>
          <a:lstStyle/>
          <a:p>
            <a:r>
              <a:rPr lang="en-US" sz="2400" dirty="0"/>
              <a:t>MWs needed for Intra-hour Net Load Forecast Errors</a:t>
            </a:r>
          </a:p>
        </p:txBody>
      </p:sp>
      <p:sp>
        <p:nvSpPr>
          <p:cNvPr id="4" name="Slide Number Placeholder 3">
            <a:extLst>
              <a:ext uri="{FF2B5EF4-FFF2-40B4-BE49-F238E27FC236}">
                <a16:creationId xmlns:a16="http://schemas.microsoft.com/office/drawing/2014/main" id="{636E0D01-8DB7-46EC-8D17-B1C732ED5A15}"/>
              </a:ext>
            </a:extLst>
          </p:cNvPr>
          <p:cNvSpPr>
            <a:spLocks noGrp="1"/>
          </p:cNvSpPr>
          <p:nvPr>
            <p:ph type="sldNum" sz="quarter" idx="4"/>
          </p:nvPr>
        </p:nvSpPr>
        <p:spPr/>
        <p:txBody>
          <a:bodyPr/>
          <a:lstStyle/>
          <a:p>
            <a:fld id="{1D93BD3E-1E9A-4970-A6F7-E7AC52762E0C}" type="slidenum">
              <a:rPr lang="en-US" smtClean="0"/>
              <a:pPr/>
              <a:t>49</a:t>
            </a:fld>
            <a:endParaRPr lang="en-US" dirty="0"/>
          </a:p>
        </p:txBody>
      </p:sp>
      <p:graphicFrame>
        <p:nvGraphicFramePr>
          <p:cNvPr id="11" name="Table 10">
            <a:extLst>
              <a:ext uri="{FF2B5EF4-FFF2-40B4-BE49-F238E27FC236}">
                <a16:creationId xmlns:a16="http://schemas.microsoft.com/office/drawing/2014/main" id="{47592E45-F717-48E1-876A-04801C1672F0}"/>
              </a:ext>
            </a:extLst>
          </p:cNvPr>
          <p:cNvGraphicFramePr>
            <a:graphicFrameLocks noGrp="1"/>
          </p:cNvGraphicFramePr>
          <p:nvPr/>
        </p:nvGraphicFramePr>
        <p:xfrm>
          <a:off x="521296" y="4689208"/>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403 MW</a:t>
                      </a:r>
                    </a:p>
                  </a:txBody>
                  <a:tcPr anchor="ctr"/>
                </a:tc>
                <a:tc>
                  <a:txBody>
                    <a:bodyPr/>
                    <a:lstStyle/>
                    <a:p>
                      <a:pPr algn="ctr"/>
                      <a:r>
                        <a:rPr lang="en-US" sz="1200" dirty="0"/>
                        <a:t>913 MW</a:t>
                      </a:r>
                    </a:p>
                  </a:txBody>
                  <a:tcPr anchor="ctr"/>
                </a:tc>
                <a:tc>
                  <a:txBody>
                    <a:bodyPr/>
                    <a:lstStyle/>
                    <a:p>
                      <a:pPr algn="ctr"/>
                      <a:r>
                        <a:rPr lang="en-US" sz="1200" dirty="0"/>
                        <a:t>1,889 MW</a:t>
                      </a:r>
                    </a:p>
                  </a:txBody>
                  <a:tcPr anchor="ctr"/>
                </a:tc>
                <a:extLst>
                  <a:ext uri="{0D108BD9-81ED-4DB2-BD59-A6C34878D82A}">
                    <a16:rowId xmlns:a16="http://schemas.microsoft.com/office/drawing/2014/main" val="1696164621"/>
                  </a:ext>
                </a:extLst>
              </a:tr>
            </a:tbl>
          </a:graphicData>
        </a:graphic>
      </p:graphicFrame>
      <p:pic>
        <p:nvPicPr>
          <p:cNvPr id="5" name="Picture 4">
            <a:extLst>
              <a:ext uri="{FF2B5EF4-FFF2-40B4-BE49-F238E27FC236}">
                <a16:creationId xmlns:a16="http://schemas.microsoft.com/office/drawing/2014/main" id="{8D5B545B-D66B-4525-82A0-FBAA98DD4C90}"/>
              </a:ext>
            </a:extLst>
          </p:cNvPr>
          <p:cNvPicPr>
            <a:picLocks noChangeAspect="1"/>
          </p:cNvPicPr>
          <p:nvPr/>
        </p:nvPicPr>
        <p:blipFill rotWithShape="1">
          <a:blip r:embed="rId2"/>
          <a:srcRect t="6460"/>
          <a:stretch/>
        </p:blipFill>
        <p:spPr>
          <a:xfrm>
            <a:off x="-133065" y="1346109"/>
            <a:ext cx="4966322" cy="3484123"/>
          </a:xfrm>
          <a:prstGeom prst="rect">
            <a:avLst/>
          </a:prstGeom>
        </p:spPr>
      </p:pic>
      <p:sp>
        <p:nvSpPr>
          <p:cNvPr id="3" name="TextBox 2">
            <a:extLst>
              <a:ext uri="{FF2B5EF4-FFF2-40B4-BE49-F238E27FC236}">
                <a16:creationId xmlns:a16="http://schemas.microsoft.com/office/drawing/2014/main" id="{77942912-9210-4AF7-AD9F-40002A5CC1C5}"/>
              </a:ext>
            </a:extLst>
          </p:cNvPr>
          <p:cNvSpPr txBox="1"/>
          <p:nvPr/>
        </p:nvSpPr>
        <p:spPr>
          <a:xfrm>
            <a:off x="585043" y="1090390"/>
            <a:ext cx="3268850" cy="369332"/>
          </a:xfrm>
          <a:prstGeom prst="rect">
            <a:avLst/>
          </a:prstGeom>
          <a:noFill/>
        </p:spPr>
        <p:txBody>
          <a:bodyPr wrap="square" rtlCol="0">
            <a:spAutoFit/>
          </a:bodyPr>
          <a:lstStyle/>
          <a:p>
            <a:r>
              <a:rPr lang="en-US" b="1" cap="small" dirty="0">
                <a:solidFill>
                  <a:schemeClr val="accent1"/>
                </a:solidFill>
              </a:rPr>
              <a:t>Without</a:t>
            </a:r>
            <a:r>
              <a:rPr lang="en-US" sz="1800" b="1" cap="small" dirty="0">
                <a:solidFill>
                  <a:schemeClr val="accent1"/>
                </a:solidFill>
              </a:rPr>
              <a:t> Solar Adjustment</a:t>
            </a:r>
            <a:endParaRPr lang="en-US" b="1" cap="small" dirty="0">
              <a:solidFill>
                <a:schemeClr val="accent1"/>
              </a:solidFill>
            </a:endParaRPr>
          </a:p>
        </p:txBody>
      </p:sp>
      <p:pic>
        <p:nvPicPr>
          <p:cNvPr id="7" name="Picture 6">
            <a:extLst>
              <a:ext uri="{FF2B5EF4-FFF2-40B4-BE49-F238E27FC236}">
                <a16:creationId xmlns:a16="http://schemas.microsoft.com/office/drawing/2014/main" id="{F31680AF-BCFD-4EFC-8990-15C54A05A380}"/>
              </a:ext>
            </a:extLst>
          </p:cNvPr>
          <p:cNvPicPr>
            <a:picLocks noChangeAspect="1"/>
          </p:cNvPicPr>
          <p:nvPr/>
        </p:nvPicPr>
        <p:blipFill>
          <a:blip r:embed="rId3"/>
          <a:stretch>
            <a:fillRect/>
          </a:stretch>
        </p:blipFill>
        <p:spPr>
          <a:xfrm>
            <a:off x="4572000" y="1090390"/>
            <a:ext cx="4902926" cy="3677195"/>
          </a:xfrm>
          <a:prstGeom prst="rect">
            <a:avLst/>
          </a:prstGeom>
        </p:spPr>
      </p:pic>
      <p:sp>
        <p:nvSpPr>
          <p:cNvPr id="8" name="TextBox 7">
            <a:extLst>
              <a:ext uri="{FF2B5EF4-FFF2-40B4-BE49-F238E27FC236}">
                <a16:creationId xmlns:a16="http://schemas.microsoft.com/office/drawing/2014/main" id="{22CFCE7B-0300-47B3-BC2A-9D4392A83348}"/>
              </a:ext>
            </a:extLst>
          </p:cNvPr>
          <p:cNvSpPr txBox="1"/>
          <p:nvPr/>
        </p:nvSpPr>
        <p:spPr>
          <a:xfrm>
            <a:off x="5570350" y="1027743"/>
            <a:ext cx="3268850" cy="369332"/>
          </a:xfrm>
          <a:prstGeom prst="rect">
            <a:avLst/>
          </a:prstGeom>
          <a:noFill/>
        </p:spPr>
        <p:txBody>
          <a:bodyPr wrap="square" rtlCol="0">
            <a:spAutoFit/>
          </a:bodyPr>
          <a:lstStyle/>
          <a:p>
            <a:r>
              <a:rPr lang="en-US" b="1" cap="small" dirty="0">
                <a:solidFill>
                  <a:schemeClr val="accent1"/>
                </a:solidFill>
              </a:rPr>
              <a:t>With</a:t>
            </a:r>
            <a:r>
              <a:rPr lang="en-US" sz="1800" b="1" cap="small" dirty="0">
                <a:solidFill>
                  <a:schemeClr val="accent1"/>
                </a:solidFill>
              </a:rPr>
              <a:t> Solar Adjustment</a:t>
            </a:r>
            <a:endParaRPr lang="en-US" b="1" cap="small" dirty="0">
              <a:solidFill>
                <a:schemeClr val="accent1"/>
              </a:solidFill>
            </a:endParaRPr>
          </a:p>
        </p:txBody>
      </p:sp>
      <p:graphicFrame>
        <p:nvGraphicFramePr>
          <p:cNvPr id="9" name="Table 8">
            <a:extLst>
              <a:ext uri="{FF2B5EF4-FFF2-40B4-BE49-F238E27FC236}">
                <a16:creationId xmlns:a16="http://schemas.microsoft.com/office/drawing/2014/main" id="{2E31485E-95B3-4212-8B81-1C3473F60711}"/>
              </a:ext>
            </a:extLst>
          </p:cNvPr>
          <p:cNvGraphicFramePr>
            <a:graphicFrameLocks noGrp="1"/>
          </p:cNvGraphicFramePr>
          <p:nvPr/>
        </p:nvGraphicFramePr>
        <p:xfrm>
          <a:off x="5105399" y="4658370"/>
          <a:ext cx="3836128" cy="548640"/>
        </p:xfrm>
        <a:graphic>
          <a:graphicData uri="http://schemas.openxmlformats.org/drawingml/2006/table">
            <a:tbl>
              <a:tblPr firstRow="1" bandRow="1">
                <a:tableStyleId>{5C22544A-7EE6-4342-B048-85BDC9FD1C3A}</a:tableStyleId>
              </a:tblPr>
              <a:tblGrid>
                <a:gridCol w="959032">
                  <a:extLst>
                    <a:ext uri="{9D8B030D-6E8A-4147-A177-3AD203B41FA5}">
                      <a16:colId xmlns:a16="http://schemas.microsoft.com/office/drawing/2014/main" val="2720912986"/>
                    </a:ext>
                  </a:extLst>
                </a:gridCol>
                <a:gridCol w="959032">
                  <a:extLst>
                    <a:ext uri="{9D8B030D-6E8A-4147-A177-3AD203B41FA5}">
                      <a16:colId xmlns:a16="http://schemas.microsoft.com/office/drawing/2014/main" val="4119458946"/>
                    </a:ext>
                  </a:extLst>
                </a:gridCol>
                <a:gridCol w="959032">
                  <a:extLst>
                    <a:ext uri="{9D8B030D-6E8A-4147-A177-3AD203B41FA5}">
                      <a16:colId xmlns:a16="http://schemas.microsoft.com/office/drawing/2014/main" val="3373204135"/>
                    </a:ext>
                  </a:extLst>
                </a:gridCol>
                <a:gridCol w="959032">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403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2,027 MW</a:t>
                      </a:r>
                    </a:p>
                  </a:txBody>
                  <a:tcPr anchor="ctr"/>
                </a:tc>
                <a:extLst>
                  <a:ext uri="{0D108BD9-81ED-4DB2-BD59-A6C34878D82A}">
                    <a16:rowId xmlns:a16="http://schemas.microsoft.com/office/drawing/2014/main" val="1696164621"/>
                  </a:ext>
                </a:extLst>
              </a:tr>
            </a:tbl>
          </a:graphicData>
        </a:graphic>
      </p:graphicFrame>
    </p:spTree>
    <p:extLst>
      <p:ext uri="{BB962C8B-B14F-4D97-AF65-F5344CB8AC3E}">
        <p14:creationId xmlns:p14="http://schemas.microsoft.com/office/powerpoint/2010/main" val="504883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400" dirty="0"/>
              <a:t>Solar Adjustment Tables track incremental MWs of Regulation needed to account for additional variability per 1000 MW increase in installed solar capacity. </a:t>
            </a:r>
            <a:r>
              <a:rPr lang="en-US" sz="1400" i="1" dirty="0"/>
              <a:t>The methodology for 2023 Solar Adjustment tables has been updated to better align it with how 5-minute wind and solar forecasted ramps are currently used in operations.</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extLst>
              <p:ext uri="{D42A27DB-BD31-4B8C-83A1-F6EECF244321}">
                <p14:modId xmlns:p14="http://schemas.microsoft.com/office/powerpoint/2010/main" val="4163264798"/>
              </p:ext>
            </p:extLst>
          </p:nvPr>
        </p:nvGraphicFramePr>
        <p:xfrm>
          <a:off x="3049685" y="5396699"/>
          <a:ext cx="3120830" cy="1046668"/>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315148">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722138"/>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618453" y="1722138"/>
            <a:ext cx="4525547" cy="3895344"/>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50</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sp>
        <p:nvSpPr>
          <p:cNvPr id="3" name="Content Placeholder 2">
            <a:extLst>
              <a:ext uri="{FF2B5EF4-FFF2-40B4-BE49-F238E27FC236}">
                <a16:creationId xmlns:a16="http://schemas.microsoft.com/office/drawing/2014/main" id="{D6280205-A0DF-4541-B22B-B8092D1B059A}"/>
              </a:ext>
            </a:extLst>
          </p:cNvPr>
          <p:cNvSpPr>
            <a:spLocks noGrp="1"/>
          </p:cNvSpPr>
          <p:nvPr>
            <p:ph idx="1"/>
          </p:nvPr>
        </p:nvSpPr>
        <p:spPr/>
        <p:txBody>
          <a:bodyPr/>
          <a:lstStyle/>
          <a:p>
            <a:r>
              <a:rPr lang="en-US" sz="1600" dirty="0"/>
              <a:t>Total ECRS requirement for every hour is computed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 (with solar adjustment)</a:t>
            </a:r>
            <a:endParaRPr lang="en-US" dirty="0"/>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nvGraphicFramePr>
        <p:xfrm>
          <a:off x="2743200" y="5793690"/>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a:t>ECRS</a:t>
                      </a:r>
                    </a:p>
                  </a:txBody>
                  <a:tcPr anchor="ctr"/>
                </a:tc>
                <a:tc>
                  <a:txBody>
                    <a:bodyPr/>
                    <a:lstStyle/>
                    <a:p>
                      <a:pPr algn="ctr"/>
                      <a:r>
                        <a:rPr lang="en-US" sz="1200" dirty="0"/>
                        <a:t>1,093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1,933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3,039 MW</a:t>
                      </a:r>
                    </a:p>
                  </a:txBody>
                  <a:tcPr anchor="ctr"/>
                </a:tc>
                <a:extLst>
                  <a:ext uri="{0D108BD9-81ED-4DB2-BD59-A6C34878D82A}">
                    <a16:rowId xmlns:a16="http://schemas.microsoft.com/office/drawing/2014/main" val="1696164621"/>
                  </a:ext>
                </a:extLst>
              </a:tr>
            </a:tbl>
          </a:graphicData>
        </a:graphic>
      </p:graphicFrame>
      <p:pic>
        <p:nvPicPr>
          <p:cNvPr id="8" name="Picture 7">
            <a:extLst>
              <a:ext uri="{FF2B5EF4-FFF2-40B4-BE49-F238E27FC236}">
                <a16:creationId xmlns:a16="http://schemas.microsoft.com/office/drawing/2014/main" id="{9224ED72-D9B9-4B4B-851B-3CFE00446549}"/>
              </a:ext>
            </a:extLst>
          </p:cNvPr>
          <p:cNvPicPr>
            <a:picLocks noChangeAspect="1"/>
          </p:cNvPicPr>
          <p:nvPr/>
        </p:nvPicPr>
        <p:blipFill>
          <a:blip r:embed="rId2"/>
          <a:stretch>
            <a:fillRect/>
          </a:stretch>
        </p:blipFill>
        <p:spPr>
          <a:xfrm>
            <a:off x="1905000" y="1793190"/>
            <a:ext cx="5334000" cy="4000500"/>
          </a:xfrm>
          <a:prstGeom prst="rect">
            <a:avLst/>
          </a:prstGeom>
        </p:spPr>
      </p:pic>
    </p:spTree>
    <p:extLst>
      <p:ext uri="{BB962C8B-B14F-4D97-AF65-F5344CB8AC3E}">
        <p14:creationId xmlns:p14="http://schemas.microsoft.com/office/powerpoint/2010/main" val="25823587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4B8781-9EB2-495D-89A1-D681BC5C4EDC}"/>
              </a:ext>
            </a:extLst>
          </p:cNvPr>
          <p:cNvSpPr>
            <a:spLocks noGrp="1"/>
          </p:cNvSpPr>
          <p:nvPr>
            <p:ph type="sldNum" sz="quarter" idx="4"/>
          </p:nvPr>
        </p:nvSpPr>
        <p:spPr/>
        <p:txBody>
          <a:bodyPr/>
          <a:lstStyle/>
          <a:p>
            <a:fld id="{1D93BD3E-1E9A-4970-A6F7-E7AC52762E0C}" type="slidenum">
              <a:rPr lang="en-US" smtClean="0"/>
              <a:pPr/>
              <a:t>51</a:t>
            </a:fld>
            <a:endParaRPr lang="en-US" dirty="0"/>
          </a:p>
        </p:txBody>
      </p:sp>
      <p:sp>
        <p:nvSpPr>
          <p:cNvPr id="2" name="Title 1">
            <a:extLst>
              <a:ext uri="{FF2B5EF4-FFF2-40B4-BE49-F238E27FC236}">
                <a16:creationId xmlns:a16="http://schemas.microsoft.com/office/drawing/2014/main" id="{B26A6E40-798E-44E9-86B7-8CBCF4A75860}"/>
              </a:ext>
            </a:extLst>
          </p:cNvPr>
          <p:cNvSpPr>
            <a:spLocks noGrp="1"/>
          </p:cNvSpPr>
          <p:nvPr>
            <p:ph type="title"/>
          </p:nvPr>
        </p:nvSpPr>
        <p:spPr/>
        <p:txBody>
          <a:bodyPr/>
          <a:lstStyle/>
          <a:p>
            <a:r>
              <a:rPr lang="en-US" dirty="0"/>
              <a:t>Summary and Next Steps</a:t>
            </a:r>
          </a:p>
        </p:txBody>
      </p:sp>
      <p:sp>
        <p:nvSpPr>
          <p:cNvPr id="3" name="Content Placeholder 2">
            <a:extLst>
              <a:ext uri="{FF2B5EF4-FFF2-40B4-BE49-F238E27FC236}">
                <a16:creationId xmlns:a16="http://schemas.microsoft.com/office/drawing/2014/main" id="{D4E0AB6C-5FA7-4041-8575-BACD63205DE5}"/>
              </a:ext>
            </a:extLst>
          </p:cNvPr>
          <p:cNvSpPr>
            <a:spLocks noGrp="1"/>
          </p:cNvSpPr>
          <p:nvPr>
            <p:ph idx="1"/>
          </p:nvPr>
        </p:nvSpPr>
        <p:spPr/>
        <p:txBody>
          <a:bodyPr/>
          <a:lstStyle/>
          <a:p>
            <a:r>
              <a:rPr lang="en-US" sz="1600" dirty="0"/>
              <a:t>Using the </a:t>
            </a:r>
            <a:r>
              <a:rPr lang="en-US" sz="1600" u="sng" dirty="0"/>
              <a:t>preliminary</a:t>
            </a:r>
            <a:r>
              <a:rPr lang="en-US" sz="1600" dirty="0"/>
              <a:t>* methodology to determine the minimum quantities for ECRS, hourly ECRS requirements in 2023 may vary between 1,093 and 3,039 MW. </a:t>
            </a:r>
          </a:p>
          <a:p>
            <a:pPr lvl="1"/>
            <a:r>
              <a:rPr lang="en-US" sz="1600" dirty="0"/>
              <a:t>A spreadsheet that contains the associated ECRS quantities for January through July of 2023 have been posted to today’s meeting page. </a:t>
            </a:r>
          </a:p>
          <a:p>
            <a:pPr lvl="1"/>
            <a:endParaRPr lang="en-US" sz="1600" dirty="0"/>
          </a:p>
          <a:p>
            <a:r>
              <a:rPr lang="en-US" sz="1600" dirty="0"/>
              <a:t>ERCOT is seeking stakeholder feedback on the proposed ECRS methodology.</a:t>
            </a:r>
          </a:p>
          <a:p>
            <a:endParaRPr lang="en-US" sz="1600" dirty="0"/>
          </a:p>
          <a:p>
            <a:r>
              <a:rPr lang="en-US" sz="1600" dirty="0"/>
              <a:t>Lastly, ERCOT expects the risks that Non-Spin is used to cover will evolve upon ECRS’ implementation. Hence the methodology to determine Non-Spin quantities in a world where ECRS exists may need revisions.</a:t>
            </a:r>
          </a:p>
          <a:p>
            <a:pPr lvl="1"/>
            <a:r>
              <a:rPr lang="en-US" sz="1600" dirty="0"/>
              <a:t>ERCOT plans to discuss the Non-Spin methodology that will apply with ECRS’ implementation as a part of the annual AS Methodology review process.</a:t>
            </a:r>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r>
              <a:rPr lang="en-US" sz="1400" dirty="0"/>
              <a:t>*</a:t>
            </a:r>
            <a:r>
              <a:rPr lang="en-US" sz="800" dirty="0"/>
              <a:t> Note, ERCOT may refine the ECRS methodology further as a part of the annual effort to review the AS Methodology). </a:t>
            </a:r>
          </a:p>
          <a:p>
            <a:pPr marL="0" indent="0">
              <a:buNone/>
            </a:pPr>
            <a:endParaRPr lang="en-US" sz="1400" dirty="0"/>
          </a:p>
          <a:p>
            <a:endParaRPr lang="en-US" dirty="0"/>
          </a:p>
        </p:txBody>
      </p:sp>
    </p:spTree>
    <p:extLst>
      <p:ext uri="{BB962C8B-B14F-4D97-AF65-F5344CB8AC3E}">
        <p14:creationId xmlns:p14="http://schemas.microsoft.com/office/powerpoint/2010/main" val="17370179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029BA-5CCD-4B30-80EF-CF5A50876A9C}"/>
              </a:ext>
            </a:extLst>
          </p:cNvPr>
          <p:cNvSpPr>
            <a:spLocks noGrp="1"/>
          </p:cNvSpPr>
          <p:nvPr>
            <p:ph type="title"/>
          </p:nvPr>
        </p:nvSpPr>
        <p:spPr/>
        <p:txBody>
          <a:bodyPr/>
          <a:lstStyle/>
          <a:p>
            <a:r>
              <a:rPr lang="en-US" dirty="0"/>
              <a:t>ECRS May</a:t>
            </a:r>
          </a:p>
        </p:txBody>
      </p:sp>
      <p:sp>
        <p:nvSpPr>
          <p:cNvPr id="3" name="Content Placeholder 2">
            <a:extLst>
              <a:ext uri="{FF2B5EF4-FFF2-40B4-BE49-F238E27FC236}">
                <a16:creationId xmlns:a16="http://schemas.microsoft.com/office/drawing/2014/main" id="{58E43360-544C-4358-BFBF-D9A8CA118638}"/>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24349BFA-9BB0-4DCD-AAFD-BA9CB6F1FB84}"/>
              </a:ext>
            </a:extLst>
          </p:cNvPr>
          <p:cNvSpPr>
            <a:spLocks noGrp="1"/>
          </p:cNvSpPr>
          <p:nvPr>
            <p:ph type="sldNum" sz="quarter" idx="4"/>
          </p:nvPr>
        </p:nvSpPr>
        <p:spPr/>
        <p:txBody>
          <a:bodyPr/>
          <a:lstStyle/>
          <a:p>
            <a:fld id="{1D93BD3E-1E9A-4970-A6F7-E7AC52762E0C}" type="slidenum">
              <a:rPr lang="en-US" smtClean="0"/>
              <a:pPr/>
              <a:t>52</a:t>
            </a:fld>
            <a:endParaRPr lang="en-US" dirty="0"/>
          </a:p>
        </p:txBody>
      </p:sp>
      <p:pic>
        <p:nvPicPr>
          <p:cNvPr id="6" name="Picture 5">
            <a:extLst>
              <a:ext uri="{FF2B5EF4-FFF2-40B4-BE49-F238E27FC236}">
                <a16:creationId xmlns:a16="http://schemas.microsoft.com/office/drawing/2014/main" id="{7B5CC6FC-32FF-4E15-B50F-105248456FC4}"/>
              </a:ext>
            </a:extLst>
          </p:cNvPr>
          <p:cNvPicPr>
            <a:picLocks noChangeAspect="1"/>
          </p:cNvPicPr>
          <p:nvPr/>
        </p:nvPicPr>
        <p:blipFill>
          <a:blip r:embed="rId2"/>
          <a:stretch>
            <a:fillRect/>
          </a:stretch>
        </p:blipFill>
        <p:spPr>
          <a:xfrm>
            <a:off x="310526" y="1106222"/>
            <a:ext cx="8522947" cy="4645555"/>
          </a:xfrm>
          <a:prstGeom prst="rect">
            <a:avLst/>
          </a:prstGeom>
        </p:spPr>
      </p:pic>
    </p:spTree>
    <p:extLst>
      <p:ext uri="{BB962C8B-B14F-4D97-AF65-F5344CB8AC3E}">
        <p14:creationId xmlns:p14="http://schemas.microsoft.com/office/powerpoint/2010/main" val="21571470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F42B2-C91C-4F94-8728-480270D83BD0}"/>
              </a:ext>
            </a:extLst>
          </p:cNvPr>
          <p:cNvSpPr>
            <a:spLocks noGrp="1"/>
          </p:cNvSpPr>
          <p:nvPr>
            <p:ph type="title"/>
          </p:nvPr>
        </p:nvSpPr>
        <p:spPr/>
        <p:txBody>
          <a:bodyPr/>
          <a:lstStyle/>
          <a:p>
            <a:r>
              <a:rPr lang="en-US" dirty="0"/>
              <a:t>ECRS June</a:t>
            </a:r>
          </a:p>
        </p:txBody>
      </p:sp>
      <p:sp>
        <p:nvSpPr>
          <p:cNvPr id="3" name="Content Placeholder 2">
            <a:extLst>
              <a:ext uri="{FF2B5EF4-FFF2-40B4-BE49-F238E27FC236}">
                <a16:creationId xmlns:a16="http://schemas.microsoft.com/office/drawing/2014/main" id="{903F003D-918B-4491-8B3C-C45DDD6AA1C6}"/>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DBBF8A7-34A6-4EF9-B6F3-6D5EBC6A9E69}"/>
              </a:ext>
            </a:extLst>
          </p:cNvPr>
          <p:cNvSpPr>
            <a:spLocks noGrp="1"/>
          </p:cNvSpPr>
          <p:nvPr>
            <p:ph type="sldNum" sz="quarter" idx="4"/>
          </p:nvPr>
        </p:nvSpPr>
        <p:spPr/>
        <p:txBody>
          <a:bodyPr/>
          <a:lstStyle/>
          <a:p>
            <a:fld id="{1D93BD3E-1E9A-4970-A6F7-E7AC52762E0C}" type="slidenum">
              <a:rPr lang="en-US" smtClean="0"/>
              <a:pPr/>
              <a:t>53</a:t>
            </a:fld>
            <a:endParaRPr lang="en-US" dirty="0"/>
          </a:p>
        </p:txBody>
      </p:sp>
      <p:pic>
        <p:nvPicPr>
          <p:cNvPr id="5" name="Picture 4">
            <a:extLst>
              <a:ext uri="{FF2B5EF4-FFF2-40B4-BE49-F238E27FC236}">
                <a16:creationId xmlns:a16="http://schemas.microsoft.com/office/drawing/2014/main" id="{48CDC5FA-69E5-42C6-BFD7-8B6A598AB829}"/>
              </a:ext>
            </a:extLst>
          </p:cNvPr>
          <p:cNvPicPr>
            <a:picLocks noChangeAspect="1"/>
          </p:cNvPicPr>
          <p:nvPr/>
        </p:nvPicPr>
        <p:blipFill>
          <a:blip r:embed="rId2"/>
          <a:stretch>
            <a:fillRect/>
          </a:stretch>
        </p:blipFill>
        <p:spPr>
          <a:xfrm>
            <a:off x="310526" y="1106222"/>
            <a:ext cx="8522947" cy="4645555"/>
          </a:xfrm>
          <a:prstGeom prst="rect">
            <a:avLst/>
          </a:prstGeom>
        </p:spPr>
      </p:pic>
    </p:spTree>
    <p:extLst>
      <p:ext uri="{BB962C8B-B14F-4D97-AF65-F5344CB8AC3E}">
        <p14:creationId xmlns:p14="http://schemas.microsoft.com/office/powerpoint/2010/main" val="3372190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3A7BE0DE-FCD1-4274-8E7F-E6678AAF37EA}"/>
              </a:ext>
            </a:extLst>
          </p:cNvPr>
          <p:cNvPicPr>
            <a:picLocks noChangeAspect="1"/>
          </p:cNvPicPr>
          <p:nvPr/>
        </p:nvPicPr>
        <p:blipFill>
          <a:blip r:embed="rId3"/>
          <a:stretch>
            <a:fillRect/>
          </a:stretch>
        </p:blipFill>
        <p:spPr>
          <a:xfrm>
            <a:off x="97148" y="1344053"/>
            <a:ext cx="8949704" cy="2645893"/>
          </a:xfrm>
          <a:prstGeom prst="rect">
            <a:avLst/>
          </a:prstGeom>
        </p:spPr>
      </p:pic>
      <p:pic>
        <p:nvPicPr>
          <p:cNvPr id="7" name="Picture 6">
            <a:extLst>
              <a:ext uri="{FF2B5EF4-FFF2-40B4-BE49-F238E27FC236}">
                <a16:creationId xmlns:a16="http://schemas.microsoft.com/office/drawing/2014/main" id="{1F08AA7C-15A0-4788-8579-B9740D183080}"/>
              </a:ext>
            </a:extLst>
          </p:cNvPr>
          <p:cNvPicPr>
            <a:picLocks noChangeAspect="1"/>
          </p:cNvPicPr>
          <p:nvPr/>
        </p:nvPicPr>
        <p:blipFill>
          <a:blip r:embed="rId4"/>
          <a:stretch>
            <a:fillRect/>
          </a:stretch>
        </p:blipFill>
        <p:spPr>
          <a:xfrm>
            <a:off x="97148" y="3685062"/>
            <a:ext cx="8949704" cy="2651990"/>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March</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7</a:t>
            </a:fld>
            <a:endParaRPr lang="en-US" dirty="0"/>
          </a:p>
        </p:txBody>
      </p:sp>
      <p:pic>
        <p:nvPicPr>
          <p:cNvPr id="7" name="Picture 6">
            <a:extLst>
              <a:ext uri="{FF2B5EF4-FFF2-40B4-BE49-F238E27FC236}">
                <a16:creationId xmlns:a16="http://schemas.microsoft.com/office/drawing/2014/main" id="{164E7EA1-0746-4E9E-BCD3-C4E182492B50}"/>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8" name="Picture 7">
            <a:extLst>
              <a:ext uri="{FF2B5EF4-FFF2-40B4-BE49-F238E27FC236}">
                <a16:creationId xmlns:a16="http://schemas.microsoft.com/office/drawing/2014/main" id="{F813E131-C8D2-4FD3-967F-3465008AC940}"/>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1403163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June</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5" name="Picture 4">
            <a:extLst>
              <a:ext uri="{FF2B5EF4-FFF2-40B4-BE49-F238E27FC236}">
                <a16:creationId xmlns:a16="http://schemas.microsoft.com/office/drawing/2014/main" id="{924DAE5F-3252-4C06-A146-74566F8580AF}"/>
              </a:ext>
            </a:extLst>
          </p:cNvPr>
          <p:cNvPicPr>
            <a:picLocks noChangeAspect="1"/>
          </p:cNvPicPr>
          <p:nvPr/>
        </p:nvPicPr>
        <p:blipFill>
          <a:blip r:embed="rId2"/>
          <a:stretch>
            <a:fillRect/>
          </a:stretch>
        </p:blipFill>
        <p:spPr>
          <a:xfrm>
            <a:off x="304800" y="855406"/>
            <a:ext cx="8693649" cy="2780017"/>
          </a:xfrm>
          <a:prstGeom prst="rect">
            <a:avLst/>
          </a:prstGeom>
        </p:spPr>
      </p:pic>
      <p:pic>
        <p:nvPicPr>
          <p:cNvPr id="6" name="Picture 5">
            <a:extLst>
              <a:ext uri="{FF2B5EF4-FFF2-40B4-BE49-F238E27FC236}">
                <a16:creationId xmlns:a16="http://schemas.microsoft.com/office/drawing/2014/main" id="{2AAD77B8-B2ED-44B6-8E71-DDBB80ED39E3}"/>
              </a:ext>
            </a:extLst>
          </p:cNvPr>
          <p:cNvPicPr>
            <a:picLocks noChangeAspect="1"/>
          </p:cNvPicPr>
          <p:nvPr/>
        </p:nvPicPr>
        <p:blipFill>
          <a:blip r:embed="rId3"/>
          <a:stretch>
            <a:fillRect/>
          </a:stretch>
        </p:blipFill>
        <p:spPr>
          <a:xfrm>
            <a:off x="304800" y="3635423"/>
            <a:ext cx="8687553" cy="2767824"/>
          </a:xfrm>
          <a:prstGeom prst="rect">
            <a:avLst/>
          </a:prstGeom>
        </p:spPr>
      </p:pic>
    </p:spTree>
    <p:extLst>
      <p:ext uri="{BB962C8B-B14F-4D97-AF65-F5344CB8AC3E}">
        <p14:creationId xmlns:p14="http://schemas.microsoft.com/office/powerpoint/2010/main" val="3630345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8" name="Picture 7">
            <a:extLst>
              <a:ext uri="{FF2B5EF4-FFF2-40B4-BE49-F238E27FC236}">
                <a16:creationId xmlns:a16="http://schemas.microsoft.com/office/drawing/2014/main" id="{080BB920-881B-47B2-98A5-CD62F86FD128}"/>
              </a:ext>
            </a:extLst>
          </p:cNvPr>
          <p:cNvPicPr>
            <a:picLocks noChangeAspect="1"/>
          </p:cNvPicPr>
          <p:nvPr/>
        </p:nvPicPr>
        <p:blipFill>
          <a:blip r:embed="rId2"/>
          <a:stretch>
            <a:fillRect/>
          </a:stretch>
        </p:blipFill>
        <p:spPr>
          <a:xfrm>
            <a:off x="252609" y="762000"/>
            <a:ext cx="8638781" cy="2834886"/>
          </a:xfrm>
          <a:prstGeom prst="rect">
            <a:avLst/>
          </a:prstGeom>
        </p:spPr>
      </p:pic>
      <p:pic>
        <p:nvPicPr>
          <p:cNvPr id="9" name="Picture 8">
            <a:extLst>
              <a:ext uri="{FF2B5EF4-FFF2-40B4-BE49-F238E27FC236}">
                <a16:creationId xmlns:a16="http://schemas.microsoft.com/office/drawing/2014/main" id="{A880FCC0-84C4-42C0-9503-3DA422572634}"/>
              </a:ext>
            </a:extLst>
          </p:cNvPr>
          <p:cNvPicPr>
            <a:picLocks noChangeAspect="1"/>
          </p:cNvPicPr>
          <p:nvPr/>
        </p:nvPicPr>
        <p:blipFill>
          <a:blip r:embed="rId3"/>
          <a:stretch>
            <a:fillRect/>
          </a:stretch>
        </p:blipFill>
        <p:spPr>
          <a:xfrm>
            <a:off x="252609" y="3596886"/>
            <a:ext cx="8638781" cy="2834886"/>
          </a:xfrm>
          <a:prstGeom prst="rect">
            <a:avLst/>
          </a:prstGeom>
        </p:spPr>
      </p:pic>
    </p:spTree>
    <p:extLst>
      <p:ext uri="{BB962C8B-B14F-4D97-AF65-F5344CB8AC3E}">
        <p14:creationId xmlns:p14="http://schemas.microsoft.com/office/powerpoint/2010/main" val="403139320"/>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64176</TotalTime>
  <Words>4176</Words>
  <Application>Microsoft Office PowerPoint</Application>
  <PresentationFormat>On-screen Show (4:3)</PresentationFormat>
  <Paragraphs>642</Paragraphs>
  <Slides>53</Slides>
  <Notes>9</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53</vt:i4>
      </vt:variant>
    </vt:vector>
  </HeadingPairs>
  <TitlesOfParts>
    <vt:vector size="63"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2023 Solar Adjustment Tables </vt:lpstr>
      <vt:lpstr>2023 Wind Adjustment Tables</vt:lpstr>
      <vt:lpstr>Regulation Comparison March</vt:lpstr>
      <vt:lpstr>Regulation Comparison June</vt:lpstr>
      <vt:lpstr>Hourly Average Regulation Comparison</vt:lpstr>
      <vt:lpstr>Responsive Reserve Service (RRS) Methodology</vt:lpstr>
      <vt:lpstr>2023 RRS Table</vt:lpstr>
      <vt:lpstr>RRS Comparison March</vt:lpstr>
      <vt:lpstr>RRS Comparison July</vt:lpstr>
      <vt:lpstr>Hourly Average RRS Comparison </vt:lpstr>
      <vt:lpstr>Low Inertia Hours for FFR Prioritization NPRR 1128 </vt:lpstr>
      <vt:lpstr>Comparison between ECRS and Non-Spin </vt:lpstr>
      <vt:lpstr>Non-Spinning Reserve Methodology - 2023</vt:lpstr>
      <vt:lpstr>2022 RUCs by Startup Time</vt:lpstr>
      <vt:lpstr>2023 Intra-day Outage Table</vt:lpstr>
      <vt:lpstr>Non-Spin Comparison May </vt:lpstr>
      <vt:lpstr>Non-Spin Comparison August </vt:lpstr>
      <vt:lpstr>Hourly Average Non-Spin Comparison</vt:lpstr>
      <vt:lpstr>ECRS Requirements Methodology - 2023</vt:lpstr>
      <vt:lpstr>Adjustment for Increase in Solar Installed Capacity</vt:lpstr>
      <vt:lpstr>ECRS Requirement for 2023</vt:lpstr>
      <vt:lpstr>Hourly Average ECRS</vt:lpstr>
      <vt:lpstr>Summary</vt:lpstr>
      <vt:lpstr>PowerPoint Presentation</vt:lpstr>
      <vt:lpstr>2023 Solar Adjustment Table Changes</vt:lpstr>
      <vt:lpstr>Regulation Comparison February</vt:lpstr>
      <vt:lpstr>2022 Reg Up Exhaustion Rate and 2023 Quantities</vt:lpstr>
      <vt:lpstr>2023 Reg Down Exhaustion Rate and 2023 Quantities</vt:lpstr>
      <vt:lpstr>RRS-PFR from Energy Storage Resources (ESRs) in 2022</vt:lpstr>
      <vt:lpstr>RRS Comparison February</vt:lpstr>
      <vt:lpstr>Low Inertia Hours for FFR Prioritization NPRR 1128 </vt:lpstr>
      <vt:lpstr>Adequacy of Non-Spin quantities in 2023</vt:lpstr>
      <vt:lpstr>Non-Spin Comparison January </vt:lpstr>
      <vt:lpstr>Post ECRS Non-Spin Quantities</vt:lpstr>
      <vt:lpstr>Net Load Variability Evaluation</vt:lpstr>
      <vt:lpstr>PowerPoint Presentation</vt:lpstr>
      <vt:lpstr>Introduction</vt:lpstr>
      <vt:lpstr>ECRS Requirements Methodology</vt:lpstr>
      <vt:lpstr>Method for Determining MWs needed for Frequency Recovery </vt:lpstr>
      <vt:lpstr>MWs needed for Frequency Recovery</vt:lpstr>
      <vt:lpstr>Method for Determining Additional MWs needed for sustained Net Load Ramps</vt:lpstr>
      <vt:lpstr>Regulation usage and SCED offset Trends</vt:lpstr>
      <vt:lpstr>Projected Solar Generation Installed Capacity</vt:lpstr>
      <vt:lpstr>Adjustment for Increase in Solar Installed Capacity</vt:lpstr>
      <vt:lpstr>MWs needed for Intra-hour Net Load Forecast Errors</vt:lpstr>
      <vt:lpstr>ECRS Requirement for 2023</vt:lpstr>
      <vt:lpstr>Summary and Next Steps</vt:lpstr>
      <vt:lpstr>ECRS May</vt:lpstr>
      <vt:lpstr>ECRS June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1179</cp:revision>
  <dcterms:created xsi:type="dcterms:W3CDTF">2016-04-16T13:25:21Z</dcterms:created>
  <dcterms:modified xsi:type="dcterms:W3CDTF">2022-10-18T16:21:15Z</dcterms:modified>
</cp:coreProperties>
</file>