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 id="2147483657" r:id="rId5"/>
  </p:sldMasterIdLst>
  <p:notesMasterIdLst>
    <p:notesMasterId r:id="rId54"/>
  </p:notesMasterIdLst>
  <p:sldIdLst>
    <p:sldId id="256" r:id="rId6"/>
    <p:sldId id="265" r:id="rId7"/>
    <p:sldId id="343" r:id="rId8"/>
    <p:sldId id="281" r:id="rId9"/>
    <p:sldId id="344" r:id="rId10"/>
    <p:sldId id="345" r:id="rId11"/>
    <p:sldId id="388" r:id="rId12"/>
    <p:sldId id="364" r:id="rId13"/>
    <p:sldId id="302" r:id="rId14"/>
    <p:sldId id="365" r:id="rId15"/>
    <p:sldId id="300" r:id="rId16"/>
    <p:sldId id="277" r:id="rId17"/>
    <p:sldId id="338" r:id="rId18"/>
    <p:sldId id="276" r:id="rId19"/>
    <p:sldId id="377" r:id="rId20"/>
    <p:sldId id="401" r:id="rId21"/>
    <p:sldId id="367" r:id="rId22"/>
    <p:sldId id="301" r:id="rId23"/>
    <p:sldId id="407" r:id="rId24"/>
    <p:sldId id="406" r:id="rId25"/>
    <p:sldId id="380" r:id="rId26"/>
    <p:sldId id="421" r:id="rId27"/>
    <p:sldId id="314" r:id="rId28"/>
    <p:sldId id="346" r:id="rId29"/>
    <p:sldId id="347" r:id="rId30"/>
    <p:sldId id="413" r:id="rId31"/>
    <p:sldId id="411" r:id="rId32"/>
    <p:sldId id="279" r:id="rId33"/>
    <p:sldId id="404" r:id="rId34"/>
    <p:sldId id="423" r:id="rId35"/>
    <p:sldId id="417" r:id="rId36"/>
    <p:sldId id="422" r:id="rId37"/>
    <p:sldId id="419" r:id="rId38"/>
    <p:sldId id="341" r:id="rId39"/>
    <p:sldId id="405" r:id="rId40"/>
    <p:sldId id="370" r:id="rId41"/>
    <p:sldId id="372" r:id="rId42"/>
    <p:sldId id="336" r:id="rId43"/>
    <p:sldId id="319" r:id="rId44"/>
    <p:sldId id="320" r:id="rId45"/>
    <p:sldId id="321" r:id="rId46"/>
    <p:sldId id="322" r:id="rId47"/>
    <p:sldId id="415" r:id="rId48"/>
    <p:sldId id="414" r:id="rId49"/>
    <p:sldId id="416" r:id="rId50"/>
    <p:sldId id="409" r:id="rId51"/>
    <p:sldId id="410" r:id="rId52"/>
    <p:sldId id="369"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ci, Sanem" initials="SS" lastIdx="0" clrIdx="0">
    <p:extLst>
      <p:ext uri="{19B8F6BF-5375-455C-9EA6-DF929625EA0E}">
        <p15:presenceInfo xmlns:p15="http://schemas.microsoft.com/office/powerpoint/2012/main" userId="S-1-5-21-530382873-534002363-142223018-7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8" autoAdjust="0"/>
    <p:restoredTop sz="95399" autoAdjust="0"/>
  </p:normalViewPr>
  <p:slideViewPr>
    <p:cSldViewPr snapToGrid="0" showGuides="1">
      <p:cViewPr varScale="1">
        <p:scale>
          <a:sx n="112" d="100"/>
          <a:sy n="112" d="100"/>
        </p:scale>
        <p:origin x="260" y="72"/>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639B3-FE6F-4A03-9160-0CB6455EE0D6}" type="doc">
      <dgm:prSet loTypeId="urn:microsoft.com/office/officeart/2005/8/layout/chevron1" loCatId="process" qsTypeId="urn:microsoft.com/office/officeart/2005/8/quickstyle/simple1" qsCatId="simple" csTypeId="urn:microsoft.com/office/officeart/2005/8/colors/accent1_2" csCatId="accent1" phldr="1"/>
      <dgm:spPr/>
    </dgm:pt>
    <dgm:pt modelId="{EC7345AD-4C39-4707-8673-AEC770930B25}">
      <dgm:prSet phldrT="[Text]" custT="1"/>
      <dgm:spPr>
        <a:solidFill>
          <a:schemeClr val="accent1"/>
        </a:solidFill>
      </dgm:spPr>
      <dgm:t>
        <a:bodyPr/>
        <a:lstStyle/>
        <a:p>
          <a:r>
            <a:rPr lang="en-US" sz="1600" dirty="0" smtClean="0"/>
            <a:t>Step 2:</a:t>
          </a:r>
        </a:p>
        <a:p>
          <a:r>
            <a:rPr lang="en-US" sz="1600" dirty="0" smtClean="0"/>
            <a:t>Identify proxies for number of vehicles at a given location </a:t>
          </a:r>
        </a:p>
      </dgm:t>
    </dgm:pt>
    <dgm:pt modelId="{83042ADF-5FC7-435D-A485-1E8A3661C567}" type="parTrans" cxnId="{C0B4081A-3E0F-476B-BDDC-4284DFCB792D}">
      <dgm:prSet/>
      <dgm:spPr/>
      <dgm:t>
        <a:bodyPr/>
        <a:lstStyle/>
        <a:p>
          <a:endParaRPr lang="en-US" sz="1600"/>
        </a:p>
      </dgm:t>
    </dgm:pt>
    <dgm:pt modelId="{73B6806D-C83F-4B5A-8F45-181795669945}" type="sibTrans" cxnId="{C0B4081A-3E0F-476B-BDDC-4284DFCB792D}">
      <dgm:prSet/>
      <dgm:spPr/>
      <dgm:t>
        <a:bodyPr/>
        <a:lstStyle/>
        <a:p>
          <a:endParaRPr lang="en-US" sz="1600"/>
        </a:p>
      </dgm:t>
    </dgm:pt>
    <dgm:pt modelId="{D078A9A0-565F-4A3C-9DAE-FEDC3233108C}">
      <dgm:prSet phldrT="[Text]" custT="1"/>
      <dgm:spPr/>
      <dgm:t>
        <a:bodyPr/>
        <a:lstStyle/>
        <a:p>
          <a:r>
            <a:rPr lang="en-US" sz="1600" dirty="0" smtClean="0"/>
            <a:t>Step 3:</a:t>
          </a:r>
        </a:p>
        <a:p>
          <a:r>
            <a:rPr lang="en-US" sz="1600" dirty="0" smtClean="0"/>
            <a:t>Allocate system-wide vehicle numbers to locations </a:t>
          </a:r>
        </a:p>
      </dgm:t>
    </dgm:pt>
    <dgm:pt modelId="{DED1E243-9CD2-4C6E-AD21-278C1862849A}" type="parTrans" cxnId="{30E7BFBC-ACB7-48EC-A6FC-4EEB2B094484}">
      <dgm:prSet/>
      <dgm:spPr/>
      <dgm:t>
        <a:bodyPr/>
        <a:lstStyle/>
        <a:p>
          <a:endParaRPr lang="en-US" sz="1600"/>
        </a:p>
      </dgm:t>
    </dgm:pt>
    <dgm:pt modelId="{77103E8E-60E9-46D3-9DC2-44AC2CE7CBB7}" type="sibTrans" cxnId="{30E7BFBC-ACB7-48EC-A6FC-4EEB2B094484}">
      <dgm:prSet/>
      <dgm:spPr/>
      <dgm:t>
        <a:bodyPr/>
        <a:lstStyle/>
        <a:p>
          <a:endParaRPr lang="en-US" sz="1600"/>
        </a:p>
      </dgm:t>
    </dgm:pt>
    <dgm:pt modelId="{CCBAD3F5-8CAA-41B0-8238-B4B0A2A425EF}">
      <dgm:prSet custT="1"/>
      <dgm:spPr>
        <a:solidFill>
          <a:schemeClr val="accent1"/>
        </a:solidFill>
      </dgm:spPr>
      <dgm:t>
        <a:bodyPr/>
        <a:lstStyle/>
        <a:p>
          <a:r>
            <a:rPr lang="en-US" sz="1600" dirty="0" smtClean="0"/>
            <a:t>Step 1:</a:t>
          </a:r>
        </a:p>
        <a:p>
          <a:r>
            <a:rPr lang="en-US" sz="1600" dirty="0" smtClean="0"/>
            <a:t>Identify primary use cases within each class</a:t>
          </a:r>
          <a:endParaRPr lang="en-US" sz="1600" dirty="0"/>
        </a:p>
      </dgm:t>
    </dgm:pt>
    <dgm:pt modelId="{AD6380EB-1671-4074-86F8-F629AC786878}" type="parTrans" cxnId="{F3F69410-4665-4801-997D-41066DD8957D}">
      <dgm:prSet/>
      <dgm:spPr/>
      <dgm:t>
        <a:bodyPr/>
        <a:lstStyle/>
        <a:p>
          <a:endParaRPr lang="en-US" sz="1600"/>
        </a:p>
      </dgm:t>
    </dgm:pt>
    <dgm:pt modelId="{C95E5B4B-FAB9-4A55-922B-48788892F934}" type="sibTrans" cxnId="{F3F69410-4665-4801-997D-41066DD8957D}">
      <dgm:prSet/>
      <dgm:spPr/>
      <dgm:t>
        <a:bodyPr/>
        <a:lstStyle/>
        <a:p>
          <a:endParaRPr lang="en-US" sz="1600"/>
        </a:p>
      </dgm:t>
    </dgm:pt>
    <dgm:pt modelId="{7D92CF29-2731-46BA-B9F9-497D225EB4F5}">
      <dgm:prSet custT="1"/>
      <dgm:spPr/>
      <dgm:t>
        <a:bodyPr/>
        <a:lstStyle/>
        <a:p>
          <a:r>
            <a:rPr lang="en-US" sz="1600" dirty="0" smtClean="0"/>
            <a:t>Step 4: </a:t>
          </a:r>
        </a:p>
        <a:p>
          <a:r>
            <a:rPr lang="en-US" sz="1600" dirty="0" smtClean="0"/>
            <a:t>Assess results and model limitations</a:t>
          </a:r>
        </a:p>
      </dgm:t>
    </dgm:pt>
    <dgm:pt modelId="{5EC27C0D-40C5-439F-9D12-6835751AD105}" type="parTrans" cxnId="{B74CAB29-7090-40A8-824C-C6FF3A7CF82C}">
      <dgm:prSet/>
      <dgm:spPr/>
      <dgm:t>
        <a:bodyPr/>
        <a:lstStyle/>
        <a:p>
          <a:endParaRPr lang="en-US" sz="1600"/>
        </a:p>
      </dgm:t>
    </dgm:pt>
    <dgm:pt modelId="{B96CDB5A-3FEA-4D01-BDB5-39D7D78CDC86}" type="sibTrans" cxnId="{B74CAB29-7090-40A8-824C-C6FF3A7CF82C}">
      <dgm:prSet/>
      <dgm:spPr/>
      <dgm:t>
        <a:bodyPr/>
        <a:lstStyle/>
        <a:p>
          <a:endParaRPr lang="en-US" sz="1600"/>
        </a:p>
      </dgm:t>
    </dgm:pt>
    <dgm:pt modelId="{15393437-FC65-4DC7-984D-1718B76E42BF}" type="pres">
      <dgm:prSet presAssocID="{E73639B3-FE6F-4A03-9160-0CB6455EE0D6}" presName="Name0" presStyleCnt="0">
        <dgm:presLayoutVars>
          <dgm:dir/>
          <dgm:animLvl val="lvl"/>
          <dgm:resizeHandles val="exact"/>
        </dgm:presLayoutVars>
      </dgm:prSet>
      <dgm:spPr/>
    </dgm:pt>
    <dgm:pt modelId="{CB22B205-37AC-4CCC-8483-C53A4941988C}" type="pres">
      <dgm:prSet presAssocID="{CCBAD3F5-8CAA-41B0-8238-B4B0A2A425EF}" presName="parTxOnly" presStyleLbl="node1" presStyleIdx="0" presStyleCnt="4">
        <dgm:presLayoutVars>
          <dgm:chMax val="0"/>
          <dgm:chPref val="0"/>
          <dgm:bulletEnabled val="1"/>
        </dgm:presLayoutVars>
      </dgm:prSet>
      <dgm:spPr/>
      <dgm:t>
        <a:bodyPr/>
        <a:lstStyle/>
        <a:p>
          <a:endParaRPr lang="en-US"/>
        </a:p>
      </dgm:t>
    </dgm:pt>
    <dgm:pt modelId="{403C4285-53C0-484F-9778-A139A3FC63A2}" type="pres">
      <dgm:prSet presAssocID="{C95E5B4B-FAB9-4A55-922B-48788892F934}" presName="parTxOnlySpace" presStyleCnt="0"/>
      <dgm:spPr/>
    </dgm:pt>
    <dgm:pt modelId="{2E60BD25-82C6-48E9-AA09-8C85B8C13679}" type="pres">
      <dgm:prSet presAssocID="{EC7345AD-4C39-4707-8673-AEC770930B25}" presName="parTxOnly" presStyleLbl="node1" presStyleIdx="1" presStyleCnt="4">
        <dgm:presLayoutVars>
          <dgm:chMax val="0"/>
          <dgm:chPref val="0"/>
          <dgm:bulletEnabled val="1"/>
        </dgm:presLayoutVars>
      </dgm:prSet>
      <dgm:spPr/>
      <dgm:t>
        <a:bodyPr/>
        <a:lstStyle/>
        <a:p>
          <a:endParaRPr lang="en-US"/>
        </a:p>
      </dgm:t>
    </dgm:pt>
    <dgm:pt modelId="{A09F702B-6854-4E2C-868B-364690043969}" type="pres">
      <dgm:prSet presAssocID="{73B6806D-C83F-4B5A-8F45-181795669945}" presName="parTxOnlySpace" presStyleCnt="0"/>
      <dgm:spPr/>
    </dgm:pt>
    <dgm:pt modelId="{B596478A-DFAE-4E77-82B7-416667D872A8}" type="pres">
      <dgm:prSet presAssocID="{D078A9A0-565F-4A3C-9DAE-FEDC3233108C}" presName="parTxOnly" presStyleLbl="node1" presStyleIdx="2" presStyleCnt="4">
        <dgm:presLayoutVars>
          <dgm:chMax val="0"/>
          <dgm:chPref val="0"/>
          <dgm:bulletEnabled val="1"/>
        </dgm:presLayoutVars>
      </dgm:prSet>
      <dgm:spPr/>
      <dgm:t>
        <a:bodyPr/>
        <a:lstStyle/>
        <a:p>
          <a:endParaRPr lang="en-US"/>
        </a:p>
      </dgm:t>
    </dgm:pt>
    <dgm:pt modelId="{455B32B3-6400-4380-942B-6D5964A75056}" type="pres">
      <dgm:prSet presAssocID="{77103E8E-60E9-46D3-9DC2-44AC2CE7CBB7}" presName="parTxOnlySpace" presStyleCnt="0"/>
      <dgm:spPr/>
    </dgm:pt>
    <dgm:pt modelId="{3A4D0066-060E-45EE-BB7B-0392E6085827}" type="pres">
      <dgm:prSet presAssocID="{7D92CF29-2731-46BA-B9F9-497D225EB4F5}" presName="parTxOnly" presStyleLbl="node1" presStyleIdx="3" presStyleCnt="4" custLinFactNeighborX="-5816" custLinFactNeighborY="-727">
        <dgm:presLayoutVars>
          <dgm:chMax val="0"/>
          <dgm:chPref val="0"/>
          <dgm:bulletEnabled val="1"/>
        </dgm:presLayoutVars>
      </dgm:prSet>
      <dgm:spPr/>
      <dgm:t>
        <a:bodyPr/>
        <a:lstStyle/>
        <a:p>
          <a:endParaRPr lang="en-US"/>
        </a:p>
      </dgm:t>
    </dgm:pt>
  </dgm:ptLst>
  <dgm:cxnLst>
    <dgm:cxn modelId="{B74CAB29-7090-40A8-824C-C6FF3A7CF82C}" srcId="{E73639B3-FE6F-4A03-9160-0CB6455EE0D6}" destId="{7D92CF29-2731-46BA-B9F9-497D225EB4F5}" srcOrd="3" destOrd="0" parTransId="{5EC27C0D-40C5-439F-9D12-6835751AD105}" sibTransId="{B96CDB5A-3FEA-4D01-BDB5-39D7D78CDC86}"/>
    <dgm:cxn modelId="{30E7BFBC-ACB7-48EC-A6FC-4EEB2B094484}" srcId="{E73639B3-FE6F-4A03-9160-0CB6455EE0D6}" destId="{D078A9A0-565F-4A3C-9DAE-FEDC3233108C}" srcOrd="2" destOrd="0" parTransId="{DED1E243-9CD2-4C6E-AD21-278C1862849A}" sibTransId="{77103E8E-60E9-46D3-9DC2-44AC2CE7CBB7}"/>
    <dgm:cxn modelId="{F3F69410-4665-4801-997D-41066DD8957D}" srcId="{E73639B3-FE6F-4A03-9160-0CB6455EE0D6}" destId="{CCBAD3F5-8CAA-41B0-8238-B4B0A2A425EF}" srcOrd="0" destOrd="0" parTransId="{AD6380EB-1671-4074-86F8-F629AC786878}" sibTransId="{C95E5B4B-FAB9-4A55-922B-48788892F934}"/>
    <dgm:cxn modelId="{97373C00-1EE9-4233-B6F8-2F10BE801658}" type="presOf" srcId="{E73639B3-FE6F-4A03-9160-0CB6455EE0D6}" destId="{15393437-FC65-4DC7-984D-1718B76E42BF}" srcOrd="0" destOrd="0" presId="urn:microsoft.com/office/officeart/2005/8/layout/chevron1"/>
    <dgm:cxn modelId="{C0B4081A-3E0F-476B-BDDC-4284DFCB792D}" srcId="{E73639B3-FE6F-4A03-9160-0CB6455EE0D6}" destId="{EC7345AD-4C39-4707-8673-AEC770930B25}" srcOrd="1" destOrd="0" parTransId="{83042ADF-5FC7-435D-A485-1E8A3661C567}" sibTransId="{73B6806D-C83F-4B5A-8F45-181795669945}"/>
    <dgm:cxn modelId="{0FF8F1B4-E080-4F86-B3CC-4B13E60419E8}" type="presOf" srcId="{7D92CF29-2731-46BA-B9F9-497D225EB4F5}" destId="{3A4D0066-060E-45EE-BB7B-0392E6085827}" srcOrd="0" destOrd="0" presId="urn:microsoft.com/office/officeart/2005/8/layout/chevron1"/>
    <dgm:cxn modelId="{6314D0F3-38B6-43FD-A01B-DD997736A033}" type="presOf" srcId="{EC7345AD-4C39-4707-8673-AEC770930B25}" destId="{2E60BD25-82C6-48E9-AA09-8C85B8C13679}" srcOrd="0" destOrd="0" presId="urn:microsoft.com/office/officeart/2005/8/layout/chevron1"/>
    <dgm:cxn modelId="{73EC101C-B8FE-4577-BBD7-48C5A2545109}" type="presOf" srcId="{CCBAD3F5-8CAA-41B0-8238-B4B0A2A425EF}" destId="{CB22B205-37AC-4CCC-8483-C53A4941988C}" srcOrd="0" destOrd="0" presId="urn:microsoft.com/office/officeart/2005/8/layout/chevron1"/>
    <dgm:cxn modelId="{F45A7713-F7E8-4B89-923D-DAFEB1E3A168}" type="presOf" srcId="{D078A9A0-565F-4A3C-9DAE-FEDC3233108C}" destId="{B596478A-DFAE-4E77-82B7-416667D872A8}" srcOrd="0" destOrd="0" presId="urn:microsoft.com/office/officeart/2005/8/layout/chevron1"/>
    <dgm:cxn modelId="{ED32A498-EC40-46BA-BAB6-450AAD343FE8}" type="presParOf" srcId="{15393437-FC65-4DC7-984D-1718B76E42BF}" destId="{CB22B205-37AC-4CCC-8483-C53A4941988C}" srcOrd="0" destOrd="0" presId="urn:microsoft.com/office/officeart/2005/8/layout/chevron1"/>
    <dgm:cxn modelId="{C5E82FD8-52F7-45DD-91E5-DE1AA7DE7B7D}" type="presParOf" srcId="{15393437-FC65-4DC7-984D-1718B76E42BF}" destId="{403C4285-53C0-484F-9778-A139A3FC63A2}" srcOrd="1" destOrd="0" presId="urn:microsoft.com/office/officeart/2005/8/layout/chevron1"/>
    <dgm:cxn modelId="{F864EA88-2D09-4F0A-B561-756E75CFEAC5}" type="presParOf" srcId="{15393437-FC65-4DC7-984D-1718B76E42BF}" destId="{2E60BD25-82C6-48E9-AA09-8C85B8C13679}" srcOrd="2" destOrd="0" presId="urn:microsoft.com/office/officeart/2005/8/layout/chevron1"/>
    <dgm:cxn modelId="{6A3142D5-F944-4916-80C9-BE2226E96394}" type="presParOf" srcId="{15393437-FC65-4DC7-984D-1718B76E42BF}" destId="{A09F702B-6854-4E2C-868B-364690043969}" srcOrd="3" destOrd="0" presId="urn:microsoft.com/office/officeart/2005/8/layout/chevron1"/>
    <dgm:cxn modelId="{AFF9B000-0D55-434B-99F2-A96FC4B91ED2}" type="presParOf" srcId="{15393437-FC65-4DC7-984D-1718B76E42BF}" destId="{B596478A-DFAE-4E77-82B7-416667D872A8}" srcOrd="4" destOrd="0" presId="urn:microsoft.com/office/officeart/2005/8/layout/chevron1"/>
    <dgm:cxn modelId="{F1595C5A-2A94-4CFE-8254-13A4DE895493}" type="presParOf" srcId="{15393437-FC65-4DC7-984D-1718B76E42BF}" destId="{455B32B3-6400-4380-942B-6D5964A75056}" srcOrd="5" destOrd="0" presId="urn:microsoft.com/office/officeart/2005/8/layout/chevron1"/>
    <dgm:cxn modelId="{9A450E31-3363-4CAE-A97C-6E28967949DB}" type="presParOf" srcId="{15393437-FC65-4DC7-984D-1718B76E42BF}" destId="{3A4D0066-060E-45EE-BB7B-0392E608582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639B3-FE6F-4A03-9160-0CB6455EE0D6}" type="doc">
      <dgm:prSet loTypeId="urn:microsoft.com/office/officeart/2005/8/layout/chevron1" loCatId="process" qsTypeId="urn:microsoft.com/office/officeart/2005/8/quickstyle/simple1" qsCatId="simple" csTypeId="urn:microsoft.com/office/officeart/2005/8/colors/accent1_2" csCatId="accent1" phldr="1"/>
      <dgm:spPr/>
    </dgm:pt>
    <dgm:pt modelId="{EC7345AD-4C39-4707-8673-AEC770930B25}">
      <dgm:prSet phldrT="[Text]" custT="1"/>
      <dgm:spPr>
        <a:solidFill>
          <a:schemeClr val="accent1"/>
        </a:solidFill>
      </dgm:spPr>
      <dgm:t>
        <a:bodyPr/>
        <a:lstStyle/>
        <a:p>
          <a:r>
            <a:rPr lang="en-US" sz="1600" dirty="0" smtClean="0"/>
            <a:t>Step 2:</a:t>
          </a:r>
        </a:p>
        <a:p>
          <a:r>
            <a:rPr lang="en-US" sz="1600" dirty="0" smtClean="0"/>
            <a:t>Identify proxies for number of vehicles at a given location </a:t>
          </a:r>
        </a:p>
      </dgm:t>
    </dgm:pt>
    <dgm:pt modelId="{83042ADF-5FC7-435D-A485-1E8A3661C567}" type="parTrans" cxnId="{C0B4081A-3E0F-476B-BDDC-4284DFCB792D}">
      <dgm:prSet/>
      <dgm:spPr/>
      <dgm:t>
        <a:bodyPr/>
        <a:lstStyle/>
        <a:p>
          <a:endParaRPr lang="en-US" sz="1600"/>
        </a:p>
      </dgm:t>
    </dgm:pt>
    <dgm:pt modelId="{73B6806D-C83F-4B5A-8F45-181795669945}" type="sibTrans" cxnId="{C0B4081A-3E0F-476B-BDDC-4284DFCB792D}">
      <dgm:prSet/>
      <dgm:spPr/>
      <dgm:t>
        <a:bodyPr/>
        <a:lstStyle/>
        <a:p>
          <a:endParaRPr lang="en-US" sz="1600"/>
        </a:p>
      </dgm:t>
    </dgm:pt>
    <dgm:pt modelId="{D078A9A0-565F-4A3C-9DAE-FEDC3233108C}">
      <dgm:prSet phldrT="[Text]" custT="1"/>
      <dgm:spPr>
        <a:solidFill>
          <a:schemeClr val="accent6"/>
        </a:solidFill>
      </dgm:spPr>
      <dgm:t>
        <a:bodyPr/>
        <a:lstStyle/>
        <a:p>
          <a:r>
            <a:rPr lang="en-US" sz="1600" dirty="0" smtClean="0"/>
            <a:t>Step 3:</a:t>
          </a:r>
        </a:p>
        <a:p>
          <a:r>
            <a:rPr lang="en-US" sz="1600" dirty="0" smtClean="0"/>
            <a:t>Allocate system-wide vehicle numbers to locations </a:t>
          </a:r>
        </a:p>
      </dgm:t>
    </dgm:pt>
    <dgm:pt modelId="{DED1E243-9CD2-4C6E-AD21-278C1862849A}" type="parTrans" cxnId="{30E7BFBC-ACB7-48EC-A6FC-4EEB2B094484}">
      <dgm:prSet/>
      <dgm:spPr/>
      <dgm:t>
        <a:bodyPr/>
        <a:lstStyle/>
        <a:p>
          <a:endParaRPr lang="en-US" sz="1600"/>
        </a:p>
      </dgm:t>
    </dgm:pt>
    <dgm:pt modelId="{77103E8E-60E9-46D3-9DC2-44AC2CE7CBB7}" type="sibTrans" cxnId="{30E7BFBC-ACB7-48EC-A6FC-4EEB2B094484}">
      <dgm:prSet/>
      <dgm:spPr/>
      <dgm:t>
        <a:bodyPr/>
        <a:lstStyle/>
        <a:p>
          <a:endParaRPr lang="en-US" sz="1600"/>
        </a:p>
      </dgm:t>
    </dgm:pt>
    <dgm:pt modelId="{CCBAD3F5-8CAA-41B0-8238-B4B0A2A425EF}">
      <dgm:prSet custT="1"/>
      <dgm:spPr>
        <a:solidFill>
          <a:schemeClr val="accent1"/>
        </a:solidFill>
      </dgm:spPr>
      <dgm:t>
        <a:bodyPr/>
        <a:lstStyle/>
        <a:p>
          <a:r>
            <a:rPr lang="en-US" sz="1600" dirty="0" smtClean="0"/>
            <a:t>Step 1:</a:t>
          </a:r>
        </a:p>
        <a:p>
          <a:r>
            <a:rPr lang="en-US" sz="1600" dirty="0" smtClean="0"/>
            <a:t>Identify primary use cases within each class</a:t>
          </a:r>
          <a:endParaRPr lang="en-US" sz="1600" dirty="0"/>
        </a:p>
      </dgm:t>
    </dgm:pt>
    <dgm:pt modelId="{AD6380EB-1671-4074-86F8-F629AC786878}" type="parTrans" cxnId="{F3F69410-4665-4801-997D-41066DD8957D}">
      <dgm:prSet/>
      <dgm:spPr/>
      <dgm:t>
        <a:bodyPr/>
        <a:lstStyle/>
        <a:p>
          <a:endParaRPr lang="en-US" sz="1600"/>
        </a:p>
      </dgm:t>
    </dgm:pt>
    <dgm:pt modelId="{C95E5B4B-FAB9-4A55-922B-48788892F934}" type="sibTrans" cxnId="{F3F69410-4665-4801-997D-41066DD8957D}">
      <dgm:prSet/>
      <dgm:spPr/>
      <dgm:t>
        <a:bodyPr/>
        <a:lstStyle/>
        <a:p>
          <a:endParaRPr lang="en-US" sz="1600"/>
        </a:p>
      </dgm:t>
    </dgm:pt>
    <dgm:pt modelId="{7D92CF29-2731-46BA-B9F9-497D225EB4F5}">
      <dgm:prSet custT="1"/>
      <dgm:spPr/>
      <dgm:t>
        <a:bodyPr/>
        <a:lstStyle/>
        <a:p>
          <a:r>
            <a:rPr lang="en-US" sz="1600" dirty="0" smtClean="0"/>
            <a:t>Step 4: </a:t>
          </a:r>
        </a:p>
        <a:p>
          <a:r>
            <a:rPr lang="en-US" sz="1600" dirty="0" smtClean="0"/>
            <a:t>Assess results and model limitations</a:t>
          </a:r>
        </a:p>
      </dgm:t>
    </dgm:pt>
    <dgm:pt modelId="{5EC27C0D-40C5-439F-9D12-6835751AD105}" type="parTrans" cxnId="{B74CAB29-7090-40A8-824C-C6FF3A7CF82C}">
      <dgm:prSet/>
      <dgm:spPr/>
      <dgm:t>
        <a:bodyPr/>
        <a:lstStyle/>
        <a:p>
          <a:endParaRPr lang="en-US" sz="1600"/>
        </a:p>
      </dgm:t>
    </dgm:pt>
    <dgm:pt modelId="{B96CDB5A-3FEA-4D01-BDB5-39D7D78CDC86}" type="sibTrans" cxnId="{B74CAB29-7090-40A8-824C-C6FF3A7CF82C}">
      <dgm:prSet/>
      <dgm:spPr/>
      <dgm:t>
        <a:bodyPr/>
        <a:lstStyle/>
        <a:p>
          <a:endParaRPr lang="en-US" sz="1600"/>
        </a:p>
      </dgm:t>
    </dgm:pt>
    <dgm:pt modelId="{15393437-FC65-4DC7-984D-1718B76E42BF}" type="pres">
      <dgm:prSet presAssocID="{E73639B3-FE6F-4A03-9160-0CB6455EE0D6}" presName="Name0" presStyleCnt="0">
        <dgm:presLayoutVars>
          <dgm:dir/>
          <dgm:animLvl val="lvl"/>
          <dgm:resizeHandles val="exact"/>
        </dgm:presLayoutVars>
      </dgm:prSet>
      <dgm:spPr/>
    </dgm:pt>
    <dgm:pt modelId="{CB22B205-37AC-4CCC-8483-C53A4941988C}" type="pres">
      <dgm:prSet presAssocID="{CCBAD3F5-8CAA-41B0-8238-B4B0A2A425EF}" presName="parTxOnly" presStyleLbl="node1" presStyleIdx="0" presStyleCnt="4">
        <dgm:presLayoutVars>
          <dgm:chMax val="0"/>
          <dgm:chPref val="0"/>
          <dgm:bulletEnabled val="1"/>
        </dgm:presLayoutVars>
      </dgm:prSet>
      <dgm:spPr/>
      <dgm:t>
        <a:bodyPr/>
        <a:lstStyle/>
        <a:p>
          <a:endParaRPr lang="en-US"/>
        </a:p>
      </dgm:t>
    </dgm:pt>
    <dgm:pt modelId="{403C4285-53C0-484F-9778-A139A3FC63A2}" type="pres">
      <dgm:prSet presAssocID="{C95E5B4B-FAB9-4A55-922B-48788892F934}" presName="parTxOnlySpace" presStyleCnt="0"/>
      <dgm:spPr/>
    </dgm:pt>
    <dgm:pt modelId="{2E60BD25-82C6-48E9-AA09-8C85B8C13679}" type="pres">
      <dgm:prSet presAssocID="{EC7345AD-4C39-4707-8673-AEC770930B25}" presName="parTxOnly" presStyleLbl="node1" presStyleIdx="1" presStyleCnt="4">
        <dgm:presLayoutVars>
          <dgm:chMax val="0"/>
          <dgm:chPref val="0"/>
          <dgm:bulletEnabled val="1"/>
        </dgm:presLayoutVars>
      </dgm:prSet>
      <dgm:spPr/>
      <dgm:t>
        <a:bodyPr/>
        <a:lstStyle/>
        <a:p>
          <a:endParaRPr lang="en-US"/>
        </a:p>
      </dgm:t>
    </dgm:pt>
    <dgm:pt modelId="{A09F702B-6854-4E2C-868B-364690043969}" type="pres">
      <dgm:prSet presAssocID="{73B6806D-C83F-4B5A-8F45-181795669945}" presName="parTxOnlySpace" presStyleCnt="0"/>
      <dgm:spPr/>
    </dgm:pt>
    <dgm:pt modelId="{B596478A-DFAE-4E77-82B7-416667D872A8}" type="pres">
      <dgm:prSet presAssocID="{D078A9A0-565F-4A3C-9DAE-FEDC3233108C}" presName="parTxOnly" presStyleLbl="node1" presStyleIdx="2" presStyleCnt="4">
        <dgm:presLayoutVars>
          <dgm:chMax val="0"/>
          <dgm:chPref val="0"/>
          <dgm:bulletEnabled val="1"/>
        </dgm:presLayoutVars>
      </dgm:prSet>
      <dgm:spPr/>
      <dgm:t>
        <a:bodyPr/>
        <a:lstStyle/>
        <a:p>
          <a:endParaRPr lang="en-US"/>
        </a:p>
      </dgm:t>
    </dgm:pt>
    <dgm:pt modelId="{455B32B3-6400-4380-942B-6D5964A75056}" type="pres">
      <dgm:prSet presAssocID="{77103E8E-60E9-46D3-9DC2-44AC2CE7CBB7}" presName="parTxOnlySpace" presStyleCnt="0"/>
      <dgm:spPr/>
    </dgm:pt>
    <dgm:pt modelId="{3A4D0066-060E-45EE-BB7B-0392E6085827}" type="pres">
      <dgm:prSet presAssocID="{7D92CF29-2731-46BA-B9F9-497D225EB4F5}" presName="parTxOnly" presStyleLbl="node1" presStyleIdx="3" presStyleCnt="4" custLinFactNeighborX="-5816" custLinFactNeighborY="-727">
        <dgm:presLayoutVars>
          <dgm:chMax val="0"/>
          <dgm:chPref val="0"/>
          <dgm:bulletEnabled val="1"/>
        </dgm:presLayoutVars>
      </dgm:prSet>
      <dgm:spPr/>
      <dgm:t>
        <a:bodyPr/>
        <a:lstStyle/>
        <a:p>
          <a:endParaRPr lang="en-US"/>
        </a:p>
      </dgm:t>
    </dgm:pt>
  </dgm:ptLst>
  <dgm:cxnLst>
    <dgm:cxn modelId="{B74CAB29-7090-40A8-824C-C6FF3A7CF82C}" srcId="{E73639B3-FE6F-4A03-9160-0CB6455EE0D6}" destId="{7D92CF29-2731-46BA-B9F9-497D225EB4F5}" srcOrd="3" destOrd="0" parTransId="{5EC27C0D-40C5-439F-9D12-6835751AD105}" sibTransId="{B96CDB5A-3FEA-4D01-BDB5-39D7D78CDC86}"/>
    <dgm:cxn modelId="{30E7BFBC-ACB7-48EC-A6FC-4EEB2B094484}" srcId="{E73639B3-FE6F-4A03-9160-0CB6455EE0D6}" destId="{D078A9A0-565F-4A3C-9DAE-FEDC3233108C}" srcOrd="2" destOrd="0" parTransId="{DED1E243-9CD2-4C6E-AD21-278C1862849A}" sibTransId="{77103E8E-60E9-46D3-9DC2-44AC2CE7CBB7}"/>
    <dgm:cxn modelId="{F3F69410-4665-4801-997D-41066DD8957D}" srcId="{E73639B3-FE6F-4A03-9160-0CB6455EE0D6}" destId="{CCBAD3F5-8CAA-41B0-8238-B4B0A2A425EF}" srcOrd="0" destOrd="0" parTransId="{AD6380EB-1671-4074-86F8-F629AC786878}" sibTransId="{C95E5B4B-FAB9-4A55-922B-48788892F934}"/>
    <dgm:cxn modelId="{97373C00-1EE9-4233-B6F8-2F10BE801658}" type="presOf" srcId="{E73639B3-FE6F-4A03-9160-0CB6455EE0D6}" destId="{15393437-FC65-4DC7-984D-1718B76E42BF}" srcOrd="0" destOrd="0" presId="urn:microsoft.com/office/officeart/2005/8/layout/chevron1"/>
    <dgm:cxn modelId="{C0B4081A-3E0F-476B-BDDC-4284DFCB792D}" srcId="{E73639B3-FE6F-4A03-9160-0CB6455EE0D6}" destId="{EC7345AD-4C39-4707-8673-AEC770930B25}" srcOrd="1" destOrd="0" parTransId="{83042ADF-5FC7-435D-A485-1E8A3661C567}" sibTransId="{73B6806D-C83F-4B5A-8F45-181795669945}"/>
    <dgm:cxn modelId="{0FF8F1B4-E080-4F86-B3CC-4B13E60419E8}" type="presOf" srcId="{7D92CF29-2731-46BA-B9F9-497D225EB4F5}" destId="{3A4D0066-060E-45EE-BB7B-0392E6085827}" srcOrd="0" destOrd="0" presId="urn:microsoft.com/office/officeart/2005/8/layout/chevron1"/>
    <dgm:cxn modelId="{6314D0F3-38B6-43FD-A01B-DD997736A033}" type="presOf" srcId="{EC7345AD-4C39-4707-8673-AEC770930B25}" destId="{2E60BD25-82C6-48E9-AA09-8C85B8C13679}" srcOrd="0" destOrd="0" presId="urn:microsoft.com/office/officeart/2005/8/layout/chevron1"/>
    <dgm:cxn modelId="{73EC101C-B8FE-4577-BBD7-48C5A2545109}" type="presOf" srcId="{CCBAD3F5-8CAA-41B0-8238-B4B0A2A425EF}" destId="{CB22B205-37AC-4CCC-8483-C53A4941988C}" srcOrd="0" destOrd="0" presId="urn:microsoft.com/office/officeart/2005/8/layout/chevron1"/>
    <dgm:cxn modelId="{F45A7713-F7E8-4B89-923D-DAFEB1E3A168}" type="presOf" srcId="{D078A9A0-565F-4A3C-9DAE-FEDC3233108C}" destId="{B596478A-DFAE-4E77-82B7-416667D872A8}" srcOrd="0" destOrd="0" presId="urn:microsoft.com/office/officeart/2005/8/layout/chevron1"/>
    <dgm:cxn modelId="{ED32A498-EC40-46BA-BAB6-450AAD343FE8}" type="presParOf" srcId="{15393437-FC65-4DC7-984D-1718B76E42BF}" destId="{CB22B205-37AC-4CCC-8483-C53A4941988C}" srcOrd="0" destOrd="0" presId="urn:microsoft.com/office/officeart/2005/8/layout/chevron1"/>
    <dgm:cxn modelId="{C5E82FD8-52F7-45DD-91E5-DE1AA7DE7B7D}" type="presParOf" srcId="{15393437-FC65-4DC7-984D-1718B76E42BF}" destId="{403C4285-53C0-484F-9778-A139A3FC63A2}" srcOrd="1" destOrd="0" presId="urn:microsoft.com/office/officeart/2005/8/layout/chevron1"/>
    <dgm:cxn modelId="{F864EA88-2D09-4F0A-B561-756E75CFEAC5}" type="presParOf" srcId="{15393437-FC65-4DC7-984D-1718B76E42BF}" destId="{2E60BD25-82C6-48E9-AA09-8C85B8C13679}" srcOrd="2" destOrd="0" presId="urn:microsoft.com/office/officeart/2005/8/layout/chevron1"/>
    <dgm:cxn modelId="{6A3142D5-F944-4916-80C9-BE2226E96394}" type="presParOf" srcId="{15393437-FC65-4DC7-984D-1718B76E42BF}" destId="{A09F702B-6854-4E2C-868B-364690043969}" srcOrd="3" destOrd="0" presId="urn:microsoft.com/office/officeart/2005/8/layout/chevron1"/>
    <dgm:cxn modelId="{AFF9B000-0D55-434B-99F2-A96FC4B91ED2}" type="presParOf" srcId="{15393437-FC65-4DC7-984D-1718B76E42BF}" destId="{B596478A-DFAE-4E77-82B7-416667D872A8}" srcOrd="4" destOrd="0" presId="urn:microsoft.com/office/officeart/2005/8/layout/chevron1"/>
    <dgm:cxn modelId="{F1595C5A-2A94-4CFE-8254-13A4DE895493}" type="presParOf" srcId="{15393437-FC65-4DC7-984D-1718B76E42BF}" destId="{455B32B3-6400-4380-942B-6D5964A75056}" srcOrd="5" destOrd="0" presId="urn:microsoft.com/office/officeart/2005/8/layout/chevron1"/>
    <dgm:cxn modelId="{9A450E31-3363-4CAE-A97C-6E28967949DB}" type="presParOf" srcId="{15393437-FC65-4DC7-984D-1718B76E42BF}" destId="{3A4D0066-060E-45EE-BB7B-0392E608582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2B205-37AC-4CCC-8483-C53A4941988C}">
      <dsp:nvSpPr>
        <dsp:cNvPr id="0" name=""/>
        <dsp:cNvSpPr/>
      </dsp:nvSpPr>
      <dsp:spPr>
        <a:xfrm>
          <a:off x="5253" y="131043"/>
          <a:ext cx="3057802" cy="122312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Step 1:</a:t>
          </a:r>
        </a:p>
        <a:p>
          <a:pPr lvl="0" algn="ctr" defTabSz="711200">
            <a:lnSpc>
              <a:spcPct val="90000"/>
            </a:lnSpc>
            <a:spcBef>
              <a:spcPct val="0"/>
            </a:spcBef>
            <a:spcAft>
              <a:spcPct val="35000"/>
            </a:spcAft>
          </a:pPr>
          <a:r>
            <a:rPr lang="en-US" sz="1600" kern="1200" dirty="0" smtClean="0"/>
            <a:t>Identify primary use cases within each class</a:t>
          </a:r>
          <a:endParaRPr lang="en-US" sz="1600" kern="1200" dirty="0"/>
        </a:p>
      </dsp:txBody>
      <dsp:txXfrm>
        <a:off x="616813" y="131043"/>
        <a:ext cx="1834682" cy="1223120"/>
      </dsp:txXfrm>
    </dsp:sp>
    <dsp:sp modelId="{2E60BD25-82C6-48E9-AA09-8C85B8C13679}">
      <dsp:nvSpPr>
        <dsp:cNvPr id="0" name=""/>
        <dsp:cNvSpPr/>
      </dsp:nvSpPr>
      <dsp:spPr>
        <a:xfrm>
          <a:off x="2757274" y="131043"/>
          <a:ext cx="3057802" cy="122312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Step 2:</a:t>
          </a:r>
        </a:p>
        <a:p>
          <a:pPr lvl="0" algn="ctr" defTabSz="711200">
            <a:lnSpc>
              <a:spcPct val="90000"/>
            </a:lnSpc>
            <a:spcBef>
              <a:spcPct val="0"/>
            </a:spcBef>
            <a:spcAft>
              <a:spcPct val="35000"/>
            </a:spcAft>
          </a:pPr>
          <a:r>
            <a:rPr lang="en-US" sz="1600" kern="1200" dirty="0" smtClean="0"/>
            <a:t>Identify proxies for number of vehicles at a given location </a:t>
          </a:r>
        </a:p>
      </dsp:txBody>
      <dsp:txXfrm>
        <a:off x="3368834" y="131043"/>
        <a:ext cx="1834682" cy="1223120"/>
      </dsp:txXfrm>
    </dsp:sp>
    <dsp:sp modelId="{B596478A-DFAE-4E77-82B7-416667D872A8}">
      <dsp:nvSpPr>
        <dsp:cNvPr id="0" name=""/>
        <dsp:cNvSpPr/>
      </dsp:nvSpPr>
      <dsp:spPr>
        <a:xfrm>
          <a:off x="5509296" y="131043"/>
          <a:ext cx="3057802" cy="1223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Step 3:</a:t>
          </a:r>
        </a:p>
        <a:p>
          <a:pPr lvl="0" algn="ctr" defTabSz="711200">
            <a:lnSpc>
              <a:spcPct val="90000"/>
            </a:lnSpc>
            <a:spcBef>
              <a:spcPct val="0"/>
            </a:spcBef>
            <a:spcAft>
              <a:spcPct val="35000"/>
            </a:spcAft>
          </a:pPr>
          <a:r>
            <a:rPr lang="en-US" sz="1600" kern="1200" dirty="0" smtClean="0"/>
            <a:t>Allocate system-wide vehicle numbers to locations </a:t>
          </a:r>
        </a:p>
      </dsp:txBody>
      <dsp:txXfrm>
        <a:off x="6120856" y="131043"/>
        <a:ext cx="1834682" cy="1223120"/>
      </dsp:txXfrm>
    </dsp:sp>
    <dsp:sp modelId="{3A4D0066-060E-45EE-BB7B-0392E6085827}">
      <dsp:nvSpPr>
        <dsp:cNvPr id="0" name=""/>
        <dsp:cNvSpPr/>
      </dsp:nvSpPr>
      <dsp:spPr>
        <a:xfrm>
          <a:off x="8243534" y="122150"/>
          <a:ext cx="3057802" cy="1223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Step 4: </a:t>
          </a:r>
        </a:p>
        <a:p>
          <a:pPr lvl="0" algn="ctr" defTabSz="711200">
            <a:lnSpc>
              <a:spcPct val="90000"/>
            </a:lnSpc>
            <a:spcBef>
              <a:spcPct val="0"/>
            </a:spcBef>
            <a:spcAft>
              <a:spcPct val="35000"/>
            </a:spcAft>
          </a:pPr>
          <a:r>
            <a:rPr lang="en-US" sz="1600" kern="1200" dirty="0" smtClean="0"/>
            <a:t>Assess results and model limitations</a:t>
          </a:r>
        </a:p>
      </dsp:txBody>
      <dsp:txXfrm>
        <a:off x="8855094" y="122150"/>
        <a:ext cx="1834682" cy="1223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2B205-37AC-4CCC-8483-C53A4941988C}">
      <dsp:nvSpPr>
        <dsp:cNvPr id="0" name=""/>
        <dsp:cNvSpPr/>
      </dsp:nvSpPr>
      <dsp:spPr>
        <a:xfrm>
          <a:off x="5253" y="131043"/>
          <a:ext cx="3057802" cy="122312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Step 1:</a:t>
          </a:r>
        </a:p>
        <a:p>
          <a:pPr lvl="0" algn="ctr" defTabSz="711200">
            <a:lnSpc>
              <a:spcPct val="90000"/>
            </a:lnSpc>
            <a:spcBef>
              <a:spcPct val="0"/>
            </a:spcBef>
            <a:spcAft>
              <a:spcPct val="35000"/>
            </a:spcAft>
          </a:pPr>
          <a:r>
            <a:rPr lang="en-US" sz="1600" kern="1200" dirty="0" smtClean="0"/>
            <a:t>Identify primary use cases within each class</a:t>
          </a:r>
          <a:endParaRPr lang="en-US" sz="1600" kern="1200" dirty="0"/>
        </a:p>
      </dsp:txBody>
      <dsp:txXfrm>
        <a:off x="616813" y="131043"/>
        <a:ext cx="1834682" cy="1223120"/>
      </dsp:txXfrm>
    </dsp:sp>
    <dsp:sp modelId="{2E60BD25-82C6-48E9-AA09-8C85B8C13679}">
      <dsp:nvSpPr>
        <dsp:cNvPr id="0" name=""/>
        <dsp:cNvSpPr/>
      </dsp:nvSpPr>
      <dsp:spPr>
        <a:xfrm>
          <a:off x="2757274" y="131043"/>
          <a:ext cx="3057802" cy="122312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Step 2:</a:t>
          </a:r>
        </a:p>
        <a:p>
          <a:pPr lvl="0" algn="ctr" defTabSz="711200">
            <a:lnSpc>
              <a:spcPct val="90000"/>
            </a:lnSpc>
            <a:spcBef>
              <a:spcPct val="0"/>
            </a:spcBef>
            <a:spcAft>
              <a:spcPct val="35000"/>
            </a:spcAft>
          </a:pPr>
          <a:r>
            <a:rPr lang="en-US" sz="1600" kern="1200" dirty="0" smtClean="0"/>
            <a:t>Identify proxies for number of vehicles at a given location </a:t>
          </a:r>
        </a:p>
      </dsp:txBody>
      <dsp:txXfrm>
        <a:off x="3368834" y="131043"/>
        <a:ext cx="1834682" cy="1223120"/>
      </dsp:txXfrm>
    </dsp:sp>
    <dsp:sp modelId="{B596478A-DFAE-4E77-82B7-416667D872A8}">
      <dsp:nvSpPr>
        <dsp:cNvPr id="0" name=""/>
        <dsp:cNvSpPr/>
      </dsp:nvSpPr>
      <dsp:spPr>
        <a:xfrm>
          <a:off x="5509296" y="131043"/>
          <a:ext cx="3057802" cy="1223120"/>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Step 3:</a:t>
          </a:r>
        </a:p>
        <a:p>
          <a:pPr lvl="0" algn="ctr" defTabSz="711200">
            <a:lnSpc>
              <a:spcPct val="90000"/>
            </a:lnSpc>
            <a:spcBef>
              <a:spcPct val="0"/>
            </a:spcBef>
            <a:spcAft>
              <a:spcPct val="35000"/>
            </a:spcAft>
          </a:pPr>
          <a:r>
            <a:rPr lang="en-US" sz="1600" kern="1200" dirty="0" smtClean="0"/>
            <a:t>Allocate system-wide vehicle numbers to locations </a:t>
          </a:r>
        </a:p>
      </dsp:txBody>
      <dsp:txXfrm>
        <a:off x="6120856" y="131043"/>
        <a:ext cx="1834682" cy="1223120"/>
      </dsp:txXfrm>
    </dsp:sp>
    <dsp:sp modelId="{3A4D0066-060E-45EE-BB7B-0392E6085827}">
      <dsp:nvSpPr>
        <dsp:cNvPr id="0" name=""/>
        <dsp:cNvSpPr/>
      </dsp:nvSpPr>
      <dsp:spPr>
        <a:xfrm>
          <a:off x="8243534" y="122150"/>
          <a:ext cx="3057802" cy="1223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Step 4: </a:t>
          </a:r>
        </a:p>
        <a:p>
          <a:pPr lvl="0" algn="ctr" defTabSz="711200">
            <a:lnSpc>
              <a:spcPct val="90000"/>
            </a:lnSpc>
            <a:spcBef>
              <a:spcPct val="0"/>
            </a:spcBef>
            <a:spcAft>
              <a:spcPct val="35000"/>
            </a:spcAft>
          </a:pPr>
          <a:r>
            <a:rPr lang="en-US" sz="1600" kern="1200" dirty="0" smtClean="0"/>
            <a:t>Assess results and model limitations</a:t>
          </a:r>
        </a:p>
      </dsp:txBody>
      <dsp:txXfrm>
        <a:off x="8855094" y="122150"/>
        <a:ext cx="1834682" cy="12231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B2D5-7A16-4835-BEC9-4B239E94B7C7}"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66E7-23F0-46BD-B92A-9A4C62878DD0}" type="slidenum">
              <a:rPr lang="en-US" smtClean="0"/>
              <a:t>‹#›</a:t>
            </a:fld>
            <a:endParaRPr lang="en-US"/>
          </a:p>
        </p:txBody>
      </p:sp>
    </p:spTree>
    <p:extLst>
      <p:ext uri="{BB962C8B-B14F-4D97-AF65-F5344CB8AC3E}">
        <p14:creationId xmlns:p14="http://schemas.microsoft.com/office/powerpoint/2010/main" val="29699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0</a:t>
            </a:fld>
            <a:endParaRPr lang="en-US"/>
          </a:p>
        </p:txBody>
      </p:sp>
    </p:spTree>
    <p:extLst>
      <p:ext uri="{BB962C8B-B14F-4D97-AF65-F5344CB8AC3E}">
        <p14:creationId xmlns:p14="http://schemas.microsoft.com/office/powerpoint/2010/main" val="3903921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31</a:t>
            </a:fld>
            <a:endParaRPr lang="en-US"/>
          </a:p>
        </p:txBody>
      </p:sp>
    </p:spTree>
    <p:extLst>
      <p:ext uri="{BB962C8B-B14F-4D97-AF65-F5344CB8AC3E}">
        <p14:creationId xmlns:p14="http://schemas.microsoft.com/office/powerpoint/2010/main" val="2433934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32</a:t>
            </a:fld>
            <a:endParaRPr lang="en-US"/>
          </a:p>
        </p:txBody>
      </p:sp>
    </p:spTree>
    <p:extLst>
      <p:ext uri="{BB962C8B-B14F-4D97-AF65-F5344CB8AC3E}">
        <p14:creationId xmlns:p14="http://schemas.microsoft.com/office/powerpoint/2010/main" val="349441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36</a:t>
            </a:fld>
            <a:endParaRPr lang="en-US"/>
          </a:p>
        </p:txBody>
      </p:sp>
    </p:spTree>
    <p:extLst>
      <p:ext uri="{BB962C8B-B14F-4D97-AF65-F5344CB8AC3E}">
        <p14:creationId xmlns:p14="http://schemas.microsoft.com/office/powerpoint/2010/main" val="2932255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44</a:t>
            </a:fld>
            <a:endParaRPr lang="en-US"/>
          </a:p>
        </p:txBody>
      </p:sp>
    </p:spTree>
    <p:extLst>
      <p:ext uri="{BB962C8B-B14F-4D97-AF65-F5344CB8AC3E}">
        <p14:creationId xmlns:p14="http://schemas.microsoft.com/office/powerpoint/2010/main" val="274808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1</a:t>
            </a:fld>
            <a:endParaRPr lang="en-US"/>
          </a:p>
        </p:txBody>
      </p:sp>
    </p:spTree>
    <p:extLst>
      <p:ext uri="{BB962C8B-B14F-4D97-AF65-F5344CB8AC3E}">
        <p14:creationId xmlns:p14="http://schemas.microsoft.com/office/powerpoint/2010/main" val="255074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9</a:t>
            </a:fld>
            <a:endParaRPr lang="en-US"/>
          </a:p>
        </p:txBody>
      </p:sp>
    </p:spTree>
    <p:extLst>
      <p:ext uri="{BB962C8B-B14F-4D97-AF65-F5344CB8AC3E}">
        <p14:creationId xmlns:p14="http://schemas.microsoft.com/office/powerpoint/2010/main" val="11248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20</a:t>
            </a:fld>
            <a:endParaRPr lang="en-US"/>
          </a:p>
        </p:txBody>
      </p:sp>
    </p:spTree>
    <p:extLst>
      <p:ext uri="{BB962C8B-B14F-4D97-AF65-F5344CB8AC3E}">
        <p14:creationId xmlns:p14="http://schemas.microsoft.com/office/powerpoint/2010/main" val="400949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21</a:t>
            </a:fld>
            <a:endParaRPr lang="en-US"/>
          </a:p>
        </p:txBody>
      </p:sp>
    </p:spTree>
    <p:extLst>
      <p:ext uri="{BB962C8B-B14F-4D97-AF65-F5344CB8AC3E}">
        <p14:creationId xmlns:p14="http://schemas.microsoft.com/office/powerpoint/2010/main" val="62309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22</a:t>
            </a:fld>
            <a:endParaRPr lang="en-US"/>
          </a:p>
        </p:txBody>
      </p:sp>
    </p:spTree>
    <p:extLst>
      <p:ext uri="{BB962C8B-B14F-4D97-AF65-F5344CB8AC3E}">
        <p14:creationId xmlns:p14="http://schemas.microsoft.com/office/powerpoint/2010/main" val="397549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25</a:t>
            </a:fld>
            <a:endParaRPr lang="en-US"/>
          </a:p>
        </p:txBody>
      </p:sp>
    </p:spTree>
    <p:extLst>
      <p:ext uri="{BB962C8B-B14F-4D97-AF65-F5344CB8AC3E}">
        <p14:creationId xmlns:p14="http://schemas.microsoft.com/office/powerpoint/2010/main" val="108950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27</a:t>
            </a:fld>
            <a:endParaRPr lang="en-US"/>
          </a:p>
        </p:txBody>
      </p:sp>
    </p:spTree>
    <p:extLst>
      <p:ext uri="{BB962C8B-B14F-4D97-AF65-F5344CB8AC3E}">
        <p14:creationId xmlns:p14="http://schemas.microsoft.com/office/powerpoint/2010/main" val="127543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30</a:t>
            </a:fld>
            <a:endParaRPr lang="en-US"/>
          </a:p>
        </p:txBody>
      </p:sp>
    </p:spTree>
    <p:extLst>
      <p:ext uri="{BB962C8B-B14F-4D97-AF65-F5344CB8AC3E}">
        <p14:creationId xmlns:p14="http://schemas.microsoft.com/office/powerpoint/2010/main" val="892118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smtClean="0"/>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dirty="0" smtClean="0"/>
              <a:t>Presented For</a:t>
            </a:r>
          </a:p>
          <a:p>
            <a:pPr lvl="1"/>
            <a:r>
              <a:rPr lang="en-US" dirty="0" smtClean="0"/>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smtClean="0"/>
              <a:t>Presented By</a:t>
            </a:r>
          </a:p>
          <a:p>
            <a:pPr lvl="1"/>
            <a:r>
              <a:rPr lang="en-US" dirty="0" smtClean="0"/>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dirty="0" smtClean="0"/>
              <a:t>Presentation Subtitle</a:t>
            </a:r>
            <a:endParaRPr lang="en-US" dirty="0"/>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dirty="0" smtClean="0"/>
              <a:t>Presentation Title</a:t>
            </a:r>
            <a:endParaRPr lang="en-US" dirty="0"/>
          </a:p>
        </p:txBody>
      </p:sp>
    </p:spTree>
    <p:extLst>
      <p:ext uri="{BB962C8B-B14F-4D97-AF65-F5344CB8AC3E}">
        <p14:creationId xmlns:p14="http://schemas.microsoft.com/office/powerpoint/2010/main" val="315139059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Light 2-Columns">
    <p:spTree>
      <p:nvGrpSpPr>
        <p:cNvPr id="1" name=""/>
        <p:cNvGrpSpPr/>
        <p:nvPr/>
      </p:nvGrpSpPr>
      <p:grpSpPr>
        <a:xfrm>
          <a:off x="0" y="0"/>
          <a:ext cx="0" cy="0"/>
          <a:chOff x="0" y="0"/>
          <a:chExt cx="0" cy="0"/>
        </a:xfrm>
      </p:grpSpPr>
      <p:pic>
        <p:nvPicPr>
          <p:cNvPr id="8"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21"/>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2"/>
          </p:nvPr>
        </p:nvSpPr>
        <p:spPr/>
        <p:txBody>
          <a:bodyPr/>
          <a:lstStyle/>
          <a:p>
            <a:r>
              <a:rPr lang="en-US"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531578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Dark 2-Columns">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dirty="0"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7" name="Straight Connector"/>
          <p:cNvCxnSpPr/>
          <p:nvPr/>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766071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Light with Chart">
    <p:spTree>
      <p:nvGrpSpPr>
        <p:cNvPr id="1" name=""/>
        <p:cNvGrpSpPr/>
        <p:nvPr/>
      </p:nvGrpSpPr>
      <p:grpSpPr>
        <a:xfrm>
          <a:off x="0" y="0"/>
          <a:ext cx="0" cy="0"/>
          <a:chOff x="0" y="0"/>
          <a:chExt cx="0" cy="0"/>
        </a:xfrm>
      </p:grpSpPr>
      <p:pic>
        <p:nvPicPr>
          <p:cNvPr id="12"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6"/>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5"/>
          </p:nvPr>
        </p:nvSpPr>
        <p:spPr/>
        <p:txBody>
          <a:bodyPr/>
          <a:lstStyle/>
          <a:p>
            <a:r>
              <a:rPr lang="en-US" dirty="0" smtClean="0"/>
              <a:t>Privileged and confidential. Prepared at the request of counsel. </a:t>
            </a:r>
            <a:endParaRPr lang="en-US" dirty="0"/>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smtClean="0"/>
              <a:t>Click icon to add chart</a:t>
            </a:r>
            <a:endParaRPr lang="en-US" dirty="0"/>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dirty="0" smtClean="0"/>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dirty="0" smtClean="0"/>
              <a:t>Source and Notes: Example text</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Section Header"/>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88836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3"/>
          </p:nvPr>
        </p:nvSpPr>
        <p:spPr/>
        <p:txBody>
          <a:bodyPr/>
          <a:lstStyle/>
          <a:p>
            <a:r>
              <a:rPr lang="en-US" dirty="0" smtClean="0"/>
              <a:t>Privileged and confidential. Prepared at the request of counsel. </a:t>
            </a:r>
            <a:endParaRPr lang="en-US" dirty="0"/>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smtClean="0"/>
              <a:t>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smtClean="0"/>
              <a:t>Edit Master text styles</a:t>
            </a:r>
          </a:p>
          <a:p>
            <a:pPr lvl="1"/>
            <a:r>
              <a:rPr lang="en-US" smtClean="0"/>
              <a:t>Second level</a:t>
            </a:r>
          </a:p>
          <a:p>
            <a:pPr lvl="2"/>
            <a:r>
              <a:rPr lang="en-US" smtClean="0"/>
              <a:t>Third level</a:t>
            </a:r>
          </a:p>
        </p:txBody>
      </p:sp>
      <p:sp>
        <p:nvSpPr>
          <p:cNvPr id="12"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a:xfrm>
            <a:off x="508000" y="512748"/>
            <a:ext cx="11164718" cy="55547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657690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3"/>
          </p:nvPr>
        </p:nvSpPr>
        <p:spPr/>
        <p:txBody>
          <a:bodyPr/>
          <a:lstStyle/>
          <a:p>
            <a:r>
              <a:rPr lang="en-US" dirty="0" smtClean="0"/>
              <a:t>Privileged and confidential. Prepared at the request of counsel. </a:t>
            </a:r>
            <a:endParaRPr lang="en-US" dirty="0"/>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smtClean="0"/>
              <a:t>Edit Master text styles</a:t>
            </a:r>
          </a:p>
          <a:p>
            <a:pPr lvl="1"/>
            <a:r>
              <a:rPr lang="en-US" smtClean="0"/>
              <a:t>Second level</a:t>
            </a:r>
          </a:p>
          <a:p>
            <a:pPr lvl="2"/>
            <a:r>
              <a:rPr lang="en-US" smtClean="0"/>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smtClean="0"/>
              <a:t>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a:xfrm>
            <a:off x="508000" y="512748"/>
            <a:ext cx="11164718" cy="55547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754019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24"/>
          </p:nvPr>
        </p:nvSpPr>
        <p:spPr/>
        <p:txBody>
          <a:bodyPr/>
          <a:lstStyle/>
          <a:p>
            <a:r>
              <a:rPr lang="en-US" dirty="0" smtClean="0"/>
              <a:t>Privileged and confidential. Prepared at the request of counsel. </a:t>
            </a:r>
            <a:endParaRPr lang="en-US" dirty="0"/>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3" name="Title"/>
          <p:cNvSpPr>
            <a:spLocks noGrp="1"/>
          </p:cNvSpPr>
          <p:nvPr>
            <p:ph type="title"/>
          </p:nvPr>
        </p:nvSpPr>
        <p:spPr>
          <a:xfrm>
            <a:off x="508000" y="512748"/>
            <a:ext cx="11176001" cy="55547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373815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35"/>
          </p:nvPr>
        </p:nvSpPr>
        <p:spPr/>
        <p:txBody>
          <a:bodyPr/>
          <a:lstStyle/>
          <a:p>
            <a:r>
              <a:rPr lang="en-US" dirty="0" smtClean="0"/>
              <a:t>Privileged and confidential. Prepared at the request of counsel. </a:t>
            </a:r>
            <a:endParaRPr lang="en-US" dirty="0"/>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smtClean="0"/>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3" name="Title"/>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21599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17"/>
          </p:nvPr>
        </p:nvSpPr>
        <p:spPr/>
        <p:txBody>
          <a:bodyPr/>
          <a:lstStyle/>
          <a:p>
            <a:r>
              <a:rPr lang="en-US" dirty="0" smtClean="0"/>
              <a:t>Privileged and confidential. Prepared at the request of counsel. </a:t>
            </a:r>
            <a:endParaRPr lang="en-US" dirty="0"/>
          </a:p>
        </p:txBody>
      </p:sp>
      <p:cxnSp>
        <p:nvCxnSpPr>
          <p:cNvPr id="7"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354792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10"/>
          </p:nvPr>
        </p:nvSpPr>
        <p:spPr/>
        <p:txBody>
          <a:bodyPr/>
          <a:lstStyle/>
          <a:p>
            <a:r>
              <a:rPr lang="en-US" dirty="0" smtClean="0"/>
              <a:t>Privileged and confidential. Prepared at the request of counsel. </a:t>
            </a:r>
            <a:endParaRPr lang="en-US" dirty="0"/>
          </a:p>
        </p:txBody>
      </p:sp>
    </p:spTree>
    <p:extLst>
      <p:ext uri="{BB962C8B-B14F-4D97-AF65-F5344CB8AC3E}">
        <p14:creationId xmlns:p14="http://schemas.microsoft.com/office/powerpoint/2010/main" val="2418904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34"/>
          </p:nvPr>
        </p:nvSpPr>
        <p:spPr/>
        <p:txBody>
          <a:bodyPr/>
          <a:lstStyle/>
          <a:p>
            <a:r>
              <a:rPr lang="en-US" smtClean="0"/>
              <a:t>Privileged and confidential. Prepared at the request of counsel. </a:t>
            </a:r>
            <a:endParaRPr lang="en-US" dirty="0"/>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23" name="Text Placeholder 7"/>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cxnSp>
        <p:nvCxnSpPr>
          <p:cNvPr id="25"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smtClean="0"/>
              <a:t>Presented By</a:t>
            </a:r>
            <a:endParaRPr lang="en-US" dirty="0"/>
          </a:p>
        </p:txBody>
      </p:sp>
    </p:spTree>
    <p:extLst>
      <p:ext uri="{BB962C8B-B14F-4D97-AF65-F5344CB8AC3E}">
        <p14:creationId xmlns:p14="http://schemas.microsoft.com/office/powerpoint/2010/main" val="15479950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dirty="0" smtClean="0"/>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dirty="0" smtClean="0"/>
              <a:t>Presented For</a:t>
            </a:r>
          </a:p>
          <a:p>
            <a:pPr lvl="1"/>
            <a:r>
              <a:rPr lang="en-US" dirty="0" smtClean="0"/>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dirty="0" smtClean="0"/>
              <a:t>Presented By</a:t>
            </a:r>
          </a:p>
          <a:p>
            <a:pPr lvl="1"/>
            <a:r>
              <a:rPr lang="en-US" dirty="0" smtClean="0"/>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dirty="0" smtClean="0"/>
              <a:t>Presentation Subtitle</a:t>
            </a:r>
            <a:endParaRPr lang="en-US" dirty="0"/>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dirty="0" smtClean="0"/>
              <a:t>Presentation Title</a:t>
            </a:r>
            <a:endParaRPr lang="en-US" dirty="0"/>
          </a:p>
        </p:txBody>
      </p:sp>
    </p:spTree>
    <p:extLst>
      <p:ext uri="{BB962C8B-B14F-4D97-AF65-F5344CB8AC3E}">
        <p14:creationId xmlns:p14="http://schemas.microsoft.com/office/powerpoint/2010/main" val="234104202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8" name="Slide Number Placeholder"/>
          <p:cNvSpPr>
            <a:spLocks noGrp="1"/>
          </p:cNvSpPr>
          <p:nvPr>
            <p:ph type="sldNum" sz="quarter" idx="47"/>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48"/>
          </p:nvPr>
        </p:nvSpPr>
        <p:spPr/>
        <p:txBody>
          <a:bodyPr/>
          <a:lstStyle/>
          <a:p>
            <a:r>
              <a:rPr lang="en-US" smtClean="0"/>
              <a:t>Privileged and confidential. Prepared at the request of counsel. </a:t>
            </a:r>
            <a:endParaRPr lang="en-US" dirty="0"/>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dirty="0" smtClean="0"/>
              <a:t>+0.123.456.7890</a:t>
            </a:r>
            <a:endParaRPr lang="en-US" dirty="0"/>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30" name="Picture Placeholder 4"/>
          <p:cNvSpPr>
            <a:spLocks noGrp="1"/>
          </p:cNvSpPr>
          <p:nvPr>
            <p:ph type="pic" sz="quarter" idx="14"/>
          </p:nvPr>
        </p:nvSpPr>
        <p:spPr>
          <a:xfrm>
            <a:off x="9072534"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dirty="0" smtClean="0"/>
              <a:t>+0.123.456.7890</a:t>
            </a:r>
            <a:endParaRPr lang="en-US" dirty="0"/>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0" name="Picture Placeholder 3"/>
          <p:cNvSpPr>
            <a:spLocks noGrp="1"/>
          </p:cNvSpPr>
          <p:nvPr>
            <p:ph type="pic" sz="quarter" idx="33"/>
          </p:nvPr>
        </p:nvSpPr>
        <p:spPr>
          <a:xfrm>
            <a:off x="621484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dirty="0" smtClean="0"/>
              <a:t>+0.123.456.7890</a:t>
            </a:r>
            <a:endParaRPr lang="en-US" dirty="0"/>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9" name="Picture Placeholder 2"/>
          <p:cNvSpPr>
            <a:spLocks noGrp="1"/>
          </p:cNvSpPr>
          <p:nvPr>
            <p:ph type="pic" sz="quarter" idx="13"/>
          </p:nvPr>
        </p:nvSpPr>
        <p:spPr>
          <a:xfrm>
            <a:off x="3357163"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dirty="0" smtClean="0"/>
              <a:t>+0.123.456.7890</a:t>
            </a:r>
            <a:endParaRPr lang="en-US" dirty="0"/>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8" name="Picture Placeholder 1"/>
          <p:cNvSpPr>
            <a:spLocks noGrp="1"/>
          </p:cNvSpPr>
          <p:nvPr>
            <p:ph type="pic" sz="quarter" idx="12"/>
          </p:nvPr>
        </p:nvSpPr>
        <p:spPr>
          <a:xfrm>
            <a:off x="49947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cxnSp>
        <p:nvCxnSpPr>
          <p:cNvPr id="39"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smtClean="0"/>
              <a:t>Presented By</a:t>
            </a:r>
            <a:endParaRPr lang="en-US" dirty="0"/>
          </a:p>
        </p:txBody>
      </p:sp>
    </p:spTree>
    <p:extLst>
      <p:ext uri="{BB962C8B-B14F-4D97-AF65-F5344CB8AC3E}">
        <p14:creationId xmlns:p14="http://schemas.microsoft.com/office/powerpoint/2010/main" val="3427799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smtClean="0"/>
              <a:t>brattle.com | </a:t>
            </a:r>
            <a:fld id="{C95ECF09-ED6D-489D-87B4-9DBCD4D54A41}" type="slidenum">
              <a:rPr lang="en-US" smtClean="0"/>
              <a:pPr/>
              <a:t>‹#›</a:t>
            </a:fld>
            <a:endParaRPr lang="en-US" dirty="0" smtClean="0"/>
          </a:p>
        </p:txBody>
      </p:sp>
      <p:sp>
        <p:nvSpPr>
          <p:cNvPr id="4" name="Footer Placeholder"/>
          <p:cNvSpPr>
            <a:spLocks noGrp="1"/>
          </p:cNvSpPr>
          <p:nvPr>
            <p:ph type="ftr" sz="quarter" idx="35"/>
          </p:nvPr>
        </p:nvSpPr>
        <p:spPr/>
        <p:txBody>
          <a:bodyPr/>
          <a:lstStyle/>
          <a:p>
            <a:r>
              <a:rPr lang="en-US" dirty="0" smtClean="0"/>
              <a:t>Privileged and confidential. Prepared at the request of counsel. </a:t>
            </a:r>
            <a:endParaRPr lang="en-US" dirty="0"/>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smtClean="0"/>
              <a:t>Click icon to add picture</a:t>
            </a:r>
            <a:endParaRPr lang="en-US" dirty="0"/>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smtClean="0"/>
              <a:t>Edit Master text styles</a:t>
            </a:r>
          </a:p>
          <a:p>
            <a:pPr lvl="1"/>
            <a:r>
              <a:rPr lang="en-US" smtClean="0"/>
              <a:t>Second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smtClean="0"/>
              <a:t>Presented By</a:t>
            </a:r>
            <a:endParaRPr lang="en-US" dirty="0"/>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smtClean="0"/>
              <a:t>Click icon to add picture</a:t>
            </a:r>
            <a:endParaRPr lang="en-US" dirty="0"/>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7979053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smtClean="0"/>
              <a:t>brattle.com | </a:t>
            </a:r>
            <a:fld id="{C95ECF09-ED6D-489D-87B4-9DBCD4D54A41}" type="slidenum">
              <a:rPr lang="en-US" smtClean="0"/>
              <a:pPr/>
              <a:t>‹#›</a:t>
            </a:fld>
            <a:endParaRPr lang="en-US" dirty="0" smtClean="0"/>
          </a:p>
        </p:txBody>
      </p:sp>
      <p:sp>
        <p:nvSpPr>
          <p:cNvPr id="4" name="Footer Placeholder"/>
          <p:cNvSpPr>
            <a:spLocks noGrp="1"/>
          </p:cNvSpPr>
          <p:nvPr>
            <p:ph type="ftr" sz="quarter" idx="35"/>
          </p:nvPr>
        </p:nvSpPr>
        <p:spPr/>
        <p:txBody>
          <a:bodyPr/>
          <a:lstStyle/>
          <a:p>
            <a:r>
              <a:rPr lang="en-US" smtClean="0"/>
              <a:t>Privileged and confidential. Prepared at the request of counsel. </a:t>
            </a:r>
            <a:endParaRPr lang="en-US" dirty="0"/>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smtClean="0"/>
              <a:t>Click icon to add picture</a:t>
            </a:r>
            <a:endParaRPr lang="en-US" dirty="0"/>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smtClean="0"/>
              <a:t>Edit Master text styles</a:t>
            </a:r>
          </a:p>
          <a:p>
            <a:pPr lvl="1"/>
            <a:r>
              <a:rPr lang="en-US" smtClean="0"/>
              <a:t>Second level</a:t>
            </a:r>
          </a:p>
          <a:p>
            <a:pPr lvl="2"/>
            <a:r>
              <a:rPr lang="en-US" smtClean="0"/>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smtClean="0"/>
              <a:t>Presented By</a:t>
            </a:r>
            <a:endParaRPr lang="en-US" dirty="0"/>
          </a:p>
        </p:txBody>
      </p:sp>
    </p:spTree>
    <p:extLst>
      <p:ext uri="{BB962C8B-B14F-4D97-AF65-F5344CB8AC3E}">
        <p14:creationId xmlns:p14="http://schemas.microsoft.com/office/powerpoint/2010/main" val="421731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39"/>
          </p:nvPr>
        </p:nvSpPr>
        <p:spPr/>
        <p:txBody>
          <a:bodyPr/>
          <a:lstStyle/>
          <a:p>
            <a:r>
              <a:rPr lang="en-US" smtClean="0"/>
              <a:t>Privileged and confidential. Prepared at the request of counsel. </a:t>
            </a:r>
            <a:endParaRPr lang="en-US" dirty="0"/>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dirty="0" smtClean="0"/>
              <a:t> </a:t>
            </a:r>
            <a:endParaRPr lang="en-US" dirty="0"/>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smtClean="0"/>
              <a:t>Edit Master text styles</a:t>
            </a:r>
          </a:p>
          <a:p>
            <a:pPr lvl="1"/>
            <a:r>
              <a:rPr lang="en-US" smtClean="0"/>
              <a:t>Second level</a:t>
            </a:r>
          </a:p>
          <a:p>
            <a:pPr lvl="2"/>
            <a:r>
              <a:rPr lang="en-US" smtClean="0"/>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smtClean="0"/>
              <a:t>+0.123.456.7890</a:t>
            </a:r>
            <a:endParaRPr lang="en-US" dirty="0"/>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smtClean="0"/>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dirty="0" smtClean="0">
                <a:latin typeface="+mn-lt"/>
              </a:rPr>
              <a:t>Title | Location</a:t>
            </a:r>
            <a:endParaRPr lang="en-US" dirty="0"/>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Tree>
    <p:extLst>
      <p:ext uri="{BB962C8B-B14F-4D97-AF65-F5344CB8AC3E}">
        <p14:creationId xmlns:p14="http://schemas.microsoft.com/office/powerpoint/2010/main" val="408616890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smtClean="0"/>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dirty="0" smtClean="0"/>
              <a:t>Presented For</a:t>
            </a:r>
          </a:p>
          <a:p>
            <a:pPr lvl="1"/>
            <a:r>
              <a:rPr lang="en-US" dirty="0" smtClean="0"/>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smtClean="0"/>
              <a:t>Presented By</a:t>
            </a:r>
          </a:p>
          <a:p>
            <a:pPr lvl="1"/>
            <a:r>
              <a:rPr lang="en-US" dirty="0" smtClean="0"/>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dirty="0" smtClean="0"/>
              <a:t>Presentation Subtitle</a:t>
            </a:r>
            <a:endParaRPr lang="en-US" dirty="0"/>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dirty="0" smtClean="0"/>
              <a:t>Presentation Title</a:t>
            </a:r>
            <a:endParaRPr lang="en-US" dirty="0"/>
          </a:p>
        </p:txBody>
      </p:sp>
    </p:spTree>
    <p:extLst>
      <p:ext uri="{BB962C8B-B14F-4D97-AF65-F5344CB8AC3E}">
        <p14:creationId xmlns:p14="http://schemas.microsoft.com/office/powerpoint/2010/main" val="145684918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dirty="0" smtClean="0"/>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dirty="0" smtClean="0"/>
              <a:t>Presented For</a:t>
            </a:r>
          </a:p>
          <a:p>
            <a:pPr lvl="1"/>
            <a:r>
              <a:rPr lang="en-US" dirty="0" smtClean="0"/>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dirty="0" smtClean="0"/>
              <a:t>Presented By</a:t>
            </a:r>
          </a:p>
          <a:p>
            <a:pPr lvl="1"/>
            <a:r>
              <a:rPr lang="en-US" dirty="0" smtClean="0"/>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dirty="0" smtClean="0"/>
              <a:t>Presentation Subtitle</a:t>
            </a:r>
            <a:endParaRPr lang="en-US" dirty="0"/>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dirty="0" smtClean="0"/>
              <a:t>Presentation Title</a:t>
            </a:r>
            <a:endParaRPr lang="en-US" dirty="0"/>
          </a:p>
        </p:txBody>
      </p:sp>
    </p:spTree>
    <p:extLst>
      <p:ext uri="{BB962C8B-B14F-4D97-AF65-F5344CB8AC3E}">
        <p14:creationId xmlns:p14="http://schemas.microsoft.com/office/powerpoint/2010/main" val="184410074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23"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smtClean="0"/>
              <a:t>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dirty="0" smtClean="0"/>
              <a:t>Section Title</a:t>
            </a:r>
            <a:endParaRPr lang="en-US" dirty="0"/>
          </a:p>
        </p:txBody>
      </p:sp>
    </p:spTree>
    <p:extLst>
      <p:ext uri="{BB962C8B-B14F-4D97-AF65-F5344CB8AC3E}">
        <p14:creationId xmlns:p14="http://schemas.microsoft.com/office/powerpoint/2010/main" val="174370483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pic>
        <p:nvPicPr>
          <p:cNvPr id="2"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p:nvSpPr>
        <p:spPr>
          <a:xfrm>
            <a:off x="0" y="-38746"/>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dirty="0" smtClean="0"/>
              <a:t>Block Quote Text</a:t>
            </a:r>
            <a:endParaRPr lang="en-US" dirty="0"/>
          </a:p>
        </p:txBody>
      </p:sp>
    </p:spTree>
    <p:extLst>
      <p:ext uri="{BB962C8B-B14F-4D97-AF65-F5344CB8AC3E}">
        <p14:creationId xmlns:p14="http://schemas.microsoft.com/office/powerpoint/2010/main" val="215803499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_TOC">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l="60135" r="2664" b="54"/>
          <a:stretch/>
        </p:blipFill>
        <p:spPr>
          <a:xfrm>
            <a:off x="7654834" y="-1"/>
            <a:ext cx="4535607" cy="6858002"/>
          </a:xfrm>
          <a:prstGeom prst="rect">
            <a:avLst/>
          </a:prstGeom>
        </p:spPr>
      </p:pic>
      <p:sp>
        <p:nvSpPr>
          <p:cNvPr id="19" name="Freeform 18"/>
          <p:cNvSpPr/>
          <p:nvPr userDrawn="1"/>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3" name="Straight Connector"/>
          <p:cNvCxnSpPr/>
          <p:nvPr/>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Title"/>
          <p:cNvSpPr>
            <a:spLocks noGrp="1"/>
          </p:cNvSpPr>
          <p:nvPr>
            <p:ph type="title"/>
          </p:nvPr>
        </p:nvSpPr>
        <p:spPr/>
        <p:txBody>
          <a:bodyPr/>
          <a:lstStyle/>
          <a:p>
            <a:r>
              <a:rPr lang="en-US" smtClean="0"/>
              <a:t>Click to edit Master title style</a:t>
            </a:r>
            <a:endParaRPr lang="en-US" dirty="0"/>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smtClean="0"/>
              <a:t> </a:t>
            </a:r>
            <a:endParaRPr lang="en-US" dirty="0"/>
          </a:p>
        </p:txBody>
      </p:sp>
    </p:spTree>
    <p:extLst>
      <p:ext uri="{BB962C8B-B14F-4D97-AF65-F5344CB8AC3E}">
        <p14:creationId xmlns:p14="http://schemas.microsoft.com/office/powerpoint/2010/main" val="16489454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7308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23"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smtClean="0"/>
              <a:t>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dirty="0" smtClean="0"/>
              <a:t>Section Title</a:t>
            </a:r>
            <a:endParaRPr lang="en-US" dirty="0"/>
          </a:p>
        </p:txBody>
      </p:sp>
    </p:spTree>
    <p:extLst>
      <p:ext uri="{BB962C8B-B14F-4D97-AF65-F5344CB8AC3E}">
        <p14:creationId xmlns:p14="http://schemas.microsoft.com/office/powerpoint/2010/main" val="410098928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smtClean="0"/>
              <a:t> </a:t>
            </a:r>
            <a:endParaRPr lang="en-US" dirty="0"/>
          </a:p>
        </p:txBody>
      </p:sp>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14066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Light 1-Column 2-Line Title">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525985"/>
            <a:ext cx="11164888" cy="4650978"/>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p:cNvCxnSpPr/>
          <p:nvPr/>
        </p:nvCxnSpPr>
        <p:spPr>
          <a:xfrm>
            <a:off x="601335" y="1525985"/>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Title"/>
          <p:cNvSpPr>
            <a:spLocks noGrp="1"/>
          </p:cNvSpPr>
          <p:nvPr>
            <p:ph type="title"/>
          </p:nvPr>
        </p:nvSpPr>
        <p:spPr>
          <a:xfrm>
            <a:off x="508000" y="857632"/>
            <a:ext cx="10231535" cy="55547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3108515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dirty="0"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7" name="Straight Connector"/>
          <p:cNvCxnSpPr/>
          <p:nvPr/>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213206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Light 2-Columns">
    <p:spTree>
      <p:nvGrpSpPr>
        <p:cNvPr id="1" name=""/>
        <p:cNvGrpSpPr/>
        <p:nvPr/>
      </p:nvGrpSpPr>
      <p:grpSpPr>
        <a:xfrm>
          <a:off x="0" y="0"/>
          <a:ext cx="0" cy="0"/>
          <a:chOff x="0" y="0"/>
          <a:chExt cx="0" cy="0"/>
        </a:xfrm>
      </p:grpSpPr>
      <p:pic>
        <p:nvPicPr>
          <p:cNvPr id="8"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21"/>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2"/>
          </p:nvPr>
        </p:nvSpPr>
        <p:spPr/>
        <p:txBody>
          <a:bodyPr/>
          <a:lstStyle/>
          <a:p>
            <a:r>
              <a:rPr lang="en-US"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0482221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Dark 2-Columns">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dirty="0"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7" name="Straight Connector"/>
          <p:cNvCxnSpPr/>
          <p:nvPr/>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219232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Light with Chart">
    <p:spTree>
      <p:nvGrpSpPr>
        <p:cNvPr id="1" name=""/>
        <p:cNvGrpSpPr/>
        <p:nvPr/>
      </p:nvGrpSpPr>
      <p:grpSpPr>
        <a:xfrm>
          <a:off x="0" y="0"/>
          <a:ext cx="0" cy="0"/>
          <a:chOff x="0" y="0"/>
          <a:chExt cx="0" cy="0"/>
        </a:xfrm>
      </p:grpSpPr>
      <p:pic>
        <p:nvPicPr>
          <p:cNvPr id="12"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6"/>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5"/>
          </p:nvPr>
        </p:nvSpPr>
        <p:spPr/>
        <p:txBody>
          <a:bodyPr/>
          <a:lstStyle/>
          <a:p>
            <a:r>
              <a:rPr lang="en-US" dirty="0" smtClean="0"/>
              <a:t>Privileged and confidential. Prepared at the request of counsel. </a:t>
            </a:r>
            <a:endParaRPr lang="en-US" dirty="0"/>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smtClean="0"/>
              <a:t>Click icon to add chart</a:t>
            </a:r>
            <a:endParaRPr lang="en-US" dirty="0"/>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dirty="0" smtClean="0"/>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dirty="0" smtClean="0"/>
              <a:t>Source and Notes: Example text</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Section Header"/>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20637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3"/>
          </p:nvPr>
        </p:nvSpPr>
        <p:spPr/>
        <p:txBody>
          <a:bodyPr/>
          <a:lstStyle/>
          <a:p>
            <a:r>
              <a:rPr lang="en-US" dirty="0" smtClean="0"/>
              <a:t>Privileged and confidential. Prepared at the request of counsel. </a:t>
            </a:r>
            <a:endParaRPr lang="en-US" dirty="0"/>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smtClean="0"/>
              <a:t>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smtClean="0"/>
              <a:t>Edit Master text styles</a:t>
            </a:r>
          </a:p>
          <a:p>
            <a:pPr lvl="1"/>
            <a:r>
              <a:rPr lang="en-US" smtClean="0"/>
              <a:t>Second level</a:t>
            </a:r>
          </a:p>
          <a:p>
            <a:pPr lvl="2"/>
            <a:r>
              <a:rPr lang="en-US" smtClean="0"/>
              <a:t>Third level</a:t>
            </a:r>
          </a:p>
        </p:txBody>
      </p:sp>
      <p:sp>
        <p:nvSpPr>
          <p:cNvPr id="12"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a:xfrm>
            <a:off x="508000" y="512748"/>
            <a:ext cx="11164718" cy="55547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3372813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3"/>
          </p:nvPr>
        </p:nvSpPr>
        <p:spPr/>
        <p:txBody>
          <a:bodyPr/>
          <a:lstStyle/>
          <a:p>
            <a:r>
              <a:rPr lang="en-US" dirty="0" smtClean="0"/>
              <a:t>Privileged and confidential. Prepared at the request of counsel. </a:t>
            </a:r>
            <a:endParaRPr lang="en-US" dirty="0"/>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smtClean="0"/>
              <a:t>Edit Master text styles</a:t>
            </a:r>
          </a:p>
          <a:p>
            <a:pPr lvl="1"/>
            <a:r>
              <a:rPr lang="en-US" smtClean="0"/>
              <a:t>Second level</a:t>
            </a:r>
          </a:p>
          <a:p>
            <a:pPr lvl="2"/>
            <a:r>
              <a:rPr lang="en-US" smtClean="0"/>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smtClean="0"/>
              <a:t>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a:xfrm>
            <a:off x="508000" y="512748"/>
            <a:ext cx="11164718" cy="55547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0328115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24"/>
          </p:nvPr>
        </p:nvSpPr>
        <p:spPr/>
        <p:txBody>
          <a:bodyPr/>
          <a:lstStyle/>
          <a:p>
            <a:r>
              <a:rPr lang="en-US" dirty="0" smtClean="0"/>
              <a:t>Privileged and confidential. Prepared at the request of counsel. </a:t>
            </a:r>
            <a:endParaRPr lang="en-US" dirty="0"/>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3" name="Title"/>
          <p:cNvSpPr>
            <a:spLocks noGrp="1"/>
          </p:cNvSpPr>
          <p:nvPr>
            <p:ph type="title"/>
          </p:nvPr>
        </p:nvSpPr>
        <p:spPr>
          <a:xfrm>
            <a:off x="508000" y="512748"/>
            <a:ext cx="11176001" cy="55547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6181854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35"/>
          </p:nvPr>
        </p:nvSpPr>
        <p:spPr/>
        <p:txBody>
          <a:bodyPr/>
          <a:lstStyle/>
          <a:p>
            <a:r>
              <a:rPr lang="en-US" dirty="0" smtClean="0"/>
              <a:t>Privileged and confidential. Prepared at the request of counsel. </a:t>
            </a:r>
            <a:endParaRPr lang="en-US" dirty="0"/>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smtClean="0"/>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3" name="Title"/>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94188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pic>
        <p:nvPicPr>
          <p:cNvPr id="2"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p:nvSpPr>
        <p:spPr>
          <a:xfrm>
            <a:off x="0" y="-38746"/>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dirty="0" smtClean="0"/>
              <a:t>Block Quote Text</a:t>
            </a:r>
            <a:endParaRPr lang="en-US" dirty="0"/>
          </a:p>
        </p:txBody>
      </p:sp>
    </p:spTree>
    <p:extLst>
      <p:ext uri="{BB962C8B-B14F-4D97-AF65-F5344CB8AC3E}">
        <p14:creationId xmlns:p14="http://schemas.microsoft.com/office/powerpoint/2010/main" val="256687818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17"/>
          </p:nvPr>
        </p:nvSpPr>
        <p:spPr/>
        <p:txBody>
          <a:bodyPr/>
          <a:lstStyle/>
          <a:p>
            <a:r>
              <a:rPr lang="en-US" dirty="0" smtClean="0"/>
              <a:t>Privileged and confidential. Prepared at the request of counsel. </a:t>
            </a:r>
            <a:endParaRPr lang="en-US" dirty="0"/>
          </a:p>
        </p:txBody>
      </p:sp>
      <p:cxnSp>
        <p:nvCxnSpPr>
          <p:cNvPr id="7"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9996865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10"/>
          </p:nvPr>
        </p:nvSpPr>
        <p:spPr/>
        <p:txBody>
          <a:bodyPr/>
          <a:lstStyle/>
          <a:p>
            <a:r>
              <a:rPr lang="en-US" dirty="0" smtClean="0"/>
              <a:t>Privileged and confidential. Prepared at the request of counsel. </a:t>
            </a:r>
            <a:endParaRPr lang="en-US" dirty="0"/>
          </a:p>
        </p:txBody>
      </p:sp>
    </p:spTree>
    <p:extLst>
      <p:ext uri="{BB962C8B-B14F-4D97-AF65-F5344CB8AC3E}">
        <p14:creationId xmlns:p14="http://schemas.microsoft.com/office/powerpoint/2010/main" val="244831916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34"/>
          </p:nvPr>
        </p:nvSpPr>
        <p:spPr/>
        <p:txBody>
          <a:bodyPr/>
          <a:lstStyle/>
          <a:p>
            <a:r>
              <a:rPr lang="en-US" smtClean="0"/>
              <a:t>Privileged and confidential. Prepared at the request of counsel. </a:t>
            </a:r>
            <a:endParaRPr lang="en-US" dirty="0"/>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23" name="Text Placeholder 7"/>
          <p:cNvSpPr>
            <a:spLocks noGrp="1"/>
          </p:cNvSpPr>
          <p:nvPr>
            <p:ph type="body" sz="quarter" idx="49" hasCustomPrompt="1"/>
          </p:nvPr>
        </p:nvSpPr>
        <p:spPr>
          <a:xfrm>
            <a:off x="601334" y="6064654"/>
            <a:ext cx="11084899"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cxnSp>
        <p:nvCxnSpPr>
          <p:cNvPr id="25"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smtClean="0"/>
              <a:t>Presented By</a:t>
            </a:r>
            <a:endParaRPr lang="en-US" dirty="0"/>
          </a:p>
        </p:txBody>
      </p:sp>
    </p:spTree>
    <p:extLst>
      <p:ext uri="{BB962C8B-B14F-4D97-AF65-F5344CB8AC3E}">
        <p14:creationId xmlns:p14="http://schemas.microsoft.com/office/powerpoint/2010/main" val="214313548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8" name="Slide Number Placeholder"/>
          <p:cNvSpPr>
            <a:spLocks noGrp="1"/>
          </p:cNvSpPr>
          <p:nvPr>
            <p:ph type="sldNum" sz="quarter" idx="47"/>
          </p:nvPr>
        </p:nvSpPr>
        <p:spPr/>
        <p:txBody>
          <a:bodyPr/>
          <a:lstStyle/>
          <a:p>
            <a:r>
              <a:rPr lang="en-US" dirty="0"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48"/>
          </p:nvPr>
        </p:nvSpPr>
        <p:spPr/>
        <p:txBody>
          <a:bodyPr/>
          <a:lstStyle/>
          <a:p>
            <a:r>
              <a:rPr lang="en-US" smtClean="0"/>
              <a:t>Privileged and confidential. Prepared at the request of counsel. </a:t>
            </a:r>
            <a:endParaRPr lang="en-US" dirty="0"/>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dirty="0" smtClean="0"/>
              <a:t>+0.123.456.7890</a:t>
            </a:r>
            <a:endParaRPr lang="en-US" dirty="0"/>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30" name="Picture Placeholder 4"/>
          <p:cNvSpPr>
            <a:spLocks noGrp="1"/>
          </p:cNvSpPr>
          <p:nvPr>
            <p:ph type="pic" sz="quarter" idx="14"/>
          </p:nvPr>
        </p:nvSpPr>
        <p:spPr>
          <a:xfrm>
            <a:off x="9072534"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dirty="0" smtClean="0"/>
              <a:t>+0.123.456.7890</a:t>
            </a:r>
            <a:endParaRPr lang="en-US" dirty="0"/>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0" name="Picture Placeholder 3"/>
          <p:cNvSpPr>
            <a:spLocks noGrp="1"/>
          </p:cNvSpPr>
          <p:nvPr>
            <p:ph type="pic" sz="quarter" idx="33"/>
          </p:nvPr>
        </p:nvSpPr>
        <p:spPr>
          <a:xfrm>
            <a:off x="621484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dirty="0" smtClean="0"/>
              <a:t>+0.123.456.7890</a:t>
            </a:r>
            <a:endParaRPr lang="en-US" dirty="0"/>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9" name="Picture Placeholder 2"/>
          <p:cNvSpPr>
            <a:spLocks noGrp="1"/>
          </p:cNvSpPr>
          <p:nvPr>
            <p:ph type="pic" sz="quarter" idx="13"/>
          </p:nvPr>
        </p:nvSpPr>
        <p:spPr>
          <a:xfrm>
            <a:off x="3357163"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dirty="0" smtClean="0"/>
              <a:t>+0.123.456.7890</a:t>
            </a:r>
            <a:endParaRPr lang="en-US" dirty="0"/>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8" name="Picture Placeholder 1"/>
          <p:cNvSpPr>
            <a:spLocks noGrp="1"/>
          </p:cNvSpPr>
          <p:nvPr>
            <p:ph type="pic" sz="quarter" idx="12"/>
          </p:nvPr>
        </p:nvSpPr>
        <p:spPr>
          <a:xfrm>
            <a:off x="49947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cxnSp>
        <p:nvCxnSpPr>
          <p:cNvPr id="39"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smtClean="0"/>
              <a:t>Presented By</a:t>
            </a:r>
            <a:endParaRPr lang="en-US" dirty="0"/>
          </a:p>
        </p:txBody>
      </p:sp>
    </p:spTree>
    <p:extLst>
      <p:ext uri="{BB962C8B-B14F-4D97-AF65-F5344CB8AC3E}">
        <p14:creationId xmlns:p14="http://schemas.microsoft.com/office/powerpoint/2010/main" val="369546682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smtClean="0"/>
              <a:t>brattle.com | </a:t>
            </a:r>
            <a:fld id="{C95ECF09-ED6D-489D-87B4-9DBCD4D54A41}" type="slidenum">
              <a:rPr lang="en-US" smtClean="0"/>
              <a:pPr/>
              <a:t>‹#›</a:t>
            </a:fld>
            <a:endParaRPr lang="en-US" dirty="0" smtClean="0"/>
          </a:p>
        </p:txBody>
      </p:sp>
      <p:sp>
        <p:nvSpPr>
          <p:cNvPr id="4" name="Footer Placeholder"/>
          <p:cNvSpPr>
            <a:spLocks noGrp="1"/>
          </p:cNvSpPr>
          <p:nvPr>
            <p:ph type="ftr" sz="quarter" idx="35"/>
          </p:nvPr>
        </p:nvSpPr>
        <p:spPr/>
        <p:txBody>
          <a:bodyPr/>
          <a:lstStyle/>
          <a:p>
            <a:r>
              <a:rPr lang="en-US" dirty="0" smtClean="0"/>
              <a:t>Privileged and confidential. Prepared at the request of counsel. </a:t>
            </a:r>
            <a:endParaRPr lang="en-US" dirty="0"/>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smtClean="0"/>
              <a:t>Click icon to add picture</a:t>
            </a:r>
            <a:endParaRPr lang="en-US" dirty="0"/>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smtClean="0"/>
              <a:t>Edit Master text styles</a:t>
            </a:r>
          </a:p>
          <a:p>
            <a:pPr lvl="1"/>
            <a:r>
              <a:rPr lang="en-US" smtClean="0"/>
              <a:t>Second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smtClean="0"/>
              <a:t>Presented By</a:t>
            </a:r>
            <a:endParaRPr lang="en-US" dirty="0"/>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smtClean="0"/>
              <a:t>Click icon to add picture</a:t>
            </a:r>
            <a:endParaRPr lang="en-US" dirty="0"/>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2279347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smtClean="0"/>
              <a:t>brattle.com | </a:t>
            </a:r>
            <a:fld id="{C95ECF09-ED6D-489D-87B4-9DBCD4D54A41}" type="slidenum">
              <a:rPr lang="en-US" smtClean="0"/>
              <a:pPr/>
              <a:t>‹#›</a:t>
            </a:fld>
            <a:endParaRPr lang="en-US" dirty="0" smtClean="0"/>
          </a:p>
        </p:txBody>
      </p:sp>
      <p:sp>
        <p:nvSpPr>
          <p:cNvPr id="4" name="Footer Placeholder"/>
          <p:cNvSpPr>
            <a:spLocks noGrp="1"/>
          </p:cNvSpPr>
          <p:nvPr>
            <p:ph type="ftr" sz="quarter" idx="35"/>
          </p:nvPr>
        </p:nvSpPr>
        <p:spPr/>
        <p:txBody>
          <a:bodyPr/>
          <a:lstStyle/>
          <a:p>
            <a:r>
              <a:rPr lang="en-US" smtClean="0"/>
              <a:t>Privileged and confidential. Prepared at the request of counsel. </a:t>
            </a:r>
            <a:endParaRPr lang="en-US" dirty="0"/>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smtClean="0"/>
              <a:t>Click icon to add picture</a:t>
            </a:r>
            <a:endParaRPr lang="en-US" dirty="0"/>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smtClean="0"/>
              <a:t>Edit Master text styles</a:t>
            </a:r>
          </a:p>
          <a:p>
            <a:pPr lvl="1"/>
            <a:r>
              <a:rPr lang="en-US" smtClean="0"/>
              <a:t>Second level</a:t>
            </a:r>
          </a:p>
          <a:p>
            <a:pPr lvl="2"/>
            <a:r>
              <a:rPr lang="en-US" smtClean="0"/>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smtClean="0"/>
              <a:t>Presented By</a:t>
            </a:r>
            <a:endParaRPr lang="en-US" dirty="0"/>
          </a:p>
        </p:txBody>
      </p:sp>
    </p:spTree>
    <p:extLst>
      <p:ext uri="{BB962C8B-B14F-4D97-AF65-F5344CB8AC3E}">
        <p14:creationId xmlns:p14="http://schemas.microsoft.com/office/powerpoint/2010/main" val="34240657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39"/>
          </p:nvPr>
        </p:nvSpPr>
        <p:spPr/>
        <p:txBody>
          <a:bodyPr/>
          <a:lstStyle/>
          <a:p>
            <a:r>
              <a:rPr lang="en-US" smtClean="0"/>
              <a:t>Privileged and confidential. Prepared at the request of counsel. </a:t>
            </a:r>
            <a:endParaRPr lang="en-US" dirty="0"/>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dirty="0" smtClean="0"/>
              <a:t> </a:t>
            </a:r>
            <a:endParaRPr lang="en-US" dirty="0"/>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smtClean="0"/>
              <a:t>Edit Master text styles</a:t>
            </a:r>
          </a:p>
          <a:p>
            <a:pPr lvl="1"/>
            <a:r>
              <a:rPr lang="en-US" smtClean="0"/>
              <a:t>Second level</a:t>
            </a:r>
          </a:p>
          <a:p>
            <a:pPr lvl="2"/>
            <a:r>
              <a:rPr lang="en-US" smtClean="0"/>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smtClean="0"/>
              <a:t>+0.123.456.7890</a:t>
            </a:r>
            <a:endParaRPr lang="en-US" dirty="0"/>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smtClean="0"/>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dirty="0" smtClean="0">
                <a:latin typeface="+mn-lt"/>
              </a:rPr>
              <a:t>Title | Location</a:t>
            </a:r>
            <a:endParaRPr lang="en-US" dirty="0"/>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Tree>
    <p:extLst>
      <p:ext uri="{BB962C8B-B14F-4D97-AF65-F5344CB8AC3E}">
        <p14:creationId xmlns:p14="http://schemas.microsoft.com/office/powerpoint/2010/main" val="36371978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_TOC">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l="60135" r="2664" b="54"/>
          <a:stretch/>
        </p:blipFill>
        <p:spPr>
          <a:xfrm>
            <a:off x="7654834" y="-1"/>
            <a:ext cx="4535607" cy="6858002"/>
          </a:xfrm>
          <a:prstGeom prst="rect">
            <a:avLst/>
          </a:prstGeom>
        </p:spPr>
      </p:pic>
      <p:sp>
        <p:nvSpPr>
          <p:cNvPr id="19" name="Freeform 18"/>
          <p:cNvSpPr/>
          <p:nvPr userDrawn="1"/>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3" name="Straight Connector"/>
          <p:cNvCxnSpPr/>
          <p:nvPr/>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Title"/>
          <p:cNvSpPr>
            <a:spLocks noGrp="1"/>
          </p:cNvSpPr>
          <p:nvPr>
            <p:ph type="title"/>
          </p:nvPr>
        </p:nvSpPr>
        <p:spPr/>
        <p:txBody>
          <a:bodyPr/>
          <a:lstStyle/>
          <a:p>
            <a:r>
              <a:rPr lang="en-US" smtClean="0"/>
              <a:t>Click to edit Master title style</a:t>
            </a:r>
            <a:endParaRPr lang="en-US" dirty="0"/>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smtClean="0"/>
              <a:t> </a:t>
            </a:r>
            <a:endParaRPr lang="en-US" dirty="0"/>
          </a:p>
        </p:txBody>
      </p:sp>
    </p:spTree>
    <p:extLst>
      <p:ext uri="{BB962C8B-B14F-4D97-AF65-F5344CB8AC3E}">
        <p14:creationId xmlns:p14="http://schemas.microsoft.com/office/powerpoint/2010/main" val="30599259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037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smtClean="0"/>
              <a:t> </a:t>
            </a:r>
            <a:endParaRPr lang="en-US" dirty="0"/>
          </a:p>
        </p:txBody>
      </p:sp>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35513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ght 1-Column 2-Line Title">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smtClean="0"/>
              <a:t>brattle.com | </a:t>
            </a:r>
            <a:fld id="{C95ECF09-ED6D-489D-87B4-9DBCD4D54A41}" type="slidenum">
              <a:rPr lang="en-US" smtClean="0"/>
              <a:pPr/>
              <a:t>‹#›</a:t>
            </a:fld>
            <a:endParaRPr lang="en-US" dirty="0" smtClean="0"/>
          </a:p>
        </p:txBody>
      </p:sp>
      <p:sp>
        <p:nvSpPr>
          <p:cNvPr id="3" name="Footer Placeholder"/>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525985"/>
            <a:ext cx="11164888" cy="4650978"/>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p:cNvCxnSpPr/>
          <p:nvPr/>
        </p:nvCxnSpPr>
        <p:spPr>
          <a:xfrm>
            <a:off x="601335" y="1525985"/>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Title"/>
          <p:cNvSpPr>
            <a:spLocks noGrp="1"/>
          </p:cNvSpPr>
          <p:nvPr>
            <p:ph type="title"/>
          </p:nvPr>
        </p:nvSpPr>
        <p:spPr>
          <a:xfrm>
            <a:off x="508000" y="857632"/>
            <a:ext cx="10231535" cy="55547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93990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smtClean="0"/>
              <a:t>brattle.com | </a:t>
            </a:r>
            <a:fld id="{C95ECF09-ED6D-489D-87B4-9DBCD4D54A41}" type="slidenum">
              <a:rPr lang="en-US" smtClean="0"/>
              <a:pPr/>
              <a:t>‹#›</a:t>
            </a:fld>
            <a:endParaRPr lang="en-US" dirty="0" smtClean="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dirty="0" smtClean="0"/>
              <a:t>Privileged and confidential. Prepared at the request of counsel. </a:t>
            </a:r>
            <a:endParaRPr lang="en-US" dirty="0"/>
          </a:p>
        </p:txBody>
      </p:sp>
      <p:sp>
        <p:nvSpPr>
          <p:cNvPr id="11" name="Text Placeholder"/>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7" name="Straight Connector"/>
          <p:cNvCxnSpPr/>
          <p:nvPr/>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9" name="Title"/>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422030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smtClean="0"/>
              <a:t>Click to edit Master title style</a:t>
            </a:r>
            <a:endParaRPr lang="en-US" dirty="0"/>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US" dirty="0"/>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smtClean="0"/>
              <a:t>Privileged and confidential. Prepared at the request of counsel. </a:t>
            </a:r>
            <a:endParaRPr lang="en-US" dirty="0"/>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724" r:id="rId5"/>
    <p:sldLayoutId id="2147483681" r:id="rId6"/>
    <p:sldLayoutId id="2147483722" r:id="rId7"/>
    <p:sldLayoutId id="2147483721" r:id="rId8"/>
    <p:sldLayoutId id="2147483706" r:id="rId9"/>
    <p:sldLayoutId id="2147483702" r:id="rId10"/>
    <p:sldLayoutId id="2147483710" r:id="rId11"/>
    <p:sldLayoutId id="2147483701" r:id="rId12"/>
    <p:sldLayoutId id="2147483700" r:id="rId13"/>
    <p:sldLayoutId id="2147483717" r:id="rId14"/>
    <p:sldLayoutId id="2147483705" r:id="rId15"/>
    <p:sldLayoutId id="2147483719" r:id="rId16"/>
    <p:sldLayoutId id="2147483682" r:id="rId17"/>
    <p:sldLayoutId id="2147483714" r:id="rId18"/>
    <p:sldLayoutId id="2147483696" r:id="rId19"/>
    <p:sldLayoutId id="2147483709" r:id="rId20"/>
    <p:sldLayoutId id="2147483723" r:id="rId21"/>
    <p:sldLayoutId id="2147483704" r:id="rId22"/>
    <p:sldLayoutId id="2147483716" r:id="rId23"/>
  </p:sldLayoutIdLst>
  <p:timing>
    <p:tnLst>
      <p:par>
        <p:cTn id="1" dur="indefinite" restart="never" nodeType="tmRoot"/>
      </p:par>
    </p:tnLst>
  </p:timing>
  <p:hf hdr="0" ftr="0" dt="0"/>
  <p:txStyles>
    <p:title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smtClean="0"/>
              <a:t>Click to edit Master title style</a:t>
            </a:r>
            <a:endParaRPr lang="en-US" dirty="0"/>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US" dirty="0"/>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smtClean="0"/>
              <a:t>Privileged and confidential. Prepared at the request of counsel. </a:t>
            </a:r>
            <a:endParaRPr lang="en-US" dirty="0"/>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75098515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Lst>
  <p:timing>
    <p:tnLst>
      <p:par>
        <p:cTn id="1" dur="indefinite" restart="never" nodeType="tmRoot"/>
      </p:par>
    </p:tnLst>
  </p:timing>
  <p:hf hdr="0" ftr="0" dt="0"/>
  <p:txStyles>
    <p:title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ia.gov/outlooks/aeo/data/browser/#/?id=48-AEO2022&amp;cases=ref2022&amp;sourcekey=0"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16" y="363299"/>
            <a:ext cx="6805961" cy="1085815"/>
          </a:xfrm>
        </p:spPr>
        <p:txBody>
          <a:bodyPr>
            <a:normAutofit/>
          </a:bodyPr>
          <a:lstStyle/>
          <a:p>
            <a:r>
              <a:rPr lang="en-US" dirty="0" smtClean="0"/>
              <a:t>ERCOT EV ALLOCATION STUDY</a:t>
            </a:r>
            <a:endParaRPr lang="en-US" dirty="0"/>
          </a:p>
        </p:txBody>
      </p:sp>
      <p:sp>
        <p:nvSpPr>
          <p:cNvPr id="3" name="Text Placeholder 2"/>
          <p:cNvSpPr>
            <a:spLocks noGrp="1"/>
          </p:cNvSpPr>
          <p:nvPr>
            <p:ph type="body" sz="quarter" idx="18"/>
          </p:nvPr>
        </p:nvSpPr>
        <p:spPr/>
        <p:txBody>
          <a:bodyPr/>
          <a:lstStyle/>
          <a:p>
            <a:r>
              <a:rPr lang="en-US" dirty="0" smtClean="0"/>
              <a:t>Presented By</a:t>
            </a:r>
          </a:p>
          <a:p>
            <a:pPr lvl="1"/>
            <a:r>
              <a:rPr lang="en-US" dirty="0" smtClean="0"/>
              <a:t>Sanem Sergici</a:t>
            </a:r>
          </a:p>
          <a:p>
            <a:pPr lvl="1"/>
            <a:r>
              <a:rPr lang="en-US" dirty="0" smtClean="0"/>
              <a:t>Julia Olszewski</a:t>
            </a:r>
          </a:p>
          <a:p>
            <a:pPr lvl="1"/>
            <a:r>
              <a:rPr lang="en-US" dirty="0" smtClean="0"/>
              <a:t>Grace Kortum</a:t>
            </a:r>
          </a:p>
          <a:p>
            <a:pPr lvl="1"/>
            <a:r>
              <a:rPr lang="en-US" dirty="0" smtClean="0"/>
              <a:t>Goksin Kavlak</a:t>
            </a:r>
          </a:p>
          <a:p>
            <a:pPr lvl="1"/>
            <a:r>
              <a:rPr lang="en-US" dirty="0" smtClean="0"/>
              <a:t>Mike Hagerty</a:t>
            </a:r>
          </a:p>
        </p:txBody>
      </p:sp>
      <p:sp>
        <p:nvSpPr>
          <p:cNvPr id="4" name="Picture Placeholder 3"/>
          <p:cNvSpPr>
            <a:spLocks noGrp="1"/>
          </p:cNvSpPr>
          <p:nvPr>
            <p:ph type="pic" sz="quarter" idx="19"/>
          </p:nvPr>
        </p:nvSpPr>
        <p:spPr/>
      </p:sp>
      <p:sp>
        <p:nvSpPr>
          <p:cNvPr id="5" name="Text Placeholder 4"/>
          <p:cNvSpPr>
            <a:spLocks noGrp="1"/>
          </p:cNvSpPr>
          <p:nvPr>
            <p:ph type="body" sz="quarter" idx="21"/>
          </p:nvPr>
        </p:nvSpPr>
        <p:spPr>
          <a:xfrm>
            <a:off x="516416" y="1450075"/>
            <a:ext cx="6094413" cy="724675"/>
          </a:xfrm>
        </p:spPr>
        <p:txBody>
          <a:bodyPr/>
          <a:lstStyle/>
          <a:p>
            <a:r>
              <a:rPr lang="en-US" i="1" dirty="0" smtClean="0"/>
              <a:t>METHODOLOGY FOR DETERMINING </a:t>
            </a:r>
            <a:r>
              <a:rPr lang="en-US" i="1" dirty="0"/>
              <a:t>EV LOAD IMPACT AT THE SUBSTATION LEVEL</a:t>
            </a:r>
          </a:p>
        </p:txBody>
      </p:sp>
      <p:sp>
        <p:nvSpPr>
          <p:cNvPr id="6" name="Text Placeholder 5"/>
          <p:cNvSpPr>
            <a:spLocks noGrp="1"/>
          </p:cNvSpPr>
          <p:nvPr>
            <p:ph type="body" sz="quarter" idx="22"/>
          </p:nvPr>
        </p:nvSpPr>
        <p:spPr/>
        <p:txBody>
          <a:bodyPr/>
          <a:lstStyle/>
          <a:p>
            <a:r>
              <a:rPr lang="en-US" dirty="0"/>
              <a:t>Presented For</a:t>
            </a:r>
          </a:p>
          <a:p>
            <a:pPr lvl="1"/>
            <a:r>
              <a:rPr lang="en-US" dirty="0"/>
              <a:t>ERCOT</a:t>
            </a:r>
          </a:p>
        </p:txBody>
      </p:sp>
      <p:sp>
        <p:nvSpPr>
          <p:cNvPr id="7" name="Text Placeholder 6"/>
          <p:cNvSpPr>
            <a:spLocks noGrp="1"/>
          </p:cNvSpPr>
          <p:nvPr>
            <p:ph type="body" sz="quarter" idx="26"/>
          </p:nvPr>
        </p:nvSpPr>
        <p:spPr>
          <a:xfrm>
            <a:off x="516416" y="4974320"/>
            <a:ext cx="3040800" cy="590942"/>
          </a:xfrm>
        </p:spPr>
        <p:txBody>
          <a:bodyPr/>
          <a:lstStyle/>
          <a:p>
            <a:r>
              <a:rPr lang="en-US" dirty="0" smtClean="0"/>
              <a:t>10/13/2022</a:t>
            </a:r>
            <a:endParaRPr lang="en-US" dirty="0"/>
          </a:p>
        </p:txBody>
      </p:sp>
    </p:spTree>
    <p:extLst>
      <p:ext uri="{BB962C8B-B14F-4D97-AF65-F5344CB8AC3E}">
        <p14:creationId xmlns:p14="http://schemas.microsoft.com/office/powerpoint/2010/main" val="343715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9</a:t>
            </a:fld>
            <a:endParaRPr lang="en-US" dirty="0" smtClean="0"/>
          </a:p>
        </p:txBody>
      </p:sp>
      <p:sp>
        <p:nvSpPr>
          <p:cNvPr id="5" name="Text Placeholder 4"/>
          <p:cNvSpPr>
            <a:spLocks noGrp="1"/>
          </p:cNvSpPr>
          <p:nvPr>
            <p:ph type="body" sz="quarter" idx="19"/>
          </p:nvPr>
        </p:nvSpPr>
        <p:spPr/>
        <p:txBody>
          <a:bodyPr/>
          <a:lstStyle/>
          <a:p>
            <a:r>
              <a:rPr lang="en-US" dirty="0" smtClean="0"/>
              <a:t>Forecasting electric ldV Adoption</a:t>
            </a:r>
            <a:endParaRPr lang="en-US" dirty="0"/>
          </a:p>
        </p:txBody>
      </p:sp>
      <p:sp>
        <p:nvSpPr>
          <p:cNvPr id="6" name="Title 5"/>
          <p:cNvSpPr>
            <a:spLocks noGrp="1"/>
          </p:cNvSpPr>
          <p:nvPr>
            <p:ph type="title"/>
          </p:nvPr>
        </p:nvSpPr>
        <p:spPr/>
        <p:txBody>
          <a:bodyPr/>
          <a:lstStyle/>
          <a:p>
            <a:r>
              <a:rPr lang="en-US" dirty="0" smtClean="0"/>
              <a:t>LDV Stock Turnover Methodology Adjustments</a:t>
            </a:r>
            <a:endParaRPr lang="en-US" dirty="0"/>
          </a:p>
        </p:txBody>
      </p:sp>
      <p:sp>
        <p:nvSpPr>
          <p:cNvPr id="7" name="Rectangle 6"/>
          <p:cNvSpPr/>
          <p:nvPr/>
        </p:nvSpPr>
        <p:spPr>
          <a:xfrm>
            <a:off x="729800" y="1369359"/>
            <a:ext cx="1992738" cy="11720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t>LDV Stock</a:t>
            </a:r>
            <a:endParaRPr lang="en-US" dirty="0"/>
          </a:p>
        </p:txBody>
      </p:sp>
      <p:sp>
        <p:nvSpPr>
          <p:cNvPr id="8" name="Rectangle 7"/>
          <p:cNvSpPr/>
          <p:nvPr/>
        </p:nvSpPr>
        <p:spPr>
          <a:xfrm>
            <a:off x="3403928" y="1369359"/>
            <a:ext cx="2107120" cy="11720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t>Existing LDV Registrations</a:t>
            </a:r>
            <a:endParaRPr lang="en-US" dirty="0"/>
          </a:p>
        </p:txBody>
      </p:sp>
      <p:sp>
        <p:nvSpPr>
          <p:cNvPr id="9" name="Rectangle 8"/>
          <p:cNvSpPr/>
          <p:nvPr/>
        </p:nvSpPr>
        <p:spPr>
          <a:xfrm>
            <a:off x="5855139" y="1369358"/>
            <a:ext cx="2103120" cy="11720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t>New Sales</a:t>
            </a:r>
            <a:endParaRPr lang="en-US" dirty="0"/>
          </a:p>
        </p:txBody>
      </p:sp>
      <p:sp>
        <p:nvSpPr>
          <p:cNvPr id="10" name="Rectangle 9"/>
          <p:cNvSpPr/>
          <p:nvPr/>
        </p:nvSpPr>
        <p:spPr>
          <a:xfrm>
            <a:off x="8302350" y="1369358"/>
            <a:ext cx="2103120" cy="11720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t>Retirements</a:t>
            </a:r>
            <a:endParaRPr lang="en-US" dirty="0"/>
          </a:p>
        </p:txBody>
      </p:sp>
      <p:sp>
        <p:nvSpPr>
          <p:cNvPr id="11" name="TextBox 10"/>
          <p:cNvSpPr txBox="1"/>
          <p:nvPr/>
        </p:nvSpPr>
        <p:spPr>
          <a:xfrm>
            <a:off x="2844045" y="1663018"/>
            <a:ext cx="629920" cy="584775"/>
          </a:xfrm>
          <a:prstGeom prst="rect">
            <a:avLst/>
          </a:prstGeom>
          <a:noFill/>
        </p:spPr>
        <p:txBody>
          <a:bodyPr wrap="square" rtlCol="0">
            <a:spAutoFit/>
          </a:bodyPr>
          <a:lstStyle/>
          <a:p>
            <a:pPr algn="ctr"/>
            <a:r>
              <a:rPr lang="en-US" sz="3200" b="1" dirty="0" smtClean="0"/>
              <a:t>=</a:t>
            </a:r>
            <a:endParaRPr lang="en-US" sz="3200" b="1" dirty="0"/>
          </a:p>
        </p:txBody>
      </p:sp>
      <p:sp>
        <p:nvSpPr>
          <p:cNvPr id="12" name="TextBox 11"/>
          <p:cNvSpPr txBox="1"/>
          <p:nvPr/>
        </p:nvSpPr>
        <p:spPr>
          <a:xfrm>
            <a:off x="5525826" y="1663018"/>
            <a:ext cx="314535" cy="523220"/>
          </a:xfrm>
          <a:prstGeom prst="rect">
            <a:avLst/>
          </a:prstGeom>
          <a:noFill/>
        </p:spPr>
        <p:txBody>
          <a:bodyPr wrap="square" rtlCol="0">
            <a:spAutoFit/>
          </a:bodyPr>
          <a:lstStyle/>
          <a:p>
            <a:pPr algn="ctr"/>
            <a:r>
              <a:rPr lang="en-US" sz="2800" b="1" dirty="0" smtClean="0"/>
              <a:t>+</a:t>
            </a:r>
            <a:endParaRPr lang="en-US" sz="2800" b="1" dirty="0"/>
          </a:p>
        </p:txBody>
      </p:sp>
      <p:sp>
        <p:nvSpPr>
          <p:cNvPr id="13" name="TextBox 12"/>
          <p:cNvSpPr txBox="1"/>
          <p:nvPr/>
        </p:nvSpPr>
        <p:spPr>
          <a:xfrm>
            <a:off x="7829455" y="1671887"/>
            <a:ext cx="629920" cy="523220"/>
          </a:xfrm>
          <a:prstGeom prst="rect">
            <a:avLst/>
          </a:prstGeom>
          <a:noFill/>
        </p:spPr>
        <p:txBody>
          <a:bodyPr wrap="square" rtlCol="0">
            <a:spAutoFit/>
          </a:bodyPr>
          <a:lstStyle/>
          <a:p>
            <a:pPr algn="ctr"/>
            <a:r>
              <a:rPr lang="en-US" sz="2800" b="1" dirty="0"/>
              <a:t>-</a:t>
            </a:r>
          </a:p>
        </p:txBody>
      </p:sp>
      <p:sp>
        <p:nvSpPr>
          <p:cNvPr id="18" name="TextBox 17"/>
          <p:cNvSpPr txBox="1"/>
          <p:nvPr/>
        </p:nvSpPr>
        <p:spPr>
          <a:xfrm>
            <a:off x="5855139" y="2554732"/>
            <a:ext cx="2103120" cy="1969770"/>
          </a:xfrm>
          <a:prstGeom prst="rect">
            <a:avLst/>
          </a:prstGeom>
          <a:solidFill>
            <a:schemeClr val="tx2">
              <a:lumMod val="10000"/>
              <a:lumOff val="90000"/>
            </a:schemeClr>
          </a:solidFill>
        </p:spPr>
        <p:txBody>
          <a:bodyPr wrap="square" rtlCol="0">
            <a:spAutoFit/>
          </a:bodyPr>
          <a:lstStyle/>
          <a:p>
            <a:r>
              <a:rPr lang="en-US" sz="1400" b="1" dirty="0" smtClean="0">
                <a:solidFill>
                  <a:schemeClr val="accent1"/>
                </a:solidFill>
              </a:rPr>
              <a:t>ERCOT Approach:</a:t>
            </a:r>
          </a:p>
          <a:p>
            <a:pPr marL="285750" indent="-285750">
              <a:buFontTx/>
              <a:buChar char="-"/>
            </a:pPr>
            <a:r>
              <a:rPr lang="en-US" sz="1200" dirty="0" smtClean="0">
                <a:solidFill>
                  <a:schemeClr val="accent1"/>
                </a:solidFill>
              </a:rPr>
              <a:t>Apply market share forecast from </a:t>
            </a:r>
            <a:r>
              <a:rPr lang="en-US" sz="1200" i="1" dirty="0" smtClean="0">
                <a:solidFill>
                  <a:schemeClr val="accent1"/>
                </a:solidFill>
              </a:rPr>
              <a:t>2020 BNEF Electric Vehicle Outlook </a:t>
            </a:r>
            <a:r>
              <a:rPr lang="en-US" sz="1200" dirty="0" smtClean="0">
                <a:solidFill>
                  <a:schemeClr val="accent1"/>
                </a:solidFill>
              </a:rPr>
              <a:t>to a static estimate of Texas-level vehicle sales.</a:t>
            </a:r>
          </a:p>
          <a:p>
            <a:pPr marL="285750" indent="-285750">
              <a:buFontTx/>
              <a:buChar char="-"/>
            </a:pPr>
            <a:r>
              <a:rPr lang="en-US" sz="1200" dirty="0" smtClean="0">
                <a:solidFill>
                  <a:schemeClr val="accent1"/>
                </a:solidFill>
              </a:rPr>
              <a:t>Apply 4-year delay to resulting forecast to match actual sales trajectory.</a:t>
            </a:r>
          </a:p>
        </p:txBody>
      </p:sp>
      <p:sp>
        <p:nvSpPr>
          <p:cNvPr id="19" name="TextBox 18"/>
          <p:cNvSpPr txBox="1"/>
          <p:nvPr/>
        </p:nvSpPr>
        <p:spPr>
          <a:xfrm>
            <a:off x="3403928" y="2554732"/>
            <a:ext cx="2107120" cy="861774"/>
          </a:xfrm>
          <a:prstGeom prst="rect">
            <a:avLst/>
          </a:prstGeom>
          <a:solidFill>
            <a:schemeClr val="tx2">
              <a:lumMod val="10000"/>
              <a:lumOff val="90000"/>
            </a:schemeClr>
          </a:solidFill>
        </p:spPr>
        <p:txBody>
          <a:bodyPr wrap="square" rtlCol="0">
            <a:spAutoFit/>
          </a:bodyPr>
          <a:lstStyle/>
          <a:p>
            <a:r>
              <a:rPr lang="en-US" sz="1400" b="1" dirty="0" smtClean="0">
                <a:solidFill>
                  <a:schemeClr val="accent1"/>
                </a:solidFill>
              </a:rPr>
              <a:t>ERCOT Approach:</a:t>
            </a:r>
          </a:p>
          <a:p>
            <a:pPr marL="171450" indent="-171450">
              <a:buFontTx/>
              <a:buChar char="-"/>
            </a:pPr>
            <a:r>
              <a:rPr lang="en-US" sz="1200" dirty="0" smtClean="0">
                <a:solidFill>
                  <a:schemeClr val="accent1"/>
                </a:solidFill>
              </a:rPr>
              <a:t>Actual historical sales data from 2015-2021 sourced from ERCOT.</a:t>
            </a:r>
          </a:p>
        </p:txBody>
      </p:sp>
      <p:sp>
        <p:nvSpPr>
          <p:cNvPr id="20" name="TextBox 19"/>
          <p:cNvSpPr txBox="1"/>
          <p:nvPr/>
        </p:nvSpPr>
        <p:spPr>
          <a:xfrm>
            <a:off x="5855139" y="4537782"/>
            <a:ext cx="2103120" cy="2154436"/>
          </a:xfrm>
          <a:prstGeom prst="rect">
            <a:avLst/>
          </a:prstGeom>
          <a:solidFill>
            <a:schemeClr val="accent5">
              <a:lumMod val="20000"/>
              <a:lumOff val="80000"/>
            </a:schemeClr>
          </a:solidFill>
        </p:spPr>
        <p:txBody>
          <a:bodyPr wrap="square" rtlCol="0">
            <a:spAutoFit/>
          </a:bodyPr>
          <a:lstStyle/>
          <a:p>
            <a:r>
              <a:rPr lang="en-US" sz="1400" b="1" dirty="0" smtClean="0">
                <a:solidFill>
                  <a:schemeClr val="accent1"/>
                </a:solidFill>
              </a:rPr>
              <a:t>Brattle Approach:</a:t>
            </a:r>
          </a:p>
          <a:p>
            <a:pPr marL="285750" indent="-285750">
              <a:buFontTx/>
              <a:buChar char="-"/>
            </a:pPr>
            <a:r>
              <a:rPr lang="en-US" sz="1200" dirty="0" smtClean="0">
                <a:solidFill>
                  <a:schemeClr val="accent1"/>
                </a:solidFill>
              </a:rPr>
              <a:t>Apply market share forecast from </a:t>
            </a:r>
            <a:r>
              <a:rPr lang="en-US" sz="1200" i="1" dirty="0" smtClean="0">
                <a:solidFill>
                  <a:schemeClr val="accent1"/>
                </a:solidFill>
              </a:rPr>
              <a:t>2021 BNEF Electric Vehicle Outlook </a:t>
            </a:r>
            <a:r>
              <a:rPr lang="en-US" sz="1200" dirty="0" smtClean="0">
                <a:solidFill>
                  <a:schemeClr val="accent1"/>
                </a:solidFill>
              </a:rPr>
              <a:t>to Passenger Sales Forecast from </a:t>
            </a:r>
            <a:r>
              <a:rPr lang="en-US" sz="1200" i="1" dirty="0" smtClean="0">
                <a:solidFill>
                  <a:schemeClr val="accent1"/>
                </a:solidFill>
                <a:hlinkClick r:id="rId3"/>
              </a:rPr>
              <a:t>2022 EIA Annual Energy Outlook, Table 38 </a:t>
            </a:r>
            <a:r>
              <a:rPr lang="en-US" sz="1200" dirty="0" smtClean="0">
                <a:solidFill>
                  <a:schemeClr val="accent1"/>
                </a:solidFill>
              </a:rPr>
              <a:t>(scaled down to TX-level).</a:t>
            </a:r>
          </a:p>
          <a:p>
            <a:pPr marL="285750" indent="-285750">
              <a:buFontTx/>
              <a:buChar char="-"/>
            </a:pPr>
            <a:r>
              <a:rPr lang="en-US" sz="1200" dirty="0" smtClean="0">
                <a:solidFill>
                  <a:schemeClr val="accent1"/>
                </a:solidFill>
              </a:rPr>
              <a:t>Apply 3-year delay to match actual sales trajectory.</a:t>
            </a:r>
          </a:p>
        </p:txBody>
      </p:sp>
      <p:sp>
        <p:nvSpPr>
          <p:cNvPr id="21" name="TextBox 20"/>
          <p:cNvSpPr txBox="1"/>
          <p:nvPr/>
        </p:nvSpPr>
        <p:spPr>
          <a:xfrm>
            <a:off x="3403928" y="3424447"/>
            <a:ext cx="2103120" cy="492443"/>
          </a:xfrm>
          <a:prstGeom prst="rect">
            <a:avLst/>
          </a:prstGeom>
          <a:solidFill>
            <a:schemeClr val="accent5">
              <a:lumMod val="20000"/>
              <a:lumOff val="80000"/>
            </a:schemeClr>
          </a:solidFill>
        </p:spPr>
        <p:txBody>
          <a:bodyPr wrap="square" rtlCol="0">
            <a:spAutoFit/>
          </a:bodyPr>
          <a:lstStyle/>
          <a:p>
            <a:r>
              <a:rPr lang="en-US" sz="1400" b="1" dirty="0" smtClean="0">
                <a:solidFill>
                  <a:schemeClr val="accent1"/>
                </a:solidFill>
              </a:rPr>
              <a:t>Brattle Approach:</a:t>
            </a:r>
          </a:p>
          <a:p>
            <a:pPr marL="285750" indent="-285750">
              <a:buFontTx/>
              <a:buChar char="-"/>
            </a:pPr>
            <a:r>
              <a:rPr lang="en-US" sz="1200" dirty="0" smtClean="0">
                <a:solidFill>
                  <a:schemeClr val="accent1"/>
                </a:solidFill>
              </a:rPr>
              <a:t>No change.</a:t>
            </a:r>
          </a:p>
        </p:txBody>
      </p:sp>
      <p:sp>
        <p:nvSpPr>
          <p:cNvPr id="22" name="TextBox 21"/>
          <p:cNvSpPr txBox="1"/>
          <p:nvPr/>
        </p:nvSpPr>
        <p:spPr>
          <a:xfrm>
            <a:off x="8302350" y="3424447"/>
            <a:ext cx="2103120" cy="1231106"/>
          </a:xfrm>
          <a:prstGeom prst="rect">
            <a:avLst/>
          </a:prstGeom>
          <a:solidFill>
            <a:schemeClr val="accent5">
              <a:lumMod val="20000"/>
              <a:lumOff val="80000"/>
            </a:schemeClr>
          </a:solidFill>
        </p:spPr>
        <p:txBody>
          <a:bodyPr wrap="square" rtlCol="0">
            <a:spAutoFit/>
          </a:bodyPr>
          <a:lstStyle/>
          <a:p>
            <a:r>
              <a:rPr lang="en-US" sz="1400" b="1" dirty="0" smtClean="0">
                <a:solidFill>
                  <a:schemeClr val="accent1"/>
                </a:solidFill>
              </a:rPr>
              <a:t>Brattle Approach:</a:t>
            </a:r>
          </a:p>
          <a:p>
            <a:pPr marL="285750" indent="-285750">
              <a:buFontTx/>
              <a:buChar char="-"/>
            </a:pPr>
            <a:r>
              <a:rPr lang="en-US" sz="1200" dirty="0" smtClean="0">
                <a:solidFill>
                  <a:schemeClr val="accent1"/>
                </a:solidFill>
              </a:rPr>
              <a:t>Apply annual retirement analysis using Survivability Data from National Highway Traffic Safety Administration.</a:t>
            </a:r>
          </a:p>
        </p:txBody>
      </p:sp>
      <p:sp>
        <p:nvSpPr>
          <p:cNvPr id="23" name="TextBox 22"/>
          <p:cNvSpPr txBox="1"/>
          <p:nvPr/>
        </p:nvSpPr>
        <p:spPr>
          <a:xfrm>
            <a:off x="8302350" y="2554732"/>
            <a:ext cx="2103120" cy="861774"/>
          </a:xfrm>
          <a:prstGeom prst="rect">
            <a:avLst/>
          </a:prstGeom>
          <a:solidFill>
            <a:schemeClr val="tx2">
              <a:lumMod val="10000"/>
              <a:lumOff val="90000"/>
            </a:schemeClr>
          </a:solidFill>
        </p:spPr>
        <p:txBody>
          <a:bodyPr wrap="square" rtlCol="0">
            <a:spAutoFit/>
          </a:bodyPr>
          <a:lstStyle/>
          <a:p>
            <a:r>
              <a:rPr lang="en-US" sz="1400" b="1" dirty="0" smtClean="0">
                <a:solidFill>
                  <a:schemeClr val="accent1"/>
                </a:solidFill>
              </a:rPr>
              <a:t>ERCOT Approach:</a:t>
            </a:r>
          </a:p>
          <a:p>
            <a:pPr marL="285750" indent="-285750">
              <a:buFontTx/>
              <a:buChar char="-"/>
            </a:pPr>
            <a:r>
              <a:rPr lang="en-US" sz="1200" dirty="0" smtClean="0">
                <a:solidFill>
                  <a:schemeClr val="accent1"/>
                </a:solidFill>
              </a:rPr>
              <a:t>Assume 50% of vehicles sold in a given year retire after 10 years.</a:t>
            </a:r>
          </a:p>
        </p:txBody>
      </p:sp>
    </p:spTree>
    <p:extLst>
      <p:ext uri="{BB962C8B-B14F-4D97-AF65-F5344CB8AC3E}">
        <p14:creationId xmlns:p14="http://schemas.microsoft.com/office/powerpoint/2010/main" val="331987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715528" y="3450629"/>
            <a:ext cx="5166165" cy="3142836"/>
          </a:xfrm>
          <a:prstGeom prst="rect">
            <a:avLst/>
          </a:prstGeom>
        </p:spPr>
      </p:pic>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smtClean="0">
              <a:ln>
                <a:noFill/>
              </a:ln>
              <a:solidFill>
                <a:srgbClr val="494F56"/>
              </a:solidFill>
              <a:effectLst/>
              <a:uLnTx/>
              <a:uFillTx/>
              <a:latin typeface="Calibri" panose="020F0502020204030204"/>
              <a:ea typeface="+mn-ea"/>
              <a:cs typeface="+mn-cs"/>
            </a:endParaRPr>
          </a:p>
        </p:txBody>
      </p:sp>
      <p:sp>
        <p:nvSpPr>
          <p:cNvPr id="4" name="Text Placeholder 3"/>
          <p:cNvSpPr>
            <a:spLocks noGrp="1"/>
          </p:cNvSpPr>
          <p:nvPr>
            <p:ph type="body" sz="quarter" idx="16"/>
          </p:nvPr>
        </p:nvSpPr>
        <p:spPr>
          <a:xfrm>
            <a:off x="507999" y="1068224"/>
            <a:ext cx="11096031" cy="5397231"/>
          </a:xfrm>
        </p:spPr>
        <p:txBody>
          <a:bodyPr/>
          <a:lstStyle/>
          <a:p>
            <a:pPr lvl="1"/>
            <a:r>
              <a:rPr lang="en-US" sz="2000" b="1" dirty="0"/>
              <a:t>Brattle’s updated LDV stock forecast exceeds ERCOT’s original </a:t>
            </a:r>
            <a:r>
              <a:rPr lang="en-US" sz="2000" b="1" dirty="0" smtClean="0"/>
              <a:t>assumption </a:t>
            </a:r>
            <a:r>
              <a:rPr lang="en-US" sz="2000" b="1" dirty="0"/>
              <a:t>by about 100,000 vehicles in 2029 for several reasons:</a:t>
            </a:r>
          </a:p>
          <a:p>
            <a:pPr lvl="2"/>
            <a:r>
              <a:rPr lang="en-US" sz="1800" dirty="0"/>
              <a:t>The AEO forecast of total LDVs sold in 2029 is higher than ERCOT’s static assumption.</a:t>
            </a:r>
          </a:p>
          <a:p>
            <a:pPr lvl="2"/>
            <a:r>
              <a:rPr lang="en-US" sz="1800" dirty="0"/>
              <a:t>Brattle’s light truck sales forecast exceeds ERCOT’s.</a:t>
            </a:r>
          </a:p>
          <a:p>
            <a:pPr lvl="2"/>
            <a:r>
              <a:rPr lang="en-US" sz="1800" dirty="0"/>
              <a:t>These increases are somewhat offset by Brattle’s retirement approach, which results in more vehicles retired by 2029 than in ERCOT’s forecast, but the resulting stock forecast is still higher.</a:t>
            </a:r>
            <a:endParaRPr lang="en-US" sz="1800" b="1" dirty="0"/>
          </a:p>
        </p:txBody>
      </p:sp>
      <p:sp>
        <p:nvSpPr>
          <p:cNvPr id="5" name="Text Placeholder 4"/>
          <p:cNvSpPr>
            <a:spLocks noGrp="1"/>
          </p:cNvSpPr>
          <p:nvPr>
            <p:ph type="body" sz="quarter" idx="19"/>
          </p:nvPr>
        </p:nvSpPr>
        <p:spPr/>
        <p:txBody>
          <a:bodyPr/>
          <a:lstStyle/>
          <a:p>
            <a:r>
              <a:rPr lang="en-US" dirty="0"/>
              <a:t>Forecasting electric ldV Adoption</a:t>
            </a:r>
          </a:p>
        </p:txBody>
      </p:sp>
      <p:sp>
        <p:nvSpPr>
          <p:cNvPr id="6" name="Title 5"/>
          <p:cNvSpPr>
            <a:spLocks noGrp="1"/>
          </p:cNvSpPr>
          <p:nvPr>
            <p:ph type="title"/>
          </p:nvPr>
        </p:nvSpPr>
        <p:spPr/>
        <p:txBody>
          <a:bodyPr/>
          <a:lstStyle/>
          <a:p>
            <a:r>
              <a:rPr lang="en-US" dirty="0" smtClean="0"/>
              <a:t>Updated LDV Stock Forecast</a:t>
            </a:r>
            <a:endParaRPr lang="en-US" dirty="0"/>
          </a:p>
        </p:txBody>
      </p:sp>
      <p:sp>
        <p:nvSpPr>
          <p:cNvPr id="8" name="TextBox 7"/>
          <p:cNvSpPr txBox="1"/>
          <p:nvPr/>
        </p:nvSpPr>
        <p:spPr>
          <a:xfrm>
            <a:off x="7945884" y="4912008"/>
            <a:ext cx="17087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37BA95"/>
                </a:solidFill>
                <a:effectLst/>
                <a:uLnTx/>
                <a:uFillTx/>
                <a:latin typeface="Calibri" panose="020F0502020204030204"/>
                <a:ea typeface="+mn-ea"/>
                <a:cs typeface="+mn-cs"/>
              </a:rPr>
              <a:t>ERCOT</a:t>
            </a:r>
            <a:endParaRPr kumimoji="0" lang="en-US" sz="1800" b="1" i="0" u="none" strike="noStrike" kern="1200" cap="none" spc="0" normalizeH="0" baseline="0" noProof="0" dirty="0">
              <a:ln>
                <a:noFill/>
              </a:ln>
              <a:solidFill>
                <a:srgbClr val="37BA95"/>
              </a:solidFill>
              <a:effectLst/>
              <a:uLnTx/>
              <a:uFillTx/>
              <a:latin typeface="Calibri" panose="020F0502020204030204"/>
              <a:ea typeface="+mn-ea"/>
              <a:cs typeface="+mn-cs"/>
            </a:endParaRPr>
          </a:p>
        </p:txBody>
      </p:sp>
      <p:sp>
        <p:nvSpPr>
          <p:cNvPr id="10" name="TextBox 9"/>
          <p:cNvSpPr txBox="1"/>
          <p:nvPr/>
        </p:nvSpPr>
        <p:spPr>
          <a:xfrm>
            <a:off x="5151320" y="3098334"/>
            <a:ext cx="299258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B3D6F"/>
                </a:solidFill>
                <a:effectLst/>
                <a:uLnTx/>
                <a:uFillTx/>
                <a:latin typeface="Calibri" panose="020F0502020204030204"/>
                <a:ea typeface="+mn-ea"/>
                <a:cs typeface="+mn-cs"/>
              </a:rPr>
              <a:t>Texas LDV Stock Forecasts (Thousands)</a:t>
            </a:r>
            <a:endParaRPr kumimoji="0" lang="en-US" sz="1800" b="1" i="0" u="none" strike="noStrike" kern="1200" cap="none" spc="0" normalizeH="0" baseline="0" noProof="0" dirty="0">
              <a:ln>
                <a:noFill/>
              </a:ln>
              <a:solidFill>
                <a:srgbClr val="1B3D6F"/>
              </a:solidFill>
              <a:effectLst/>
              <a:uLnTx/>
              <a:uFillTx/>
              <a:latin typeface="Calibri" panose="020F0502020204030204"/>
              <a:ea typeface="+mn-ea"/>
              <a:cs typeface="+mn-cs"/>
            </a:endParaRPr>
          </a:p>
        </p:txBody>
      </p:sp>
      <p:sp>
        <p:nvSpPr>
          <p:cNvPr id="13" name="TextBox 12"/>
          <p:cNvSpPr txBox="1"/>
          <p:nvPr/>
        </p:nvSpPr>
        <p:spPr>
          <a:xfrm>
            <a:off x="7249834" y="4542676"/>
            <a:ext cx="17087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CD3E71"/>
                </a:solidFill>
                <a:effectLst/>
                <a:uLnTx/>
                <a:uFillTx/>
                <a:latin typeface="Calibri" panose="020F0502020204030204"/>
                <a:ea typeface="+mn-ea"/>
                <a:cs typeface="+mn-cs"/>
              </a:rPr>
              <a:t>Brattle</a:t>
            </a:r>
            <a:endParaRPr kumimoji="0" lang="en-US" sz="1800" b="1" i="0" u="none" strike="noStrike" kern="1200" cap="none" spc="0" normalizeH="0" baseline="0" noProof="0" dirty="0">
              <a:ln>
                <a:noFill/>
              </a:ln>
              <a:solidFill>
                <a:srgbClr val="CD3E7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25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11</a:t>
            </a:fld>
            <a:endParaRPr lang="en-US" dirty="0" smtClean="0"/>
          </a:p>
        </p:txBody>
      </p:sp>
      <p:sp>
        <p:nvSpPr>
          <p:cNvPr id="4" name="Text Placeholder 3"/>
          <p:cNvSpPr>
            <a:spLocks noGrp="1"/>
          </p:cNvSpPr>
          <p:nvPr>
            <p:ph type="body" sz="quarter" idx="16"/>
          </p:nvPr>
        </p:nvSpPr>
        <p:spPr>
          <a:xfrm>
            <a:off x="508000" y="1181101"/>
            <a:ext cx="5871285" cy="4995862"/>
          </a:xfrm>
        </p:spPr>
        <p:txBody>
          <a:bodyPr/>
          <a:lstStyle/>
          <a:p>
            <a:r>
              <a:rPr lang="en-US" sz="2200" b="1" dirty="0" smtClean="0">
                <a:solidFill>
                  <a:schemeClr val="accent1"/>
                </a:solidFill>
              </a:rPr>
              <a:t>MHDV electric vehicle adoption is currently much less advanced than LDV adoption. </a:t>
            </a:r>
            <a:endParaRPr lang="en-US" sz="2200" dirty="0">
              <a:solidFill>
                <a:schemeClr val="accent1"/>
              </a:solidFill>
            </a:endParaRPr>
          </a:p>
          <a:p>
            <a:pPr lvl="1"/>
            <a:r>
              <a:rPr lang="en-US" sz="2000" dirty="0" smtClean="0"/>
              <a:t>There were only 50 registered electric MHDVs in 2021. </a:t>
            </a:r>
          </a:p>
          <a:p>
            <a:pPr lvl="1"/>
            <a:r>
              <a:rPr lang="en-US" sz="2000" dirty="0" smtClean="0"/>
              <a:t>In class 2B, the largest MHDV class in our study, no EVs were registered in 2021. </a:t>
            </a:r>
          </a:p>
          <a:p>
            <a:pPr lvl="1"/>
            <a:r>
              <a:rPr lang="en-US" sz="2000" dirty="0" smtClean="0"/>
              <a:t>This poses a challenge for forecasting the adoption and allocation of vehicles</a:t>
            </a:r>
          </a:p>
          <a:p>
            <a:pPr lvl="2"/>
            <a:r>
              <a:rPr lang="en-US" sz="1800" dirty="0" smtClean="0"/>
              <a:t>There is no historical adoption trend.</a:t>
            </a:r>
          </a:p>
          <a:p>
            <a:pPr lvl="2"/>
            <a:r>
              <a:rPr lang="en-US" sz="1800" dirty="0" smtClean="0"/>
              <a:t>There is a high level of uncertainty about the development of these advanced technologies. </a:t>
            </a:r>
          </a:p>
        </p:txBody>
      </p:sp>
      <p:sp>
        <p:nvSpPr>
          <p:cNvPr id="5" name="Text Placeholder 4"/>
          <p:cNvSpPr>
            <a:spLocks noGrp="1"/>
          </p:cNvSpPr>
          <p:nvPr>
            <p:ph type="body" sz="quarter" idx="19"/>
          </p:nvPr>
        </p:nvSpPr>
        <p:spPr/>
        <p:txBody>
          <a:bodyPr/>
          <a:lstStyle/>
          <a:p>
            <a:r>
              <a:rPr lang="en-US" dirty="0"/>
              <a:t>Forecasting Electric MHDV Adoption</a:t>
            </a:r>
          </a:p>
        </p:txBody>
      </p:sp>
      <p:sp>
        <p:nvSpPr>
          <p:cNvPr id="6" name="Title 5"/>
          <p:cNvSpPr>
            <a:spLocks noGrp="1"/>
          </p:cNvSpPr>
          <p:nvPr>
            <p:ph type="title"/>
          </p:nvPr>
        </p:nvSpPr>
        <p:spPr/>
        <p:txBody>
          <a:bodyPr/>
          <a:lstStyle/>
          <a:p>
            <a:r>
              <a:rPr lang="en-US" dirty="0" smtClean="0"/>
              <a:t>Electric MHDV Adoption is Currently Low in Texas</a:t>
            </a:r>
            <a:endParaRPr lang="en-US" dirty="0"/>
          </a:p>
        </p:txBody>
      </p:sp>
      <p:pic>
        <p:nvPicPr>
          <p:cNvPr id="9" name="Picture 8"/>
          <p:cNvPicPr>
            <a:picLocks noChangeAspect="1"/>
          </p:cNvPicPr>
          <p:nvPr/>
        </p:nvPicPr>
        <p:blipFill rotWithShape="1">
          <a:blip r:embed="rId2"/>
          <a:srcRect t="11534" r="46113"/>
          <a:stretch/>
        </p:blipFill>
        <p:spPr>
          <a:xfrm>
            <a:off x="6548438" y="1181101"/>
            <a:ext cx="3961907" cy="4724157"/>
          </a:xfrm>
          <a:prstGeom prst="rect">
            <a:avLst/>
          </a:prstGeom>
        </p:spPr>
      </p:pic>
    </p:spTree>
    <p:extLst>
      <p:ext uri="{BB962C8B-B14F-4D97-AF65-F5344CB8AC3E}">
        <p14:creationId xmlns:p14="http://schemas.microsoft.com/office/powerpoint/2010/main" val="61817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12</a:t>
            </a:fld>
            <a:endParaRPr lang="en-US" dirty="0" smtClean="0"/>
          </a:p>
        </p:txBody>
      </p:sp>
      <p:sp>
        <p:nvSpPr>
          <p:cNvPr id="4" name="Text Placeholder 3"/>
          <p:cNvSpPr>
            <a:spLocks noGrp="1"/>
          </p:cNvSpPr>
          <p:nvPr>
            <p:ph type="body" sz="quarter" idx="16"/>
          </p:nvPr>
        </p:nvSpPr>
        <p:spPr/>
        <p:txBody>
          <a:bodyPr/>
          <a:lstStyle/>
          <a:p>
            <a:r>
              <a:rPr lang="en-US" sz="2000" b="1" dirty="0">
                <a:solidFill>
                  <a:schemeClr val="accent1"/>
                </a:solidFill>
              </a:rPr>
              <a:t>We group MHDVs </a:t>
            </a:r>
            <a:r>
              <a:rPr lang="en-US" sz="2000" b="1">
                <a:solidFill>
                  <a:schemeClr val="accent1"/>
                </a:solidFill>
              </a:rPr>
              <a:t>into 5 classes</a:t>
            </a:r>
            <a:r>
              <a:rPr lang="en-US" sz="2000" b="1" dirty="0">
                <a:solidFill>
                  <a:schemeClr val="accent1"/>
                </a:solidFill>
              </a:rPr>
              <a:t>, which largely align with the Federal Highway Administration’s gross vehicle weight ratings (FHWA GVWR) and ERCOT’s vehicle class segmentation. </a:t>
            </a:r>
          </a:p>
          <a:p>
            <a:pPr lvl="1">
              <a:buSzPct val="100000"/>
              <a:buFont typeface="Arial" panose="020B0604020202020204" pitchFamily="34" charset="0"/>
              <a:buChar char="•"/>
            </a:pPr>
            <a:r>
              <a:rPr lang="en-US" sz="1800" dirty="0"/>
              <a:t>These classes were selected to align with the classes used for EV sales adoption forecasts in Brattle’s Delphi Survey. </a:t>
            </a:r>
          </a:p>
          <a:p>
            <a:pPr lvl="1"/>
            <a:r>
              <a:rPr lang="en-US" sz="1800" dirty="0"/>
              <a:t>We add additional granularity to ERCOT’s breakdown by adding more categories </a:t>
            </a:r>
            <a:r>
              <a:rPr lang="en-US" sz="1800"/>
              <a:t>to their </a:t>
            </a:r>
            <a:r>
              <a:rPr lang="en-US" sz="1800" dirty="0"/>
              <a:t>Local HD class. </a:t>
            </a:r>
          </a:p>
          <a:p>
            <a:pPr lvl="1"/>
            <a:r>
              <a:rPr lang="en-US" sz="1800" dirty="0"/>
              <a:t>We consider buses and school buses separately from the weight classes.</a:t>
            </a:r>
          </a:p>
        </p:txBody>
      </p:sp>
      <p:sp>
        <p:nvSpPr>
          <p:cNvPr id="5" name="Text Placeholder 4"/>
          <p:cNvSpPr>
            <a:spLocks noGrp="1"/>
          </p:cNvSpPr>
          <p:nvPr>
            <p:ph type="body" sz="quarter" idx="19"/>
          </p:nvPr>
        </p:nvSpPr>
        <p:spPr>
          <a:xfrm>
            <a:off x="508000" y="7549"/>
            <a:ext cx="6040438" cy="954107"/>
          </a:xfrm>
        </p:spPr>
        <p:txBody>
          <a:bodyPr/>
          <a:lstStyle/>
          <a:p>
            <a:r>
              <a:rPr lang="en-US" dirty="0"/>
              <a:t>Forecasting</a:t>
            </a:r>
            <a:r>
              <a:rPr lang="en-US"/>
              <a:t> </a:t>
            </a:r>
            <a:r>
              <a:rPr lang="en-US" dirty="0"/>
              <a:t>Electric MHDV Adoption</a:t>
            </a:r>
          </a:p>
          <a:p>
            <a:endParaRPr lang="en-US" dirty="0"/>
          </a:p>
        </p:txBody>
      </p:sp>
      <p:sp>
        <p:nvSpPr>
          <p:cNvPr id="6" name="Title 5"/>
          <p:cNvSpPr>
            <a:spLocks noGrp="1"/>
          </p:cNvSpPr>
          <p:nvPr>
            <p:ph type="title"/>
          </p:nvPr>
        </p:nvSpPr>
        <p:spPr>
          <a:xfrm>
            <a:off x="508000" y="512748"/>
            <a:ext cx="10414000" cy="555476"/>
          </a:xfrm>
        </p:spPr>
        <p:txBody>
          <a:bodyPr/>
          <a:lstStyle/>
          <a:p>
            <a:r>
              <a:rPr lang="en-US" dirty="0" smtClean="0"/>
              <a:t>Medium and Heavy Duty Vehicles are Segmented into Classes</a:t>
            </a:r>
            <a:endParaRPr lang="en-US" dirty="0"/>
          </a:p>
        </p:txBody>
      </p:sp>
      <p:pic>
        <p:nvPicPr>
          <p:cNvPr id="13" name="Picture 12"/>
          <p:cNvPicPr>
            <a:picLocks noChangeAspect="1"/>
          </p:cNvPicPr>
          <p:nvPr/>
        </p:nvPicPr>
        <p:blipFill>
          <a:blip r:embed="rId2"/>
          <a:stretch>
            <a:fillRect/>
          </a:stretch>
        </p:blipFill>
        <p:spPr>
          <a:xfrm>
            <a:off x="130842" y="3530156"/>
            <a:ext cx="11919204" cy="2226564"/>
          </a:xfrm>
          <a:prstGeom prst="rect">
            <a:avLst/>
          </a:prstGeom>
        </p:spPr>
      </p:pic>
    </p:spTree>
    <p:extLst>
      <p:ext uri="{BB962C8B-B14F-4D97-AF65-F5344CB8AC3E}">
        <p14:creationId xmlns:p14="http://schemas.microsoft.com/office/powerpoint/2010/main" val="320425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13</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a:t>Forecasting</a:t>
            </a:r>
            <a:r>
              <a:rPr lang="en-US"/>
              <a:t> </a:t>
            </a:r>
            <a:r>
              <a:rPr lang="en-US" dirty="0"/>
              <a:t>Electric MHDV Adoption</a:t>
            </a:r>
          </a:p>
          <a:p>
            <a:endParaRPr lang="en-US"/>
          </a:p>
        </p:txBody>
      </p:sp>
      <p:sp>
        <p:nvSpPr>
          <p:cNvPr id="6" name="Title 5"/>
          <p:cNvSpPr>
            <a:spLocks noGrp="1"/>
          </p:cNvSpPr>
          <p:nvPr>
            <p:ph type="title"/>
          </p:nvPr>
        </p:nvSpPr>
        <p:spPr/>
        <p:txBody>
          <a:bodyPr/>
          <a:lstStyle/>
          <a:p>
            <a:r>
              <a:rPr lang="en-US" dirty="0" smtClean="0"/>
              <a:t>Forecasting Electric MHDV Adoption</a:t>
            </a:r>
            <a:endParaRPr lang="en-US" dirty="0"/>
          </a:p>
        </p:txBody>
      </p:sp>
      <p:sp>
        <p:nvSpPr>
          <p:cNvPr id="11" name="Text Placeholder 3"/>
          <p:cNvSpPr txBox="1">
            <a:spLocks/>
          </p:cNvSpPr>
          <p:nvPr/>
        </p:nvSpPr>
        <p:spPr>
          <a:xfrm>
            <a:off x="507999" y="1068224"/>
            <a:ext cx="11337159" cy="4995862"/>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solidFill>
                  <a:schemeClr val="accent1"/>
                </a:solidFill>
              </a:rPr>
              <a:t>We implement a stock turnover model to forecast electric MHDV adoption levels in each class. </a:t>
            </a:r>
          </a:p>
          <a:p>
            <a:pPr lvl="1"/>
            <a:r>
              <a:rPr lang="en-US" sz="1800" dirty="0"/>
              <a:t>In this model, we use initial vehicle numbers sourced from EV Hub for 2021, which are very few. </a:t>
            </a:r>
          </a:p>
          <a:p>
            <a:pPr lvl="1"/>
            <a:r>
              <a:rPr lang="en-US" sz="1800" dirty="0"/>
              <a:t>We then project vehicles in subsequent years by </a:t>
            </a:r>
            <a:r>
              <a:rPr lang="en-US" sz="1800"/>
              <a:t>assuming a </a:t>
            </a:r>
            <a:r>
              <a:rPr lang="en-US" sz="1800" dirty="0"/>
              <a:t>certain number of new vehicles enter, based on the assumed initial sales and sales growth rate projection</a:t>
            </a:r>
            <a:r>
              <a:rPr lang="en-US" sz="1800"/>
              <a:t>. </a:t>
            </a:r>
            <a:endParaRPr lang="en-US" sz="1800" dirty="0"/>
          </a:p>
          <a:p>
            <a:pPr lvl="1"/>
            <a:r>
              <a:rPr lang="en-US" sz="1800"/>
              <a:t>Vehicles </a:t>
            </a:r>
            <a:r>
              <a:rPr lang="en-US" sz="1800" dirty="0"/>
              <a:t>are expected to retire after their expected lifetime (10-12 years for MHDVs), but this is longer than the study period from 2022-2029, so the model assumes no electric vehicles retire</a:t>
            </a:r>
            <a:r>
              <a:rPr lang="en-US" sz="1800"/>
              <a:t>.</a:t>
            </a:r>
            <a:endParaRPr lang="en-US" sz="1800" dirty="0"/>
          </a:p>
          <a:p>
            <a:pPr lvl="1"/>
            <a:r>
              <a:rPr lang="en-US" sz="1800" dirty="0"/>
              <a:t>The share of new vehicles that are EVs is forecasted based on the forecasted EV sales adoption rate. </a:t>
            </a:r>
          </a:p>
        </p:txBody>
      </p:sp>
      <p:sp>
        <p:nvSpPr>
          <p:cNvPr id="12" name="Rectangle 11"/>
          <p:cNvSpPr/>
          <p:nvPr/>
        </p:nvSpPr>
        <p:spPr>
          <a:xfrm>
            <a:off x="845414" y="3576532"/>
            <a:ext cx="1992738" cy="11720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t>Electric MHDV Stock</a:t>
            </a:r>
            <a:endParaRPr lang="en-US" dirty="0"/>
          </a:p>
        </p:txBody>
      </p:sp>
      <p:sp>
        <p:nvSpPr>
          <p:cNvPr id="13" name="Rectangle 12"/>
          <p:cNvSpPr/>
          <p:nvPr/>
        </p:nvSpPr>
        <p:spPr>
          <a:xfrm>
            <a:off x="3519542" y="3576532"/>
            <a:ext cx="2107120" cy="11720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t>Existing Electric MHDV Registrations</a:t>
            </a:r>
            <a:endParaRPr lang="en-US" dirty="0"/>
          </a:p>
        </p:txBody>
      </p:sp>
      <p:sp>
        <p:nvSpPr>
          <p:cNvPr id="14" name="Rectangle 13"/>
          <p:cNvSpPr/>
          <p:nvPr/>
        </p:nvSpPr>
        <p:spPr>
          <a:xfrm>
            <a:off x="5970753" y="3576531"/>
            <a:ext cx="2103120" cy="11720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t>New Sales</a:t>
            </a:r>
            <a:endParaRPr lang="en-US" dirty="0"/>
          </a:p>
        </p:txBody>
      </p:sp>
      <p:sp>
        <p:nvSpPr>
          <p:cNvPr id="15" name="Rectangle 14"/>
          <p:cNvSpPr/>
          <p:nvPr/>
        </p:nvSpPr>
        <p:spPr>
          <a:xfrm>
            <a:off x="8417964" y="3576531"/>
            <a:ext cx="2103120" cy="11720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t>Retirements</a:t>
            </a:r>
            <a:endParaRPr lang="en-US" dirty="0"/>
          </a:p>
        </p:txBody>
      </p:sp>
      <p:sp>
        <p:nvSpPr>
          <p:cNvPr id="16" name="TextBox 15"/>
          <p:cNvSpPr txBox="1"/>
          <p:nvPr/>
        </p:nvSpPr>
        <p:spPr>
          <a:xfrm>
            <a:off x="2959659" y="3870191"/>
            <a:ext cx="629920" cy="584775"/>
          </a:xfrm>
          <a:prstGeom prst="rect">
            <a:avLst/>
          </a:prstGeom>
          <a:noFill/>
        </p:spPr>
        <p:txBody>
          <a:bodyPr wrap="square" rtlCol="0">
            <a:spAutoFit/>
          </a:bodyPr>
          <a:lstStyle/>
          <a:p>
            <a:pPr algn="ctr"/>
            <a:r>
              <a:rPr lang="en-US" sz="3200" b="1" dirty="0" smtClean="0"/>
              <a:t>=</a:t>
            </a:r>
            <a:endParaRPr lang="en-US" sz="3200" b="1" dirty="0"/>
          </a:p>
        </p:txBody>
      </p:sp>
      <p:sp>
        <p:nvSpPr>
          <p:cNvPr id="17" name="TextBox 16"/>
          <p:cNvSpPr txBox="1"/>
          <p:nvPr/>
        </p:nvSpPr>
        <p:spPr>
          <a:xfrm>
            <a:off x="5641440" y="3870191"/>
            <a:ext cx="314535" cy="523220"/>
          </a:xfrm>
          <a:prstGeom prst="rect">
            <a:avLst/>
          </a:prstGeom>
          <a:noFill/>
        </p:spPr>
        <p:txBody>
          <a:bodyPr wrap="square" rtlCol="0">
            <a:spAutoFit/>
          </a:bodyPr>
          <a:lstStyle/>
          <a:p>
            <a:pPr algn="ctr"/>
            <a:r>
              <a:rPr lang="en-US" sz="2800" b="1" dirty="0" smtClean="0"/>
              <a:t>+</a:t>
            </a:r>
            <a:endParaRPr lang="en-US" sz="2800" b="1" dirty="0"/>
          </a:p>
        </p:txBody>
      </p:sp>
      <p:sp>
        <p:nvSpPr>
          <p:cNvPr id="18" name="TextBox 17"/>
          <p:cNvSpPr txBox="1"/>
          <p:nvPr/>
        </p:nvSpPr>
        <p:spPr>
          <a:xfrm>
            <a:off x="7945069" y="3879060"/>
            <a:ext cx="629920" cy="523220"/>
          </a:xfrm>
          <a:prstGeom prst="rect">
            <a:avLst/>
          </a:prstGeom>
          <a:noFill/>
        </p:spPr>
        <p:txBody>
          <a:bodyPr wrap="square" rtlCol="0">
            <a:spAutoFit/>
          </a:bodyPr>
          <a:lstStyle/>
          <a:p>
            <a:pPr algn="ctr"/>
            <a:r>
              <a:rPr lang="en-US" sz="2800" b="1" dirty="0"/>
              <a:t>-</a:t>
            </a:r>
          </a:p>
        </p:txBody>
      </p:sp>
      <p:sp>
        <p:nvSpPr>
          <p:cNvPr id="19" name="TextBox 18"/>
          <p:cNvSpPr txBox="1"/>
          <p:nvPr/>
        </p:nvSpPr>
        <p:spPr>
          <a:xfrm>
            <a:off x="5970753" y="4747644"/>
            <a:ext cx="2103120" cy="1169551"/>
          </a:xfrm>
          <a:prstGeom prst="rect">
            <a:avLst/>
          </a:prstGeom>
          <a:solidFill>
            <a:schemeClr val="accent5">
              <a:lumMod val="20000"/>
              <a:lumOff val="80000"/>
            </a:schemeClr>
          </a:solidFill>
        </p:spPr>
        <p:txBody>
          <a:bodyPr wrap="square" rtlCol="0">
            <a:spAutoFit/>
          </a:bodyPr>
          <a:lstStyle/>
          <a:p>
            <a:r>
              <a:rPr lang="en-US" sz="1400" dirty="0">
                <a:solidFill>
                  <a:schemeClr val="accent1"/>
                </a:solidFill>
              </a:rPr>
              <a:t>New sales are calculated as forecasted MHDV sales in the class times forecasted EV sales share for the class.  </a:t>
            </a:r>
            <a:endParaRPr lang="en-US" sz="1200" dirty="0" smtClean="0">
              <a:solidFill>
                <a:schemeClr val="accent1"/>
              </a:solidFill>
            </a:endParaRPr>
          </a:p>
        </p:txBody>
      </p:sp>
      <p:sp>
        <p:nvSpPr>
          <p:cNvPr id="20" name="TextBox 19"/>
          <p:cNvSpPr txBox="1"/>
          <p:nvPr/>
        </p:nvSpPr>
        <p:spPr>
          <a:xfrm>
            <a:off x="3519542" y="4764220"/>
            <a:ext cx="2103120" cy="954107"/>
          </a:xfrm>
          <a:prstGeom prst="rect">
            <a:avLst/>
          </a:prstGeom>
          <a:solidFill>
            <a:schemeClr val="accent5">
              <a:lumMod val="20000"/>
              <a:lumOff val="80000"/>
            </a:schemeClr>
          </a:solidFill>
        </p:spPr>
        <p:txBody>
          <a:bodyPr wrap="square" rtlCol="0">
            <a:spAutoFit/>
          </a:bodyPr>
          <a:lstStyle/>
          <a:p>
            <a:r>
              <a:rPr lang="en-US" sz="1400" dirty="0">
                <a:solidFill>
                  <a:schemeClr val="accent1"/>
                </a:solidFill>
              </a:rPr>
              <a:t>Because electric MHDV technology is new, these vehicles are assumed to have age 0 in 2021. </a:t>
            </a:r>
            <a:endParaRPr lang="en-US" sz="1200" dirty="0" smtClean="0">
              <a:solidFill>
                <a:schemeClr val="accent1"/>
              </a:solidFill>
            </a:endParaRPr>
          </a:p>
        </p:txBody>
      </p:sp>
      <p:sp>
        <p:nvSpPr>
          <p:cNvPr id="21" name="TextBox 20"/>
          <p:cNvSpPr txBox="1"/>
          <p:nvPr/>
        </p:nvSpPr>
        <p:spPr>
          <a:xfrm>
            <a:off x="8417964" y="4757616"/>
            <a:ext cx="2103120" cy="954107"/>
          </a:xfrm>
          <a:prstGeom prst="rect">
            <a:avLst/>
          </a:prstGeom>
          <a:solidFill>
            <a:schemeClr val="accent5">
              <a:lumMod val="20000"/>
              <a:lumOff val="80000"/>
            </a:schemeClr>
          </a:solidFill>
        </p:spPr>
        <p:txBody>
          <a:bodyPr wrap="square" rtlCol="0">
            <a:spAutoFit/>
          </a:bodyPr>
          <a:lstStyle/>
          <a:p>
            <a:r>
              <a:rPr lang="en-US" sz="1400" dirty="0">
                <a:solidFill>
                  <a:schemeClr val="accent1"/>
                </a:solidFill>
              </a:rPr>
              <a:t>Because vehicle lifetimes are assumed to be longer than the study period (to 2029), retirements are 0. </a:t>
            </a:r>
            <a:endParaRPr lang="en-US" sz="1200" dirty="0" smtClean="0">
              <a:solidFill>
                <a:schemeClr val="accent1"/>
              </a:solidFill>
            </a:endParaRPr>
          </a:p>
        </p:txBody>
      </p:sp>
    </p:spTree>
    <p:extLst>
      <p:ext uri="{BB962C8B-B14F-4D97-AF65-F5344CB8AC3E}">
        <p14:creationId xmlns:p14="http://schemas.microsoft.com/office/powerpoint/2010/main" val="336383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918135" y="3470864"/>
            <a:ext cx="4280306" cy="3104877"/>
          </a:xfrm>
          <a:prstGeom prst="rect">
            <a:avLst/>
          </a:prstGeom>
        </p:spPr>
      </p:pic>
      <p:pic>
        <p:nvPicPr>
          <p:cNvPr id="14" name="Picture 13"/>
          <p:cNvPicPr>
            <a:picLocks noChangeAspect="1"/>
          </p:cNvPicPr>
          <p:nvPr/>
        </p:nvPicPr>
        <p:blipFill>
          <a:blip r:embed="rId3"/>
          <a:stretch>
            <a:fillRect/>
          </a:stretch>
        </p:blipFill>
        <p:spPr>
          <a:xfrm>
            <a:off x="3792886" y="3470864"/>
            <a:ext cx="4478532" cy="3250611"/>
          </a:xfrm>
          <a:prstGeom prst="rect">
            <a:avLst/>
          </a:prstGeom>
        </p:spPr>
      </p:pic>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14</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a:t>Forecasting Electric MHDV Adoption</a:t>
            </a:r>
          </a:p>
          <a:p>
            <a:endParaRPr lang="en-US" dirty="0"/>
          </a:p>
        </p:txBody>
      </p:sp>
      <p:sp>
        <p:nvSpPr>
          <p:cNvPr id="6" name="Title 5"/>
          <p:cNvSpPr>
            <a:spLocks noGrp="1"/>
          </p:cNvSpPr>
          <p:nvPr>
            <p:ph type="title"/>
          </p:nvPr>
        </p:nvSpPr>
        <p:spPr/>
        <p:txBody>
          <a:bodyPr/>
          <a:lstStyle/>
          <a:p>
            <a:r>
              <a:rPr lang="en-US" dirty="0" smtClean="0"/>
              <a:t>Forecasting Electric MHDV Adoption</a:t>
            </a:r>
            <a:endParaRPr lang="en-US" dirty="0"/>
          </a:p>
        </p:txBody>
      </p:sp>
      <p:pic>
        <p:nvPicPr>
          <p:cNvPr id="12" name="Picture 11"/>
          <p:cNvPicPr>
            <a:picLocks noChangeAspect="1"/>
          </p:cNvPicPr>
          <p:nvPr/>
        </p:nvPicPr>
        <p:blipFill>
          <a:blip r:embed="rId4"/>
          <a:stretch>
            <a:fillRect/>
          </a:stretch>
        </p:blipFill>
        <p:spPr>
          <a:xfrm>
            <a:off x="-1" y="3499899"/>
            <a:ext cx="4086631" cy="3124046"/>
          </a:xfrm>
          <a:prstGeom prst="rect">
            <a:avLst/>
          </a:prstGeom>
        </p:spPr>
      </p:pic>
      <p:sp>
        <p:nvSpPr>
          <p:cNvPr id="15" name="Rectangle 14"/>
          <p:cNvSpPr/>
          <p:nvPr/>
        </p:nvSpPr>
        <p:spPr>
          <a:xfrm>
            <a:off x="4457891" y="3106198"/>
            <a:ext cx="3377008" cy="7949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1B3D6F"/>
                </a:solidFill>
                <a:latin typeface="Calibri" panose="020F0502020204030204"/>
              </a:rPr>
              <a:t>EV Stock Adoption Forecast</a:t>
            </a:r>
            <a:r>
              <a:rPr lang="en-US" b="1" dirty="0" smtClean="0">
                <a:solidFill>
                  <a:srgbClr val="1B3D6F"/>
                </a:solidFill>
                <a:latin typeface="Calibri" panose="020F0502020204030204"/>
              </a:rPr>
              <a:t>:</a:t>
            </a:r>
          </a:p>
          <a:p>
            <a:pPr algn="ctr"/>
            <a:r>
              <a:rPr lang="en-US" b="1" dirty="0" smtClean="0">
                <a:solidFill>
                  <a:srgbClr val="1B3D6F"/>
                </a:solidFill>
                <a:latin typeface="Calibri" panose="020F0502020204030204"/>
              </a:rPr>
              <a:t> </a:t>
            </a:r>
            <a:r>
              <a:rPr lang="en-US" b="1" dirty="0">
                <a:solidFill>
                  <a:srgbClr val="1B3D6F"/>
                </a:solidFill>
                <a:latin typeface="Calibri" panose="020F0502020204030204"/>
              </a:rPr>
              <a:t>Long Haul HD</a:t>
            </a:r>
          </a:p>
        </p:txBody>
      </p:sp>
      <p:sp>
        <p:nvSpPr>
          <p:cNvPr id="13" name="Rectangle 12"/>
          <p:cNvSpPr/>
          <p:nvPr/>
        </p:nvSpPr>
        <p:spPr>
          <a:xfrm>
            <a:off x="403123" y="3132664"/>
            <a:ext cx="3018503" cy="7685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1B3D6F"/>
                </a:solidFill>
                <a:latin typeface="Calibri" panose="020F0502020204030204"/>
              </a:rPr>
              <a:t>EV Stock Adoption Forecast: </a:t>
            </a:r>
            <a:endParaRPr lang="en-US" b="1" dirty="0" smtClean="0">
              <a:solidFill>
                <a:srgbClr val="1B3D6F"/>
              </a:solidFill>
              <a:latin typeface="Calibri" panose="020F0502020204030204"/>
            </a:endParaRPr>
          </a:p>
          <a:p>
            <a:pPr algn="ctr"/>
            <a:r>
              <a:rPr lang="en-US" b="1" dirty="0" smtClean="0">
                <a:solidFill>
                  <a:srgbClr val="1B3D6F"/>
                </a:solidFill>
                <a:latin typeface="Calibri" panose="020F0502020204030204"/>
              </a:rPr>
              <a:t>Local </a:t>
            </a:r>
            <a:r>
              <a:rPr lang="en-US" b="1" dirty="0">
                <a:solidFill>
                  <a:srgbClr val="1B3D6F"/>
                </a:solidFill>
                <a:latin typeface="Calibri" panose="020F0502020204030204"/>
              </a:rPr>
              <a:t>HD</a:t>
            </a:r>
          </a:p>
        </p:txBody>
      </p:sp>
      <p:sp>
        <p:nvSpPr>
          <p:cNvPr id="18" name="Rectangle 17"/>
          <p:cNvSpPr/>
          <p:nvPr/>
        </p:nvSpPr>
        <p:spPr>
          <a:xfrm>
            <a:off x="8554220" y="2724861"/>
            <a:ext cx="3329907" cy="1139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1B3D6F"/>
                </a:solidFill>
                <a:latin typeface="Calibri" panose="020F0502020204030204"/>
              </a:rPr>
              <a:t>EV Stock Adoption Forecast: Buses</a:t>
            </a:r>
          </a:p>
        </p:txBody>
      </p:sp>
      <p:sp>
        <p:nvSpPr>
          <p:cNvPr id="11" name="Text Placeholder 3"/>
          <p:cNvSpPr txBox="1">
            <a:spLocks/>
          </p:cNvSpPr>
          <p:nvPr/>
        </p:nvSpPr>
        <p:spPr>
          <a:xfrm>
            <a:off x="507999" y="1068224"/>
            <a:ext cx="11337159" cy="4995862"/>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smtClean="0">
                <a:solidFill>
                  <a:schemeClr val="accent1"/>
                </a:solidFill>
              </a:rPr>
              <a:t>Forecasts are based on data from a Delphi Survey conducted by Brattle in late 2020.</a:t>
            </a:r>
          </a:p>
          <a:p>
            <a:pPr lvl="1"/>
            <a:r>
              <a:rPr lang="en-US" sz="1800" dirty="0" smtClean="0"/>
              <a:t>A panel of experts was asked to predict MHDV sales adoption across classes in 2025, 2030, and 2035. Their responses were then aggregated into high, base, and low scenarios. </a:t>
            </a:r>
          </a:p>
          <a:p>
            <a:pPr lvl="1"/>
            <a:r>
              <a:rPr lang="en-US" sz="1800" dirty="0" smtClean="0"/>
              <a:t>We use the base forecast for buses, and the low forecast for other vehicle types. </a:t>
            </a:r>
            <a:endParaRPr lang="en-US" sz="1800" dirty="0"/>
          </a:p>
          <a:p>
            <a:pPr lvl="1"/>
            <a:r>
              <a:rPr lang="en-US" sz="1800" dirty="0" smtClean="0"/>
              <a:t>We benchmark the stock adoption forecasts derived from these sales adoption forecasts through the stock turnover model against ERCOT’s assumptions, which are less granular. </a:t>
            </a:r>
          </a:p>
        </p:txBody>
      </p:sp>
    </p:spTree>
    <p:extLst>
      <p:ext uri="{BB962C8B-B14F-4D97-AF65-F5344CB8AC3E}">
        <p14:creationId xmlns:p14="http://schemas.microsoft.com/office/powerpoint/2010/main" val="4150743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4" name="Title 3"/>
          <p:cNvSpPr>
            <a:spLocks noGrp="1"/>
          </p:cNvSpPr>
          <p:nvPr>
            <p:ph type="title"/>
          </p:nvPr>
        </p:nvSpPr>
        <p:spPr/>
        <p:txBody>
          <a:bodyPr/>
          <a:lstStyle/>
          <a:p>
            <a:r>
              <a:rPr lang="en-US" dirty="0"/>
              <a:t>Step 2: Allocating </a:t>
            </a:r>
            <a:r>
              <a:rPr lang="en-US"/>
              <a:t>EV Adoption to ERCOT </a:t>
            </a:r>
            <a:r>
              <a:rPr lang="en-US" dirty="0"/>
              <a:t>Substations</a:t>
            </a:r>
          </a:p>
        </p:txBody>
      </p:sp>
    </p:spTree>
    <p:extLst>
      <p:ext uri="{BB962C8B-B14F-4D97-AF65-F5344CB8AC3E}">
        <p14:creationId xmlns:p14="http://schemas.microsoft.com/office/powerpoint/2010/main" val="1697961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16</a:t>
            </a:fld>
            <a:endParaRPr lang="en-US" dirty="0" smtClean="0"/>
          </a:p>
        </p:txBody>
      </p:sp>
      <p:sp>
        <p:nvSpPr>
          <p:cNvPr id="5" name="Text Placeholder 4"/>
          <p:cNvSpPr>
            <a:spLocks noGrp="1"/>
          </p:cNvSpPr>
          <p:nvPr>
            <p:ph type="body" sz="quarter" idx="19"/>
          </p:nvPr>
        </p:nvSpPr>
        <p:spPr/>
        <p:txBody>
          <a:bodyPr/>
          <a:lstStyle/>
          <a:p>
            <a:r>
              <a:rPr lang="en-US" dirty="0" smtClean="0"/>
              <a:t>Allocation</a:t>
            </a:r>
            <a:endParaRPr lang="en-US" dirty="0"/>
          </a:p>
        </p:txBody>
      </p:sp>
      <p:sp>
        <p:nvSpPr>
          <p:cNvPr id="6" name="Title 5"/>
          <p:cNvSpPr>
            <a:spLocks noGrp="1"/>
          </p:cNvSpPr>
          <p:nvPr>
            <p:ph type="title"/>
          </p:nvPr>
        </p:nvSpPr>
        <p:spPr/>
        <p:txBody>
          <a:bodyPr/>
          <a:lstStyle/>
          <a:p>
            <a:r>
              <a:rPr lang="en-US" b="1" dirty="0" smtClean="0"/>
              <a:t>Step 2: Allocate EV Adoption to ERCOT Substations</a:t>
            </a:r>
            <a:endParaRPr lang="en-US" b="1" dirty="0"/>
          </a:p>
        </p:txBody>
      </p:sp>
      <p:grpSp>
        <p:nvGrpSpPr>
          <p:cNvPr id="25" name="Group 24"/>
          <p:cNvGrpSpPr/>
          <p:nvPr/>
        </p:nvGrpSpPr>
        <p:grpSpPr>
          <a:xfrm>
            <a:off x="834990" y="2266389"/>
            <a:ext cx="3996160" cy="2891795"/>
            <a:chOff x="1223156" y="1398105"/>
            <a:chExt cx="3048799" cy="2378550"/>
          </a:xfrm>
          <a:solidFill>
            <a:schemeClr val="accent5">
              <a:lumMod val="20000"/>
              <a:lumOff val="80000"/>
            </a:schemeClr>
          </a:solidFill>
          <a:effectLst>
            <a:outerShdw blurRad="50800" dist="38100" dir="13500000" algn="br" rotWithShape="0">
              <a:prstClr val="black">
                <a:alpha val="40000"/>
              </a:prstClr>
            </a:outerShdw>
          </a:effectLst>
        </p:grpSpPr>
        <p:sp>
          <p:nvSpPr>
            <p:cNvPr id="26" name="Pentagon 25"/>
            <p:cNvSpPr/>
            <p:nvPr/>
          </p:nvSpPr>
          <p:spPr>
            <a:xfrm>
              <a:off x="1223156" y="1398105"/>
              <a:ext cx="3048799" cy="2378550"/>
            </a:xfrm>
            <a:prstGeom prst="homePlate">
              <a:avLst>
                <a:gd name="adj" fmla="val 28039"/>
              </a:avLst>
            </a:prstGeom>
            <a:solidFill>
              <a:schemeClr val="accent3">
                <a:lumMod val="20000"/>
                <a:lumOff val="80000"/>
              </a:schemeClr>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accent1"/>
                </a:solidFill>
              </a:endParaRPr>
            </a:p>
          </p:txBody>
        </p:sp>
        <p:sp>
          <p:nvSpPr>
            <p:cNvPr id="27" name="TextBox 26"/>
            <p:cNvSpPr txBox="1"/>
            <p:nvPr/>
          </p:nvSpPr>
          <p:spPr>
            <a:xfrm>
              <a:off x="1476845" y="1590112"/>
              <a:ext cx="2360181" cy="379727"/>
            </a:xfrm>
            <a:prstGeom prst="rect">
              <a:avLst/>
            </a:prstGeom>
            <a:noFill/>
            <a:ln w="50800">
              <a:noFill/>
            </a:ln>
          </p:spPr>
          <p:txBody>
            <a:bodyPr wrap="square" rtlCol="0">
              <a:spAutoFit/>
            </a:bodyPr>
            <a:lstStyle/>
            <a:p>
              <a:pPr algn="ctr"/>
              <a:r>
                <a:rPr lang="en-US" sz="1200" b="1" dirty="0" smtClean="0">
                  <a:solidFill>
                    <a:schemeClr val="accent1"/>
                  </a:solidFill>
                </a:rPr>
                <a:t>Establish Light, Medium, and Heavy-Duty EV Adoption Forecasts for 2022-2029</a:t>
              </a:r>
              <a:endParaRPr lang="en-US" sz="1200" b="1" dirty="0">
                <a:solidFill>
                  <a:schemeClr val="accent1"/>
                </a:solidFill>
              </a:endParaRPr>
            </a:p>
          </p:txBody>
        </p:sp>
        <p:sp>
          <p:nvSpPr>
            <p:cNvPr id="28" name="Oval 27"/>
            <p:cNvSpPr/>
            <p:nvPr/>
          </p:nvSpPr>
          <p:spPr>
            <a:xfrm>
              <a:off x="1297289" y="1590112"/>
              <a:ext cx="234334" cy="249684"/>
            </a:xfrm>
            <a:prstGeom prst="ellipse">
              <a:avLst/>
            </a:prstGeom>
            <a:solidFill>
              <a:srgbClr val="FFFF00"/>
            </a:solidFill>
            <a:ln w="95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accent1"/>
                  </a:solidFill>
                </a:rPr>
                <a:t>1</a:t>
              </a:r>
              <a:endParaRPr lang="en-US" sz="1400" b="1" dirty="0">
                <a:solidFill>
                  <a:schemeClr val="accent1"/>
                </a:solidFill>
              </a:endParaRPr>
            </a:p>
          </p:txBody>
        </p:sp>
        <p:cxnSp>
          <p:nvCxnSpPr>
            <p:cNvPr id="29" name="Straight Connector 28"/>
            <p:cNvCxnSpPr/>
            <p:nvPr/>
          </p:nvCxnSpPr>
          <p:spPr>
            <a:xfrm>
              <a:off x="1685018" y="2054290"/>
              <a:ext cx="1904517" cy="0"/>
            </a:xfrm>
            <a:prstGeom prst="line">
              <a:avLst/>
            </a:prstGeom>
            <a:grpFill/>
            <a:ln w="25400">
              <a:no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336777" y="2246004"/>
              <a:ext cx="2600999" cy="1177154"/>
            </a:xfrm>
            <a:prstGeom prst="rect">
              <a:avLst/>
            </a:prstGeom>
            <a:noFill/>
            <a:ln w="50800">
              <a:noFill/>
            </a:ln>
          </p:spPr>
          <p:txBody>
            <a:bodyPr wrap="square" rtlCol="0">
              <a:spAutoFit/>
            </a:bodyPr>
            <a:lstStyle/>
            <a:p>
              <a:pPr marL="182880" indent="-182880">
                <a:buFont typeface="Arial" panose="020B0604020202020204" pitchFamily="34" charset="0"/>
                <a:buChar char="•"/>
              </a:pPr>
              <a:r>
                <a:rPr lang="en-US" sz="1450" dirty="0">
                  <a:solidFill>
                    <a:schemeClr val="accent1"/>
                  </a:solidFill>
                </a:rPr>
                <a:t>Update and improve upon ERCOT’s existing adoption assumption for LDV penetration.</a:t>
              </a:r>
            </a:p>
            <a:p>
              <a:pPr marL="182880" indent="-182880">
                <a:buFont typeface="Arial" panose="020B0604020202020204" pitchFamily="34" charset="0"/>
                <a:buChar char="•"/>
              </a:pPr>
              <a:r>
                <a:rPr lang="en-US" sz="1450" dirty="0">
                  <a:solidFill>
                    <a:schemeClr val="accent1"/>
                  </a:solidFill>
                </a:rPr>
                <a:t>Build out adoption forecast for a more granular list of Medium and Heavy-Duty (MHDV) EVs</a:t>
              </a:r>
            </a:p>
          </p:txBody>
        </p:sp>
      </p:grpSp>
      <p:grpSp>
        <p:nvGrpSpPr>
          <p:cNvPr id="31" name="Group 30"/>
          <p:cNvGrpSpPr/>
          <p:nvPr/>
        </p:nvGrpSpPr>
        <p:grpSpPr>
          <a:xfrm>
            <a:off x="4189275" y="2268680"/>
            <a:ext cx="3995928" cy="2889504"/>
            <a:chOff x="3726980" y="1398104"/>
            <a:chExt cx="3404894" cy="2378550"/>
          </a:xfrm>
          <a:solidFill>
            <a:schemeClr val="accent5">
              <a:lumMod val="20000"/>
              <a:lumOff val="80000"/>
            </a:schemeClr>
          </a:solidFill>
          <a:effectLst>
            <a:outerShdw blurRad="50800" dist="38100" dir="13500000" algn="br" rotWithShape="0">
              <a:prstClr val="black">
                <a:alpha val="40000"/>
              </a:prstClr>
            </a:outerShdw>
          </a:effectLst>
        </p:grpSpPr>
        <p:sp>
          <p:nvSpPr>
            <p:cNvPr id="38" name="Chevron 37"/>
            <p:cNvSpPr/>
            <p:nvPr/>
          </p:nvSpPr>
          <p:spPr>
            <a:xfrm>
              <a:off x="3726980" y="1398104"/>
              <a:ext cx="3404894" cy="2378550"/>
            </a:xfrm>
            <a:prstGeom prst="chevron">
              <a:avLst>
                <a:gd name="adj" fmla="val 28039"/>
              </a:avLst>
            </a:prstGeom>
            <a:grpFill/>
            <a:ln w="508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1"/>
                </a:solidFill>
              </a:endParaRPr>
            </a:p>
          </p:txBody>
        </p:sp>
        <p:sp>
          <p:nvSpPr>
            <p:cNvPr id="39" name="TextBox 38"/>
            <p:cNvSpPr txBox="1"/>
            <p:nvPr/>
          </p:nvSpPr>
          <p:spPr>
            <a:xfrm>
              <a:off x="4662132" y="1580103"/>
              <a:ext cx="1995632" cy="461665"/>
            </a:xfrm>
            <a:prstGeom prst="rect">
              <a:avLst/>
            </a:prstGeom>
            <a:noFill/>
            <a:ln w="50800">
              <a:noFill/>
            </a:ln>
          </p:spPr>
          <p:txBody>
            <a:bodyPr wrap="square" rtlCol="0">
              <a:spAutoFit/>
            </a:bodyPr>
            <a:lstStyle/>
            <a:p>
              <a:pPr algn="ctr"/>
              <a:r>
                <a:rPr lang="en-US" sz="1200" b="1" dirty="0" smtClean="0">
                  <a:solidFill>
                    <a:schemeClr val="accent1"/>
                  </a:solidFill>
                </a:rPr>
                <a:t>Allocate Adoption Forecasts to ERCOT Substations</a:t>
              </a:r>
              <a:endParaRPr lang="en-US" sz="1200" b="1" dirty="0">
                <a:solidFill>
                  <a:schemeClr val="accent1"/>
                </a:solidFill>
              </a:endParaRPr>
            </a:p>
          </p:txBody>
        </p:sp>
        <p:sp>
          <p:nvSpPr>
            <p:cNvPr id="40" name="Oval 39"/>
            <p:cNvSpPr/>
            <p:nvPr/>
          </p:nvSpPr>
          <p:spPr>
            <a:xfrm>
              <a:off x="4475087" y="1595215"/>
              <a:ext cx="259672" cy="249684"/>
            </a:xfrm>
            <a:prstGeom prst="ellipse">
              <a:avLst/>
            </a:prstGeom>
            <a:solidFill>
              <a:srgbClr val="FFFF00"/>
            </a:solidFill>
            <a:ln w="95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accent1"/>
                  </a:solidFill>
                </a:rPr>
                <a:t>2</a:t>
              </a:r>
              <a:endParaRPr lang="en-US" sz="1400" b="1" dirty="0">
                <a:solidFill>
                  <a:schemeClr val="accent1"/>
                </a:solidFill>
              </a:endParaRPr>
            </a:p>
          </p:txBody>
        </p:sp>
        <p:cxnSp>
          <p:nvCxnSpPr>
            <p:cNvPr id="41" name="Straight Connector 40"/>
            <p:cNvCxnSpPr/>
            <p:nvPr/>
          </p:nvCxnSpPr>
          <p:spPr>
            <a:xfrm>
              <a:off x="4587879" y="2054810"/>
              <a:ext cx="2130250" cy="0"/>
            </a:xfrm>
            <a:prstGeom prst="line">
              <a:avLst/>
            </a:prstGeom>
            <a:grpFill/>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557691" y="2185988"/>
              <a:ext cx="2278092" cy="1361768"/>
            </a:xfrm>
            <a:prstGeom prst="rect">
              <a:avLst/>
            </a:prstGeom>
            <a:noFill/>
            <a:ln w="50800">
              <a:noFill/>
            </a:ln>
          </p:spPr>
          <p:txBody>
            <a:bodyPr wrap="square" rtlCol="0">
              <a:spAutoFit/>
            </a:bodyPr>
            <a:lstStyle/>
            <a:p>
              <a:pPr marL="182880" indent="-182880">
                <a:buFont typeface="Arial" panose="020B0604020202020204" pitchFamily="34" charset="0"/>
                <a:buChar char="•"/>
              </a:pPr>
              <a:r>
                <a:rPr lang="en-US" sz="1450" dirty="0" smtClean="0">
                  <a:solidFill>
                    <a:schemeClr val="accent1"/>
                  </a:solidFill>
                </a:rPr>
                <a:t>Separate methodologies for LDV and MHDV allocation</a:t>
              </a:r>
            </a:p>
            <a:p>
              <a:pPr marL="182880" indent="-182880">
                <a:buFont typeface="Arial" panose="020B0604020202020204" pitchFamily="34" charset="0"/>
                <a:buChar char="•"/>
              </a:pPr>
              <a:r>
                <a:rPr lang="en-US" sz="1450" dirty="0" smtClean="0">
                  <a:solidFill>
                    <a:schemeClr val="accent1"/>
                  </a:solidFill>
                </a:rPr>
                <a:t>Vehicles first allocated to the zip-code level and then to the substation-level using data from ERCOT, the Census, and Moody’s.</a:t>
              </a:r>
              <a:endParaRPr lang="en-US" sz="1450" dirty="0">
                <a:solidFill>
                  <a:schemeClr val="accent1"/>
                </a:solidFill>
              </a:endParaRPr>
            </a:p>
          </p:txBody>
        </p:sp>
      </p:grpSp>
      <p:grpSp>
        <p:nvGrpSpPr>
          <p:cNvPr id="43" name="Group 42"/>
          <p:cNvGrpSpPr/>
          <p:nvPr/>
        </p:nvGrpSpPr>
        <p:grpSpPr>
          <a:xfrm>
            <a:off x="7543560" y="2266389"/>
            <a:ext cx="3995928" cy="2889504"/>
            <a:chOff x="6564429" y="1398105"/>
            <a:chExt cx="3404894" cy="2378550"/>
          </a:xfrm>
          <a:effectLst>
            <a:outerShdw blurRad="50800" dist="38100" dir="13500000" algn="br" rotWithShape="0">
              <a:prstClr val="black">
                <a:alpha val="40000"/>
              </a:prstClr>
            </a:outerShdw>
          </a:effectLst>
        </p:grpSpPr>
        <p:sp>
          <p:nvSpPr>
            <p:cNvPr id="44" name="Chevron 43"/>
            <p:cNvSpPr/>
            <p:nvPr/>
          </p:nvSpPr>
          <p:spPr>
            <a:xfrm>
              <a:off x="6564429" y="1398105"/>
              <a:ext cx="3404894" cy="2378550"/>
            </a:xfrm>
            <a:prstGeom prst="chevron">
              <a:avLst>
                <a:gd name="adj" fmla="val 28039"/>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1"/>
                </a:solidFill>
              </a:endParaRPr>
            </a:p>
          </p:txBody>
        </p:sp>
        <p:sp>
          <p:nvSpPr>
            <p:cNvPr id="45" name="TextBox 44"/>
            <p:cNvSpPr txBox="1"/>
            <p:nvPr/>
          </p:nvSpPr>
          <p:spPr>
            <a:xfrm>
              <a:off x="7477155" y="1525186"/>
              <a:ext cx="1969582" cy="461665"/>
            </a:xfrm>
            <a:prstGeom prst="rect">
              <a:avLst/>
            </a:prstGeom>
            <a:noFill/>
          </p:spPr>
          <p:txBody>
            <a:bodyPr wrap="square" rtlCol="0">
              <a:spAutoFit/>
            </a:bodyPr>
            <a:lstStyle/>
            <a:p>
              <a:pPr algn="ctr"/>
              <a:r>
                <a:rPr lang="en-US" sz="1200" b="1" dirty="0" smtClean="0">
                  <a:solidFill>
                    <a:schemeClr val="accent1"/>
                  </a:solidFill>
                </a:rPr>
                <a:t>Calculate Load Impacts at the Substation-Level</a:t>
              </a:r>
              <a:endParaRPr lang="en-US" sz="1200" b="1" dirty="0">
                <a:solidFill>
                  <a:schemeClr val="accent1"/>
                </a:solidFill>
              </a:endParaRPr>
            </a:p>
          </p:txBody>
        </p:sp>
        <p:sp>
          <p:nvSpPr>
            <p:cNvPr id="46" name="Oval 45"/>
            <p:cNvSpPr/>
            <p:nvPr/>
          </p:nvSpPr>
          <p:spPr>
            <a:xfrm>
              <a:off x="7347319" y="1590264"/>
              <a:ext cx="259672" cy="249684"/>
            </a:xfrm>
            <a:prstGeom prst="ellipse">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accent1"/>
                  </a:solidFill>
                </a:rPr>
                <a:t>3</a:t>
              </a:r>
              <a:endParaRPr lang="en-US" sz="1400" b="1" dirty="0">
                <a:solidFill>
                  <a:schemeClr val="accent1"/>
                </a:solidFill>
              </a:endParaRPr>
            </a:p>
          </p:txBody>
        </p:sp>
        <p:cxnSp>
          <p:nvCxnSpPr>
            <p:cNvPr id="47" name="Straight Connector 46"/>
            <p:cNvCxnSpPr/>
            <p:nvPr/>
          </p:nvCxnSpPr>
          <p:spPr>
            <a:xfrm>
              <a:off x="7347319" y="2054810"/>
              <a:ext cx="213025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232655" y="1966821"/>
              <a:ext cx="2403043" cy="1634121"/>
            </a:xfrm>
            <a:prstGeom prst="rect">
              <a:avLst/>
            </a:prstGeom>
            <a:noFill/>
          </p:spPr>
          <p:txBody>
            <a:bodyPr wrap="square" rtlCol="0">
              <a:spAutoFit/>
            </a:bodyPr>
            <a:lstStyle/>
            <a:p>
              <a:endParaRPr lang="en-US" sz="1100" dirty="0" smtClean="0">
                <a:solidFill>
                  <a:schemeClr val="accent1"/>
                </a:solidFill>
              </a:endParaRPr>
            </a:p>
            <a:p>
              <a:pPr marL="182880" indent="-182880">
                <a:buFont typeface="Arial" panose="020B0604020202020204" pitchFamily="34" charset="0"/>
                <a:buChar char="•"/>
              </a:pPr>
              <a:r>
                <a:rPr lang="en-US" sz="1400" dirty="0" smtClean="0">
                  <a:solidFill>
                    <a:schemeClr val="accent1"/>
                  </a:solidFill>
                </a:rPr>
                <a:t>Calculate 64 representative load profiles for each substation, showing load throughout 4 seasons, 2 day types, and 8 years.</a:t>
              </a:r>
            </a:p>
            <a:p>
              <a:pPr marL="182880" indent="-182880">
                <a:buFont typeface="Arial" panose="020B0604020202020204" pitchFamily="34" charset="0"/>
                <a:buChar char="•"/>
              </a:pPr>
              <a:r>
                <a:rPr lang="en-US" sz="1400" dirty="0" smtClean="0">
                  <a:solidFill>
                    <a:schemeClr val="accent1"/>
                  </a:solidFill>
                </a:rPr>
                <a:t>Develop interactive tool that generates profiles for each substation and can be easily updated in the future.</a:t>
              </a:r>
              <a:endParaRPr lang="en-US" sz="1400" dirty="0">
                <a:solidFill>
                  <a:schemeClr val="accent1"/>
                </a:solidFill>
              </a:endParaRPr>
            </a:p>
          </p:txBody>
        </p:sp>
      </p:grpSp>
      <p:cxnSp>
        <p:nvCxnSpPr>
          <p:cNvPr id="49" name="Straight Connector 48"/>
          <p:cNvCxnSpPr/>
          <p:nvPr/>
        </p:nvCxnSpPr>
        <p:spPr>
          <a:xfrm>
            <a:off x="1436653" y="3064166"/>
            <a:ext cx="2500027"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16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17</a:t>
            </a:fld>
            <a:endParaRPr lang="en-US" dirty="0" smtClean="0"/>
          </a:p>
        </p:txBody>
      </p:sp>
      <p:sp>
        <p:nvSpPr>
          <p:cNvPr id="4" name="Text Placeholder 3"/>
          <p:cNvSpPr>
            <a:spLocks noGrp="1"/>
          </p:cNvSpPr>
          <p:nvPr>
            <p:ph type="body" sz="quarter" idx="16"/>
          </p:nvPr>
        </p:nvSpPr>
        <p:spPr/>
        <p:txBody>
          <a:bodyPr/>
          <a:lstStyle/>
          <a:p>
            <a:pPr lvl="1"/>
            <a:r>
              <a:rPr lang="en-US" sz="1600" dirty="0"/>
              <a:t>The objective of this step in the analysis is to allocate our Texas-level LDV forecast to each of ERCOT’s </a:t>
            </a:r>
            <a:r>
              <a:rPr lang="en-US" sz="1600" dirty="0" smtClean="0"/>
              <a:t>substations</a:t>
            </a:r>
            <a:r>
              <a:rPr lang="en-US" sz="1600" dirty="0"/>
              <a:t>.</a:t>
            </a:r>
          </a:p>
          <a:p>
            <a:pPr lvl="2"/>
            <a:r>
              <a:rPr lang="en-US" sz="1400" dirty="0"/>
              <a:t>We first </a:t>
            </a:r>
            <a:r>
              <a:rPr lang="en-US" sz="1400" dirty="0" smtClean="0"/>
              <a:t>allocate </a:t>
            </a:r>
            <a:r>
              <a:rPr lang="en-US" sz="1400" dirty="0"/>
              <a:t>adoption to all zip codes in ERCOT’s service territory, and then further </a:t>
            </a:r>
            <a:r>
              <a:rPr lang="en-US" sz="1400" dirty="0" smtClean="0"/>
              <a:t>allocate </a:t>
            </a:r>
            <a:r>
              <a:rPr lang="en-US" sz="1400" dirty="0"/>
              <a:t>to the substations serving each zip code.</a:t>
            </a:r>
          </a:p>
          <a:p>
            <a:pPr lvl="1"/>
            <a:r>
              <a:rPr lang="en-US" sz="1600" dirty="0"/>
              <a:t>ERCOT Substations fall into three categories:</a:t>
            </a:r>
          </a:p>
          <a:p>
            <a:pPr lvl="2"/>
            <a:r>
              <a:rPr lang="en-US" sz="1400" b="1" dirty="0">
                <a:solidFill>
                  <a:schemeClr val="accent1"/>
                </a:solidFill>
              </a:rPr>
              <a:t>ESIID Substations </a:t>
            </a:r>
            <a:r>
              <a:rPr lang="en-US" sz="1400" dirty="0"/>
              <a:t>– Existing ERCOT substations with loads associated with </a:t>
            </a:r>
            <a:r>
              <a:rPr lang="en-US" sz="1400" u="sng" dirty="0" smtClean="0"/>
              <a:t>competitive choice areas </a:t>
            </a:r>
            <a:r>
              <a:rPr lang="en-US" sz="1400" dirty="0"/>
              <a:t>within ERCOT.</a:t>
            </a:r>
          </a:p>
          <a:p>
            <a:pPr lvl="2"/>
            <a:r>
              <a:rPr lang="en-US" sz="1400" b="1" dirty="0">
                <a:solidFill>
                  <a:schemeClr val="accent1"/>
                </a:solidFill>
              </a:rPr>
              <a:t>NOIE Substations</a:t>
            </a:r>
            <a:r>
              <a:rPr lang="en-US" sz="1400" dirty="0"/>
              <a:t> – Existing ERCOT substations with loads associated with </a:t>
            </a:r>
            <a:r>
              <a:rPr lang="en-US" sz="1400" u="sng" dirty="0"/>
              <a:t>Non Opt-In entities </a:t>
            </a:r>
            <a:r>
              <a:rPr lang="en-US" sz="1400" dirty="0"/>
              <a:t>within ERCOT.</a:t>
            </a:r>
          </a:p>
          <a:p>
            <a:pPr lvl="2"/>
            <a:r>
              <a:rPr lang="en-US" sz="1400" b="1" dirty="0">
                <a:solidFill>
                  <a:schemeClr val="accent1"/>
                </a:solidFill>
              </a:rPr>
              <a:t>Planned Substations</a:t>
            </a:r>
            <a:endParaRPr lang="en-US" sz="1400" dirty="0"/>
          </a:p>
          <a:p>
            <a:pPr lvl="1"/>
            <a:r>
              <a:rPr lang="en-US" sz="1400" dirty="0"/>
              <a:t>From ERCOT, we received a mapping of ESIID substations to the zip codes they serve, as well as non-coincident peak forecasts (in MW) for each substation. ERCOT does not track the zip codes served by N</a:t>
            </a:r>
            <a:r>
              <a:rPr lang="en-US" sz="1400" dirty="0" smtClean="0"/>
              <a:t>on Opt-In </a:t>
            </a:r>
            <a:r>
              <a:rPr lang="en-US" sz="1400" dirty="0"/>
              <a:t>E</a:t>
            </a:r>
            <a:r>
              <a:rPr lang="en-US" sz="1400" dirty="0" smtClean="0"/>
              <a:t>ntities (NOIE) </a:t>
            </a:r>
            <a:r>
              <a:rPr lang="en-US" sz="1400" dirty="0"/>
              <a:t>or Planned substations. For this reason, we applied varying methodologies to allocate adoption to substations with and without zip code </a:t>
            </a:r>
            <a:r>
              <a:rPr lang="en-US" sz="1400" dirty="0" smtClean="0"/>
              <a:t>data</a:t>
            </a:r>
            <a:endParaRPr lang="en-US" sz="1400" dirty="0"/>
          </a:p>
        </p:txBody>
      </p:sp>
      <p:sp>
        <p:nvSpPr>
          <p:cNvPr id="5" name="Text Placeholder 4"/>
          <p:cNvSpPr>
            <a:spLocks noGrp="1"/>
          </p:cNvSpPr>
          <p:nvPr>
            <p:ph type="body" sz="quarter" idx="19"/>
          </p:nvPr>
        </p:nvSpPr>
        <p:spPr/>
        <p:txBody>
          <a:bodyPr/>
          <a:lstStyle/>
          <a:p>
            <a:r>
              <a:rPr lang="en-US"/>
              <a:t>LDV Allocation</a:t>
            </a:r>
            <a:r>
              <a:rPr lang="en-US" dirty="0"/>
              <a:t> </a:t>
            </a:r>
            <a:r>
              <a:rPr lang="en-US"/>
              <a:t>methodology</a:t>
            </a:r>
            <a:endParaRPr lang="en-US" dirty="0"/>
          </a:p>
        </p:txBody>
      </p:sp>
      <p:sp>
        <p:nvSpPr>
          <p:cNvPr id="6" name="Title 5"/>
          <p:cNvSpPr>
            <a:spLocks noGrp="1"/>
          </p:cNvSpPr>
          <p:nvPr>
            <p:ph type="title"/>
          </p:nvPr>
        </p:nvSpPr>
        <p:spPr/>
        <p:txBody>
          <a:bodyPr/>
          <a:lstStyle/>
          <a:p>
            <a:r>
              <a:rPr lang="en-US" dirty="0"/>
              <a:t>LDV Allocation Methodology</a:t>
            </a:r>
          </a:p>
        </p:txBody>
      </p:sp>
      <p:sp>
        <p:nvSpPr>
          <p:cNvPr id="7" name="Rectangle 6"/>
          <p:cNvSpPr/>
          <p:nvPr/>
        </p:nvSpPr>
        <p:spPr>
          <a:xfrm>
            <a:off x="1381104" y="4870745"/>
            <a:ext cx="2006353" cy="8345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Texas LDV Adoption Forecast</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p:cNvSpPr/>
          <p:nvPr/>
        </p:nvSpPr>
        <p:spPr>
          <a:xfrm>
            <a:off x="3915552" y="4060651"/>
            <a:ext cx="2034383" cy="109386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Calibri" panose="020F0502020204030204"/>
                <a:ea typeface="+mn-ea"/>
                <a:cs typeface="+mn-cs"/>
              </a:rPr>
              <a:t>Allocate 75% of vehicles to substations </a:t>
            </a:r>
            <a:r>
              <a:rPr kumimoji="0" lang="en-US" sz="1400" b="1" i="0" u="none" strike="noStrike" kern="1200" cap="none" spc="0" normalizeH="0" baseline="0" noProof="0" dirty="0" smtClean="0">
                <a:ln>
                  <a:noFill/>
                </a:ln>
                <a:solidFill>
                  <a:schemeClr val="bg1"/>
                </a:solidFill>
                <a:effectLst/>
                <a:uLnTx/>
                <a:uFillTx/>
                <a:latin typeface="Calibri" panose="020F0502020204030204"/>
                <a:ea typeface="+mn-ea"/>
                <a:cs typeface="+mn-cs"/>
              </a:rPr>
              <a:t>with known zip codes and usable data, based on load ratio share</a:t>
            </a:r>
            <a:endParaRPr kumimoji="0" lang="en-US" sz="1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Rectangle 8"/>
          <p:cNvSpPr/>
          <p:nvPr/>
        </p:nvSpPr>
        <p:spPr>
          <a:xfrm>
            <a:off x="3924391" y="5624195"/>
            <a:ext cx="2039112" cy="10972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Allocate 25% of vehicles to substations </a:t>
            </a: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without known zip </a:t>
            </a:r>
            <a:r>
              <a:rPr kumimoji="0" lang="en-US" sz="1400" b="1" i="0" u="none" strike="noStrike" kern="1200" cap="none" spc="0" normalizeH="0" baseline="0" noProof="0" dirty="0" smtClean="0">
                <a:ln>
                  <a:noFill/>
                </a:ln>
                <a:solidFill>
                  <a:srgbClr val="FFFFFF"/>
                </a:solidFill>
                <a:effectLst/>
                <a:uLnTx/>
                <a:uFillTx/>
                <a:latin typeface="Calibri" panose="020F0502020204030204"/>
                <a:ea typeface="+mn-ea"/>
                <a:cs typeface="+mn-cs"/>
              </a:rPr>
              <a:t>codes</a:t>
            </a:r>
            <a:endParaRPr kumimoji="0" lang="en-US" sz="1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0" name="Rectangle 9"/>
          <p:cNvSpPr/>
          <p:nvPr/>
        </p:nvSpPr>
        <p:spPr>
          <a:xfrm>
            <a:off x="6272114" y="3816319"/>
            <a:ext cx="2039112" cy="10938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smtClean="0">
                <a:ln>
                  <a:noFill/>
                </a:ln>
                <a:solidFill>
                  <a:schemeClr val="bg1"/>
                </a:solidFill>
                <a:effectLst/>
                <a:uLnTx/>
                <a:uFillTx/>
                <a:latin typeface="Calibri" panose="020F0502020204030204"/>
                <a:ea typeface="+mn-ea"/>
                <a:cs typeface="+mn-cs"/>
              </a:rPr>
              <a:t>Derive separate adoption forecasts for zip codes with zero historical adoption </a:t>
            </a:r>
            <a:endParaRPr kumimoji="0" lang="en-US" sz="140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 name="Rectangle 10"/>
          <p:cNvSpPr/>
          <p:nvPr/>
        </p:nvSpPr>
        <p:spPr>
          <a:xfrm>
            <a:off x="8641437" y="5616025"/>
            <a:ext cx="2039112" cy="109728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Calibri" panose="020F0502020204030204"/>
                <a:ea typeface="+mn-ea"/>
                <a:cs typeface="+mn-cs"/>
              </a:rPr>
              <a:t>Distribute forecast to substations </a:t>
            </a:r>
            <a:r>
              <a:rPr kumimoji="0" lang="en-US" sz="1400" b="1" i="0" u="none" strike="noStrike" kern="1200" cap="none" spc="0" normalizeH="0" baseline="0" noProof="0" dirty="0" smtClean="0">
                <a:ln>
                  <a:noFill/>
                </a:ln>
                <a:solidFill>
                  <a:srgbClr val="FFFFFF"/>
                </a:solidFill>
                <a:effectLst/>
                <a:uLnTx/>
                <a:uFillTx/>
                <a:latin typeface="Calibri" panose="020F0502020204030204"/>
                <a:ea typeface="+mn-ea"/>
                <a:cs typeface="+mn-cs"/>
              </a:rPr>
              <a:t>proportional to NCP</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p:cNvSpPr/>
          <p:nvPr/>
        </p:nvSpPr>
        <p:spPr>
          <a:xfrm>
            <a:off x="8641437" y="4174416"/>
            <a:ext cx="2039112" cy="109728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Calibri" panose="020F0502020204030204"/>
                <a:ea typeface="+mn-ea"/>
                <a:cs typeface="+mn-cs"/>
              </a:rPr>
              <a:t>Distribute zip code-level forecast to substations </a:t>
            </a:r>
            <a:r>
              <a:rPr kumimoji="0" lang="en-US" sz="1400" b="1" i="0" u="none" strike="noStrike" kern="1200" cap="none" spc="0" normalizeH="0" baseline="0" noProof="0" dirty="0" smtClean="0">
                <a:ln>
                  <a:noFill/>
                </a:ln>
                <a:solidFill>
                  <a:srgbClr val="FFFFFF"/>
                </a:solidFill>
                <a:effectLst/>
                <a:uLnTx/>
                <a:uFillTx/>
                <a:latin typeface="Calibri" panose="020F0502020204030204"/>
                <a:ea typeface="+mn-ea"/>
                <a:cs typeface="+mn-cs"/>
              </a:rPr>
              <a:t>proportional to </a:t>
            </a:r>
            <a:r>
              <a:rPr lang="en-US" sz="1400" b="1" dirty="0" smtClean="0">
                <a:solidFill>
                  <a:srgbClr val="FFFFFF"/>
                </a:solidFill>
                <a:latin typeface="Calibri" panose="020F0502020204030204"/>
              </a:rPr>
              <a:t>non-coincident peak (NCP)</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Rectangle 17"/>
          <p:cNvSpPr/>
          <p:nvPr/>
        </p:nvSpPr>
        <p:spPr>
          <a:xfrm>
            <a:off x="6285682" y="5026211"/>
            <a:ext cx="2039112" cy="109728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smtClean="0">
                <a:ln>
                  <a:noFill/>
                </a:ln>
                <a:solidFill>
                  <a:schemeClr val="bg1"/>
                </a:solidFill>
                <a:effectLst/>
                <a:uLnTx/>
                <a:uFillTx/>
                <a:latin typeface="Calibri" panose="020F0502020204030204"/>
                <a:ea typeface="+mn-ea"/>
                <a:cs typeface="+mn-cs"/>
              </a:rPr>
              <a:t>Allocate remaining vehicles to zip codes with historical adoption using propensity score approach </a:t>
            </a:r>
            <a:endParaRPr kumimoji="0" lang="en-US" sz="140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1" name="TextBox 20"/>
          <p:cNvSpPr txBox="1"/>
          <p:nvPr/>
        </p:nvSpPr>
        <p:spPr>
          <a:xfrm>
            <a:off x="4512072" y="3732880"/>
            <a:ext cx="1067783" cy="369332"/>
          </a:xfrm>
          <a:prstGeom prst="rect">
            <a:avLst/>
          </a:prstGeom>
          <a:noFill/>
        </p:spPr>
        <p:txBody>
          <a:bodyPr wrap="square" rtlCol="0">
            <a:spAutoFit/>
          </a:bodyPr>
          <a:lstStyle/>
          <a:p>
            <a:r>
              <a:rPr lang="en-US" b="1" dirty="0" smtClean="0">
                <a:solidFill>
                  <a:schemeClr val="accent2"/>
                </a:solidFill>
              </a:rPr>
              <a:t>Step 1</a:t>
            </a:r>
            <a:endParaRPr lang="en-US" b="1" dirty="0">
              <a:solidFill>
                <a:schemeClr val="accent2"/>
              </a:solidFill>
            </a:endParaRPr>
          </a:p>
        </p:txBody>
      </p:sp>
      <p:sp>
        <p:nvSpPr>
          <p:cNvPr id="22" name="TextBox 21"/>
          <p:cNvSpPr txBox="1"/>
          <p:nvPr/>
        </p:nvSpPr>
        <p:spPr>
          <a:xfrm>
            <a:off x="6821965" y="3466091"/>
            <a:ext cx="1067783" cy="369332"/>
          </a:xfrm>
          <a:prstGeom prst="rect">
            <a:avLst/>
          </a:prstGeom>
          <a:noFill/>
        </p:spPr>
        <p:txBody>
          <a:bodyPr wrap="square" rtlCol="0">
            <a:spAutoFit/>
          </a:bodyPr>
          <a:lstStyle/>
          <a:p>
            <a:r>
              <a:rPr lang="en-US" b="1" dirty="0" smtClean="0">
                <a:solidFill>
                  <a:schemeClr val="accent3"/>
                </a:solidFill>
              </a:rPr>
              <a:t>Step 2</a:t>
            </a:r>
            <a:endParaRPr lang="en-US" b="1" dirty="0">
              <a:solidFill>
                <a:schemeClr val="accent3"/>
              </a:solidFill>
            </a:endParaRPr>
          </a:p>
        </p:txBody>
      </p:sp>
      <p:sp>
        <p:nvSpPr>
          <p:cNvPr id="23" name="TextBox 22"/>
          <p:cNvSpPr txBox="1"/>
          <p:nvPr/>
        </p:nvSpPr>
        <p:spPr>
          <a:xfrm>
            <a:off x="9215808" y="3830087"/>
            <a:ext cx="1067783" cy="369332"/>
          </a:xfrm>
          <a:prstGeom prst="rect">
            <a:avLst/>
          </a:prstGeom>
          <a:noFill/>
        </p:spPr>
        <p:txBody>
          <a:bodyPr wrap="square" rtlCol="0">
            <a:spAutoFit/>
          </a:bodyPr>
          <a:lstStyle/>
          <a:p>
            <a:r>
              <a:rPr lang="en-US" b="1" dirty="0" smtClean="0">
                <a:solidFill>
                  <a:schemeClr val="accent4"/>
                </a:solidFill>
              </a:rPr>
              <a:t>Step 3</a:t>
            </a:r>
            <a:endParaRPr lang="en-US" b="1" dirty="0">
              <a:solidFill>
                <a:schemeClr val="accent4"/>
              </a:solidFill>
            </a:endParaRPr>
          </a:p>
        </p:txBody>
      </p:sp>
      <p:sp>
        <p:nvSpPr>
          <p:cNvPr id="26" name="Left Brace 25"/>
          <p:cNvSpPr/>
          <p:nvPr/>
        </p:nvSpPr>
        <p:spPr>
          <a:xfrm>
            <a:off x="3387457" y="4438488"/>
            <a:ext cx="516016" cy="16990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a:off x="5977071" y="3952143"/>
            <a:ext cx="281475" cy="1699014"/>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8" name="Right Brace 27"/>
          <p:cNvSpPr/>
          <p:nvPr/>
        </p:nvSpPr>
        <p:spPr>
          <a:xfrm>
            <a:off x="8359280" y="3982058"/>
            <a:ext cx="291127" cy="1702983"/>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cxnSp>
        <p:nvCxnSpPr>
          <p:cNvPr id="30" name="Straight Arrow Connector 29"/>
          <p:cNvCxnSpPr/>
          <p:nvPr/>
        </p:nvCxnSpPr>
        <p:spPr>
          <a:xfrm flipV="1">
            <a:off x="5963503" y="6425611"/>
            <a:ext cx="2677934" cy="817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18909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a:srcRect l="76752"/>
          <a:stretch/>
        </p:blipFill>
        <p:spPr>
          <a:xfrm>
            <a:off x="10604414" y="4001286"/>
            <a:ext cx="691612" cy="1784981"/>
          </a:xfrm>
          <a:prstGeom prst="rect">
            <a:avLst/>
          </a:prstGeom>
        </p:spPr>
      </p:pic>
      <p:pic>
        <p:nvPicPr>
          <p:cNvPr id="18" name="Picture 17"/>
          <p:cNvPicPr>
            <a:picLocks noChangeAspect="1"/>
          </p:cNvPicPr>
          <p:nvPr/>
        </p:nvPicPr>
        <p:blipFill>
          <a:blip r:embed="rId3"/>
          <a:stretch>
            <a:fillRect/>
          </a:stretch>
        </p:blipFill>
        <p:spPr>
          <a:xfrm>
            <a:off x="6152606" y="484603"/>
            <a:ext cx="5354209" cy="3039629"/>
          </a:xfrm>
          <a:prstGeom prst="rect">
            <a:avLst/>
          </a:prstGeom>
        </p:spPr>
      </p:pic>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18</a:t>
            </a:fld>
            <a:endParaRPr lang="en-US" dirty="0" smtClean="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6"/>
              </p:nvPr>
            </p:nvSpPr>
            <p:spPr>
              <a:xfrm>
                <a:off x="508000" y="1181101"/>
                <a:ext cx="5518331" cy="4995862"/>
              </a:xfrm>
            </p:spPr>
            <p:txBody>
              <a:bodyPr/>
              <a:lstStyle/>
              <a:p>
                <a:pPr lvl="1"/>
                <a:r>
                  <a:rPr lang="en-US" sz="1400" b="1" dirty="0">
                    <a:solidFill>
                      <a:schemeClr val="accent1"/>
                    </a:solidFill>
                  </a:rPr>
                  <a:t>Step 1: </a:t>
                </a:r>
                <a:r>
                  <a:rPr lang="en-US" sz="1400" b="1" dirty="0"/>
                  <a:t>In the absence of zip code data for all of ERCOT’s substations, we first separate our LDV adoption forecast into two “buckets,” </a:t>
                </a:r>
                <a:r>
                  <a:rPr lang="en-US" sz="1400" dirty="0"/>
                  <a:t>so we could allocate one bucket to substations with zip code data, and one bucket to substations without zip code data.</a:t>
                </a:r>
              </a:p>
              <a:p>
                <a:pPr lvl="2"/>
                <a:r>
                  <a:rPr lang="en-US" sz="1200" dirty="0"/>
                  <a:t>We allocated </a:t>
                </a:r>
                <a:r>
                  <a:rPr lang="en-US" sz="1200" b="1" dirty="0">
                    <a:solidFill>
                      <a:schemeClr val="accent1"/>
                    </a:solidFill>
                  </a:rPr>
                  <a:t>75% </a:t>
                </a:r>
                <a:r>
                  <a:rPr lang="en-US" sz="1200" dirty="0"/>
                  <a:t>of our forecasted LDV adoption to these substations and the </a:t>
                </a:r>
                <a:r>
                  <a:rPr lang="en-US" sz="1200" b="1" dirty="0">
                    <a:solidFill>
                      <a:schemeClr val="accent1"/>
                    </a:solidFill>
                  </a:rPr>
                  <a:t>remaining 25% </a:t>
                </a:r>
                <a:r>
                  <a:rPr lang="en-US" sz="1200" dirty="0"/>
                  <a:t>to the substations without associated zip code data.</a:t>
                </a:r>
                <a:endParaRPr lang="en-US" sz="1400" dirty="0"/>
              </a:p>
              <a:p>
                <a:pPr lvl="1"/>
                <a:r>
                  <a:rPr lang="en-US" sz="1400" b="1" dirty="0">
                    <a:solidFill>
                      <a:schemeClr val="accent1"/>
                    </a:solidFill>
                  </a:rPr>
                  <a:t>Step 2: </a:t>
                </a:r>
                <a:r>
                  <a:rPr lang="en-US" sz="1400" b="1" dirty="0"/>
                  <a:t>Assign a “propensity score” to all Texas zip codes, indicating the relative likelihood of EV adoption in each zip code. </a:t>
                </a:r>
                <a:r>
                  <a:rPr lang="en-US" sz="1400" dirty="0"/>
                  <a:t>We rely on this metric to determine where LDV adoption is most likely to occur across Texas in each of our forecasted years and translate this into a share of Texas-wide adoption.</a:t>
                </a:r>
              </a:p>
              <a:p>
                <a:pPr lvl="2"/>
                <a:r>
                  <a:rPr lang="en-US" sz="1200" b="1" dirty="0">
                    <a:solidFill>
                      <a:schemeClr val="accent1"/>
                    </a:solidFill>
                  </a:rPr>
                  <a:t>Propensity Score = Income per Capita Score </a:t>
                </a:r>
                <a14:m>
                  <m:oMath xmlns:m="http://schemas.openxmlformats.org/officeDocument/2006/math">
                    <m:r>
                      <a:rPr lang="en-US" sz="1200" b="1" i="1">
                        <a:solidFill>
                          <a:schemeClr val="accent1"/>
                        </a:solidFill>
                        <a:latin typeface="Cambria Math" panose="02040503050406030204" pitchFamily="18" charset="0"/>
                        <a:ea typeface="Cambria Math" panose="02040503050406030204" pitchFamily="18" charset="0"/>
                      </a:rPr>
                      <m:t>×</m:t>
                    </m:r>
                  </m:oMath>
                </a14:m>
                <a:r>
                  <a:rPr lang="en-US" sz="1200" b="1" dirty="0">
                    <a:solidFill>
                      <a:schemeClr val="accent1"/>
                    </a:solidFill>
                  </a:rPr>
                  <a:t> Population Density Score </a:t>
                </a:r>
                <a14:m>
                  <m:oMath xmlns:m="http://schemas.openxmlformats.org/officeDocument/2006/math">
                    <m:r>
                      <a:rPr lang="en-US" sz="1200" b="1" i="1">
                        <a:solidFill>
                          <a:schemeClr val="accent1"/>
                        </a:solidFill>
                        <a:latin typeface="Cambria Math" panose="02040503050406030204" pitchFamily="18" charset="0"/>
                        <a:ea typeface="Cambria Math" panose="02040503050406030204" pitchFamily="18" charset="0"/>
                      </a:rPr>
                      <m:t>×</m:t>
                    </m:r>
                  </m:oMath>
                </a14:m>
                <a:r>
                  <a:rPr lang="en-US" sz="1200" b="1" dirty="0">
                    <a:solidFill>
                      <a:schemeClr val="accent1"/>
                    </a:solidFill>
                  </a:rPr>
                  <a:t>  Historical Adoption </a:t>
                </a:r>
                <a14:m>
                  <m:oMath xmlns:m="http://schemas.openxmlformats.org/officeDocument/2006/math">
                    <m:r>
                      <a:rPr lang="en-US" sz="1200" b="1" i="1">
                        <a:solidFill>
                          <a:schemeClr val="accent1"/>
                        </a:solidFill>
                        <a:latin typeface="Cambria Math" panose="02040503050406030204" pitchFamily="18" charset="0"/>
                        <a:ea typeface="Cambria Math" panose="02040503050406030204" pitchFamily="18" charset="0"/>
                      </a:rPr>
                      <m:t>×</m:t>
                    </m:r>
                  </m:oMath>
                </a14:m>
                <a:r>
                  <a:rPr lang="en-US" sz="1200" b="1" dirty="0">
                    <a:solidFill>
                      <a:schemeClr val="accent1"/>
                    </a:solidFill>
                  </a:rPr>
                  <a:t> Total Vehicle Registrations</a:t>
                </a:r>
                <a:endParaRPr lang="en-US" sz="1200" dirty="0"/>
              </a:p>
              <a:p>
                <a:pPr lvl="2"/>
                <a:r>
                  <a:rPr lang="en-US" sz="1200" dirty="0"/>
                  <a:t>Approximately </a:t>
                </a:r>
                <a:r>
                  <a:rPr lang="en-US" sz="1200" b="1" dirty="0">
                    <a:solidFill>
                      <a:schemeClr val="accent1"/>
                    </a:solidFill>
                  </a:rPr>
                  <a:t>1%</a:t>
                </a:r>
                <a:r>
                  <a:rPr lang="en-US" sz="1200" dirty="0"/>
                  <a:t> of the LDV forecast is allocated to zip codes </a:t>
                </a:r>
                <a:r>
                  <a:rPr lang="en-US" sz="1200" i="1" dirty="0"/>
                  <a:t>without </a:t>
                </a:r>
                <a:r>
                  <a:rPr lang="en-US" sz="1200" i="1" dirty="0" smtClean="0"/>
                  <a:t>historical </a:t>
                </a:r>
                <a:r>
                  <a:rPr lang="en-US" sz="1200" i="1" dirty="0"/>
                  <a:t>adoption</a:t>
                </a:r>
                <a:r>
                  <a:rPr lang="en-US" sz="1200" dirty="0"/>
                  <a:t>, using a set of “rules” that detail when EV adoption is expected to occur, and how quickly it will ramp up (see Appendix).</a:t>
                </a:r>
                <a:endParaRPr lang="en-US" sz="1400" dirty="0"/>
              </a:p>
              <a:p>
                <a:pPr lvl="1"/>
                <a:r>
                  <a:rPr lang="en-US" sz="1400" b="1" dirty="0">
                    <a:solidFill>
                      <a:schemeClr val="accent1"/>
                    </a:solidFill>
                  </a:rPr>
                  <a:t>Step 3: </a:t>
                </a:r>
                <a:r>
                  <a:rPr lang="en-US" sz="1400" b="1" dirty="0"/>
                  <a:t>Allocate LDVs from zip codes to the substations that serve them, proportional to each substation’s non-coincident peak (NCP).</a:t>
                </a:r>
              </a:p>
              <a:p>
                <a:pPr lvl="2"/>
                <a:r>
                  <a:rPr lang="en-US" sz="1200" dirty="0"/>
                  <a:t>NCP serves as a proxy for the relative “popularity” of a substation – a substation with a higher NCP can be expected to serve more EV load.</a:t>
                </a:r>
              </a:p>
              <a:p>
                <a:pPr lvl="2"/>
                <a:r>
                  <a:rPr lang="en-US" sz="1200" dirty="0"/>
                  <a:t>Our propensity score calculation considers the impact of existing economic conditions, the prevalence of vehicle ownership, and historical EV adoption in each zip code.</a:t>
                </a:r>
              </a:p>
              <a:p>
                <a:pPr lvl="3"/>
                <a:endParaRPr lang="en-US" sz="8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6"/>
              </p:nvPr>
            </p:nvSpPr>
            <p:spPr>
              <a:xfrm>
                <a:off x="508000" y="1181101"/>
                <a:ext cx="5518331" cy="4995862"/>
              </a:xfrm>
              <a:blipFill>
                <a:blip r:embed="rId4"/>
                <a:stretch>
                  <a:fillRect r="-221" b="-3419"/>
                </a:stretch>
              </a:blipFill>
            </p:spPr>
            <p:txBody>
              <a:bodyPr/>
              <a:lstStyle/>
              <a:p>
                <a:r>
                  <a:rPr lang="en-US">
                    <a:noFill/>
                  </a:rPr>
                  <a:t> </a:t>
                </a:r>
              </a:p>
            </p:txBody>
          </p:sp>
        </mc:Fallback>
      </mc:AlternateContent>
      <p:sp>
        <p:nvSpPr>
          <p:cNvPr id="5" name="Text Placeholder 4"/>
          <p:cNvSpPr>
            <a:spLocks noGrp="1"/>
          </p:cNvSpPr>
          <p:nvPr>
            <p:ph type="body" sz="quarter" idx="19"/>
          </p:nvPr>
        </p:nvSpPr>
        <p:spPr>
          <a:xfrm>
            <a:off x="508000" y="7549"/>
            <a:ext cx="6040438" cy="954107"/>
          </a:xfrm>
        </p:spPr>
        <p:txBody>
          <a:bodyPr/>
          <a:lstStyle/>
          <a:p>
            <a:r>
              <a:rPr lang="en-US" dirty="0"/>
              <a:t>LDV</a:t>
            </a:r>
            <a:r>
              <a:rPr lang="en-US"/>
              <a:t> </a:t>
            </a:r>
            <a:r>
              <a:rPr lang="en-US" dirty="0"/>
              <a:t>Allocation Methodology</a:t>
            </a:r>
          </a:p>
          <a:p>
            <a:endParaRPr lang="en-US"/>
          </a:p>
        </p:txBody>
      </p:sp>
      <p:sp>
        <p:nvSpPr>
          <p:cNvPr id="6" name="Title 5"/>
          <p:cNvSpPr>
            <a:spLocks noGrp="1"/>
          </p:cNvSpPr>
          <p:nvPr>
            <p:ph type="title"/>
          </p:nvPr>
        </p:nvSpPr>
        <p:spPr/>
        <p:txBody>
          <a:bodyPr/>
          <a:lstStyle/>
          <a:p>
            <a:r>
              <a:rPr lang="en-US" dirty="0" smtClean="0"/>
              <a:t>LDV Allocation Methodology </a:t>
            </a:r>
            <a:endParaRPr lang="en-US" dirty="0"/>
          </a:p>
        </p:txBody>
      </p:sp>
      <p:sp>
        <p:nvSpPr>
          <p:cNvPr id="11" name="TextBox 10"/>
          <p:cNvSpPr txBox="1"/>
          <p:nvPr/>
        </p:nvSpPr>
        <p:spPr>
          <a:xfrm>
            <a:off x="7875848" y="185557"/>
            <a:ext cx="36309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B3D6F"/>
                </a:solidFill>
                <a:effectLst/>
                <a:uLnTx/>
                <a:uFillTx/>
                <a:latin typeface="Calibri" panose="020F0502020204030204"/>
                <a:ea typeface="+mn-ea"/>
                <a:cs typeface="+mn-cs"/>
              </a:rPr>
              <a:t>Bucketed LDV Adoption</a:t>
            </a:r>
            <a:endParaRPr kumimoji="0" lang="en-US" sz="1800" b="1" i="0" u="none" strike="noStrike" kern="1200" cap="none" spc="0" normalizeH="0" baseline="0" noProof="0" dirty="0">
              <a:ln>
                <a:noFill/>
              </a:ln>
              <a:solidFill>
                <a:srgbClr val="1B3D6F"/>
              </a:solidFill>
              <a:effectLst/>
              <a:uLnTx/>
              <a:uFillTx/>
              <a:latin typeface="Calibri" panose="020F0502020204030204"/>
              <a:ea typeface="+mn-ea"/>
              <a:cs typeface="+mn-cs"/>
            </a:endParaRPr>
          </a:p>
        </p:txBody>
      </p:sp>
      <p:sp>
        <p:nvSpPr>
          <p:cNvPr id="13" name="Right Bracket 12"/>
          <p:cNvSpPr/>
          <p:nvPr/>
        </p:nvSpPr>
        <p:spPr>
          <a:xfrm>
            <a:off x="11315654" y="1919607"/>
            <a:ext cx="52184" cy="1111677"/>
          </a:xfrm>
          <a:prstGeom prst="rightBracket">
            <a:avLst/>
          </a:prstGeom>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TextBox 13"/>
          <p:cNvSpPr txBox="1"/>
          <p:nvPr/>
        </p:nvSpPr>
        <p:spPr>
          <a:xfrm>
            <a:off x="11343729" y="1309289"/>
            <a:ext cx="59480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37BA95"/>
                </a:solidFill>
                <a:effectLst/>
                <a:uLnTx/>
                <a:uFillTx/>
                <a:latin typeface="Calibri" panose="020F0502020204030204"/>
                <a:ea typeface="+mn-ea"/>
                <a:cs typeface="+mn-cs"/>
              </a:rPr>
              <a:t>~25%</a:t>
            </a:r>
            <a:endParaRPr kumimoji="0" lang="en-US" sz="1200" b="1" i="0" u="none" strike="noStrike" kern="1200" cap="none" spc="0" normalizeH="0" baseline="0" noProof="0" dirty="0">
              <a:ln>
                <a:noFill/>
              </a:ln>
              <a:solidFill>
                <a:srgbClr val="37BA95"/>
              </a:solidFill>
              <a:effectLst/>
              <a:uLnTx/>
              <a:uFillTx/>
              <a:latin typeface="Calibri" panose="020F0502020204030204"/>
              <a:ea typeface="+mn-ea"/>
              <a:cs typeface="+mn-cs"/>
            </a:endParaRPr>
          </a:p>
        </p:txBody>
      </p:sp>
      <p:sp>
        <p:nvSpPr>
          <p:cNvPr id="15" name="TextBox 14"/>
          <p:cNvSpPr txBox="1"/>
          <p:nvPr/>
        </p:nvSpPr>
        <p:spPr>
          <a:xfrm>
            <a:off x="11343728" y="2285615"/>
            <a:ext cx="59480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297AA"/>
                </a:solidFill>
                <a:effectLst/>
                <a:uLnTx/>
                <a:uFillTx/>
                <a:latin typeface="Calibri" panose="020F0502020204030204"/>
                <a:ea typeface="+mn-ea"/>
                <a:cs typeface="+mn-cs"/>
              </a:rPr>
              <a:t>~75%</a:t>
            </a:r>
            <a:endParaRPr kumimoji="0" lang="en-US" sz="1200" b="1" i="0" u="none" strike="noStrike" kern="1200" cap="none" spc="0" normalizeH="0" baseline="0" noProof="0" dirty="0">
              <a:ln>
                <a:noFill/>
              </a:ln>
              <a:solidFill>
                <a:srgbClr val="2297AA"/>
              </a:solidFill>
              <a:effectLst/>
              <a:uLnTx/>
              <a:uFillTx/>
              <a:latin typeface="Calibri" panose="020F0502020204030204"/>
              <a:ea typeface="+mn-ea"/>
              <a:cs typeface="+mn-cs"/>
            </a:endParaRPr>
          </a:p>
        </p:txBody>
      </p:sp>
      <p:sp>
        <p:nvSpPr>
          <p:cNvPr id="16" name="Right Bracket 15"/>
          <p:cNvSpPr/>
          <p:nvPr/>
        </p:nvSpPr>
        <p:spPr>
          <a:xfrm>
            <a:off x="11318886" y="1281608"/>
            <a:ext cx="45719" cy="346958"/>
          </a:xfrm>
          <a:prstGeom prst="rightBracket">
            <a:avLst/>
          </a:prstGeom>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TextBox 18"/>
          <p:cNvSpPr txBox="1"/>
          <p:nvPr/>
        </p:nvSpPr>
        <p:spPr>
          <a:xfrm>
            <a:off x="8571375" y="1118787"/>
            <a:ext cx="23745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accent1"/>
                </a:solidFill>
                <a:latin typeface="Calibri" panose="020F0502020204030204"/>
              </a:rPr>
              <a:t>~1% of total vehicles allocated to substations without historical adoption</a:t>
            </a:r>
            <a:endParaRPr kumimoji="0" lang="en-US" sz="1000" b="1" i="0" u="none" strike="noStrike" kern="1200" cap="none" spc="0" normalizeH="0" baseline="0" noProof="0" dirty="0">
              <a:ln>
                <a:noFill/>
              </a:ln>
              <a:solidFill>
                <a:schemeClr val="accent1"/>
              </a:solidFill>
              <a:effectLst/>
              <a:uLnTx/>
              <a:uFillTx/>
              <a:latin typeface="Calibri" panose="020F0502020204030204"/>
            </a:endParaRPr>
          </a:p>
        </p:txBody>
      </p:sp>
      <p:pic>
        <p:nvPicPr>
          <p:cNvPr id="24" name="Picture 23"/>
          <p:cNvPicPr>
            <a:picLocks noChangeAspect="1"/>
          </p:cNvPicPr>
          <p:nvPr/>
        </p:nvPicPr>
        <p:blipFill>
          <a:blip r:embed="rId5"/>
          <a:stretch>
            <a:fillRect/>
          </a:stretch>
        </p:blipFill>
        <p:spPr>
          <a:xfrm>
            <a:off x="6152606" y="4143333"/>
            <a:ext cx="2898914" cy="1626509"/>
          </a:xfrm>
          <a:prstGeom prst="rect">
            <a:avLst/>
          </a:prstGeom>
        </p:spPr>
      </p:pic>
      <p:pic>
        <p:nvPicPr>
          <p:cNvPr id="25" name="Picture 24"/>
          <p:cNvPicPr>
            <a:picLocks noChangeAspect="1"/>
          </p:cNvPicPr>
          <p:nvPr/>
        </p:nvPicPr>
        <p:blipFill rotWithShape="1">
          <a:blip r:embed="rId2"/>
          <a:srcRect r="44171"/>
          <a:stretch/>
        </p:blipFill>
        <p:spPr>
          <a:xfrm>
            <a:off x="8963562" y="4001286"/>
            <a:ext cx="1660895" cy="1784981"/>
          </a:xfrm>
          <a:prstGeom prst="rect">
            <a:avLst/>
          </a:prstGeom>
        </p:spPr>
      </p:pic>
      <p:sp>
        <p:nvSpPr>
          <p:cNvPr id="26" name="TextBox 25"/>
          <p:cNvSpPr txBox="1"/>
          <p:nvPr/>
        </p:nvSpPr>
        <p:spPr>
          <a:xfrm>
            <a:off x="6503986" y="3753287"/>
            <a:ext cx="237743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1B3D6F"/>
                </a:solidFill>
                <a:effectLst/>
                <a:uLnTx/>
                <a:uFillTx/>
                <a:latin typeface="Calibri" panose="020F0502020204030204"/>
                <a:ea typeface="+mn-ea"/>
                <a:cs typeface="+mn-cs"/>
              </a:rPr>
              <a:t>Income per Capita (USD) and Propensity to Adopt</a:t>
            </a:r>
            <a:endParaRPr kumimoji="0" lang="en-US" sz="1200" b="1" i="0" u="none" strike="noStrike" kern="1200" cap="none" spc="0" normalizeH="0" baseline="0" noProof="0" dirty="0">
              <a:ln>
                <a:noFill/>
              </a:ln>
              <a:solidFill>
                <a:srgbClr val="1B3D6F"/>
              </a:solidFill>
              <a:effectLst/>
              <a:uLnTx/>
              <a:uFillTx/>
              <a:latin typeface="Calibri" panose="020F0502020204030204"/>
              <a:ea typeface="+mn-ea"/>
              <a:cs typeface="+mn-cs"/>
            </a:endParaRPr>
          </a:p>
        </p:txBody>
      </p:sp>
      <p:sp>
        <p:nvSpPr>
          <p:cNvPr id="27" name="TextBox 26"/>
          <p:cNvSpPr txBox="1"/>
          <p:nvPr/>
        </p:nvSpPr>
        <p:spPr>
          <a:xfrm>
            <a:off x="9133661" y="3750793"/>
            <a:ext cx="230658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1B3D6F"/>
                </a:solidFill>
                <a:effectLst/>
                <a:uLnTx/>
                <a:uFillTx/>
                <a:latin typeface="Calibri" panose="020F0502020204030204"/>
                <a:ea typeface="+mn-ea"/>
                <a:cs typeface="+mn-cs"/>
              </a:rPr>
              <a:t>Population Density and Propensity to Adopt</a:t>
            </a:r>
            <a:endParaRPr kumimoji="0" lang="en-US" sz="1200" b="1" i="0" u="none" strike="noStrike" kern="1200" cap="none" spc="0" normalizeH="0" baseline="0" noProof="0" dirty="0">
              <a:ln>
                <a:noFill/>
              </a:ln>
              <a:solidFill>
                <a:srgbClr val="1B3D6F"/>
              </a:solidFill>
              <a:effectLst/>
              <a:uLnTx/>
              <a:uFillTx/>
              <a:latin typeface="Calibri" panose="020F0502020204030204"/>
              <a:ea typeface="+mn-ea"/>
              <a:cs typeface="+mn-cs"/>
            </a:endParaRPr>
          </a:p>
        </p:txBody>
      </p:sp>
      <p:sp>
        <p:nvSpPr>
          <p:cNvPr id="28" name="TextBox 27"/>
          <p:cNvSpPr txBox="1"/>
          <p:nvPr/>
        </p:nvSpPr>
        <p:spPr>
          <a:xfrm>
            <a:off x="7027685" y="4740675"/>
            <a:ext cx="66501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1B3D6F"/>
                </a:solidFill>
                <a:effectLst/>
                <a:uLnTx/>
                <a:uFillTx/>
                <a:latin typeface="Calibri" panose="020F0502020204030204"/>
                <a:ea typeface="+mn-ea"/>
                <a:cs typeface="+mn-cs"/>
              </a:rPr>
              <a:t>1.1X</a:t>
            </a:r>
            <a:endParaRPr kumimoji="0" lang="en-US" sz="1100" b="1" i="0" u="none" strike="noStrike" kern="1200" cap="none" spc="0" normalizeH="0" baseline="0" noProof="0" dirty="0">
              <a:ln>
                <a:noFill/>
              </a:ln>
              <a:solidFill>
                <a:srgbClr val="1B3D6F"/>
              </a:solidFill>
              <a:effectLst/>
              <a:uLnTx/>
              <a:uFillTx/>
              <a:latin typeface="Calibri" panose="020F0502020204030204"/>
              <a:ea typeface="+mn-ea"/>
              <a:cs typeface="+mn-cs"/>
            </a:endParaRPr>
          </a:p>
        </p:txBody>
      </p:sp>
      <p:sp>
        <p:nvSpPr>
          <p:cNvPr id="29" name="TextBox 28"/>
          <p:cNvSpPr txBox="1"/>
          <p:nvPr/>
        </p:nvSpPr>
        <p:spPr>
          <a:xfrm>
            <a:off x="7602063" y="4439931"/>
            <a:ext cx="66501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1B3D6F"/>
                </a:solidFill>
                <a:effectLst/>
                <a:uLnTx/>
                <a:uFillTx/>
                <a:latin typeface="Calibri" panose="020F0502020204030204"/>
                <a:ea typeface="+mn-ea"/>
                <a:cs typeface="+mn-cs"/>
              </a:rPr>
              <a:t>1.2X</a:t>
            </a:r>
            <a:endParaRPr kumimoji="0" lang="en-US" sz="1100" b="1" i="0" u="none" strike="noStrike" kern="1200" cap="none" spc="0" normalizeH="0" baseline="0" noProof="0" dirty="0">
              <a:ln>
                <a:noFill/>
              </a:ln>
              <a:solidFill>
                <a:srgbClr val="1B3D6F"/>
              </a:solidFill>
              <a:effectLst/>
              <a:uLnTx/>
              <a:uFillTx/>
              <a:latin typeface="Calibri" panose="020F0502020204030204"/>
              <a:ea typeface="+mn-ea"/>
              <a:cs typeface="+mn-cs"/>
            </a:endParaRPr>
          </a:p>
        </p:txBody>
      </p:sp>
      <p:sp>
        <p:nvSpPr>
          <p:cNvPr id="30" name="TextBox 29"/>
          <p:cNvSpPr txBox="1"/>
          <p:nvPr/>
        </p:nvSpPr>
        <p:spPr>
          <a:xfrm>
            <a:off x="8216403" y="4206776"/>
            <a:ext cx="66501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1B3D6F"/>
                </a:solidFill>
                <a:effectLst/>
                <a:uLnTx/>
                <a:uFillTx/>
                <a:latin typeface="Calibri" panose="020F0502020204030204"/>
                <a:ea typeface="+mn-ea"/>
                <a:cs typeface="+mn-cs"/>
              </a:rPr>
              <a:t>1.3X</a:t>
            </a:r>
            <a:endParaRPr kumimoji="0" lang="en-US" sz="1100" b="1" i="0" u="none" strike="noStrike" kern="1200" cap="none" spc="0" normalizeH="0" baseline="0" noProof="0" dirty="0">
              <a:ln>
                <a:noFill/>
              </a:ln>
              <a:solidFill>
                <a:srgbClr val="1B3D6F"/>
              </a:solidFill>
              <a:effectLst/>
              <a:uLnTx/>
              <a:uFillTx/>
              <a:latin typeface="Calibri" panose="020F0502020204030204"/>
              <a:ea typeface="+mn-ea"/>
              <a:cs typeface="+mn-cs"/>
            </a:endParaRPr>
          </a:p>
        </p:txBody>
      </p:sp>
      <p:sp>
        <p:nvSpPr>
          <p:cNvPr id="31" name="TextBox 30"/>
          <p:cNvSpPr txBox="1"/>
          <p:nvPr/>
        </p:nvSpPr>
        <p:spPr>
          <a:xfrm>
            <a:off x="10059325" y="4479065"/>
            <a:ext cx="66501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1B3D6F"/>
                </a:solidFill>
                <a:effectLst/>
                <a:uLnTx/>
                <a:uFillTx/>
                <a:latin typeface="Calibri" panose="020F0502020204030204"/>
                <a:ea typeface="+mn-ea"/>
                <a:cs typeface="+mn-cs"/>
              </a:rPr>
              <a:t>1.2X</a:t>
            </a:r>
            <a:endParaRPr kumimoji="0" lang="en-US" sz="1100" b="1" i="0" u="none" strike="noStrike" kern="1200" cap="none" spc="0" normalizeH="0" baseline="0" noProof="0" dirty="0">
              <a:ln>
                <a:noFill/>
              </a:ln>
              <a:solidFill>
                <a:srgbClr val="1B3D6F"/>
              </a:solidFill>
              <a:effectLst/>
              <a:uLnTx/>
              <a:uFillTx/>
              <a:latin typeface="Calibri" panose="020F0502020204030204"/>
              <a:ea typeface="+mn-ea"/>
              <a:cs typeface="+mn-cs"/>
            </a:endParaRPr>
          </a:p>
        </p:txBody>
      </p:sp>
      <p:sp>
        <p:nvSpPr>
          <p:cNvPr id="33" name="TextBox 32"/>
          <p:cNvSpPr txBox="1"/>
          <p:nvPr/>
        </p:nvSpPr>
        <p:spPr>
          <a:xfrm>
            <a:off x="10724343" y="4439019"/>
            <a:ext cx="66501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a:solidFill>
                  <a:srgbClr val="1B3D6F"/>
                </a:solidFill>
                <a:latin typeface="Calibri" panose="020F0502020204030204"/>
              </a:rPr>
              <a:t>1.5X</a:t>
            </a:r>
            <a:endParaRPr kumimoji="0" lang="en-US" sz="1100" b="1" i="0" u="none" strike="noStrike" kern="1200" cap="none" spc="0" normalizeH="0" baseline="0" noProof="0" dirty="0">
              <a:ln>
                <a:noFill/>
              </a:ln>
              <a:solidFill>
                <a:srgbClr val="1B3D6F"/>
              </a:solidFill>
              <a:effectLst/>
              <a:uLnTx/>
              <a:uFillTx/>
              <a:latin typeface="Calibri" panose="020F0502020204030204"/>
              <a:ea typeface="+mn-ea"/>
              <a:cs typeface="+mn-cs"/>
            </a:endParaRPr>
          </a:p>
        </p:txBody>
      </p:sp>
      <p:sp>
        <p:nvSpPr>
          <p:cNvPr id="34" name="TextBox 33"/>
          <p:cNvSpPr txBox="1"/>
          <p:nvPr/>
        </p:nvSpPr>
        <p:spPr>
          <a:xfrm>
            <a:off x="6203465" y="5786267"/>
            <a:ext cx="5791533"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panose="020F0502020204030204"/>
                <a:ea typeface="+mn-ea"/>
                <a:cs typeface="+mn-cs"/>
              </a:rPr>
              <a:t>Source: McFadden et. al., The Impact of Incentives on Electric Vehicle Adoption: National Average Results. EPRI 2019.</a:t>
            </a:r>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9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1"/>
          </p:nvPr>
        </p:nvSpPr>
        <p:spPr/>
        <p:txBody>
          <a:bodyPr/>
          <a:lstStyle/>
          <a:p>
            <a:r>
              <a:rPr lang="en-US" smtClean="0"/>
              <a:t>brattle.com | </a:t>
            </a:r>
            <a:fld id="{C95ECF09-ED6D-489D-87B4-9DBCD4D54A41}" type="slidenum">
              <a:rPr lang="en-US" smtClean="0"/>
              <a:pPr/>
              <a:t>1</a:t>
            </a:fld>
            <a:endParaRPr lang="en-US" dirty="0" smtClean="0"/>
          </a:p>
        </p:txBody>
      </p:sp>
      <p:sp>
        <p:nvSpPr>
          <p:cNvPr id="2" name="Text Placeholder 1"/>
          <p:cNvSpPr>
            <a:spLocks noGrp="1"/>
          </p:cNvSpPr>
          <p:nvPr>
            <p:ph type="body" sz="quarter" idx="16"/>
          </p:nvPr>
        </p:nvSpPr>
        <p:spPr>
          <a:xfrm>
            <a:off x="603250" y="1465181"/>
            <a:ext cx="11164888" cy="4995862"/>
          </a:xfrm>
        </p:spPr>
        <p:txBody>
          <a:bodyPr/>
          <a:lstStyle/>
          <a:p>
            <a:r>
              <a:rPr lang="en-US" dirty="0"/>
              <a:t>Executive Summary</a:t>
            </a:r>
          </a:p>
          <a:p>
            <a:r>
              <a:rPr lang="en-US" dirty="0"/>
              <a:t>Forecasting ERCOT EV Adoption</a:t>
            </a:r>
          </a:p>
          <a:p>
            <a:r>
              <a:rPr lang="en-US" dirty="0"/>
              <a:t>Allocation of EV Adoption to Substations</a:t>
            </a:r>
          </a:p>
          <a:p>
            <a:r>
              <a:rPr lang="en-US" dirty="0"/>
              <a:t>Load Impact Analysis</a:t>
            </a:r>
          </a:p>
        </p:txBody>
      </p:sp>
      <p:sp>
        <p:nvSpPr>
          <p:cNvPr id="4" name="Title 3"/>
          <p:cNvSpPr>
            <a:spLocks noGrp="1"/>
          </p:cNvSpPr>
          <p:nvPr>
            <p:ph type="title"/>
          </p:nvPr>
        </p:nvSpPr>
        <p:spPr/>
        <p:txBody>
          <a:bodyPr/>
          <a:lstStyle/>
          <a:p>
            <a:r>
              <a:rPr lang="en-US" dirty="0" smtClean="0"/>
              <a:t>Table of Contents</a:t>
            </a:r>
            <a:endParaRPr lang="en-US" dirty="0"/>
          </a:p>
        </p:txBody>
      </p:sp>
      <p:sp>
        <p:nvSpPr>
          <p:cNvPr id="18" name="Picture Placeholder 17"/>
          <p:cNvSpPr>
            <a:spLocks noGrp="1"/>
          </p:cNvSpPr>
          <p:nvPr>
            <p:ph type="pic" sz="quarter" idx="22"/>
          </p:nvPr>
        </p:nvSpPr>
        <p:spPr/>
      </p:sp>
    </p:spTree>
    <p:extLst>
      <p:ext uri="{BB962C8B-B14F-4D97-AF65-F5344CB8AC3E}">
        <p14:creationId xmlns:p14="http://schemas.microsoft.com/office/powerpoint/2010/main" val="1973021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19</a:t>
            </a:fld>
            <a:endParaRPr lang="en-US" dirty="0" smtClean="0"/>
          </a:p>
        </p:txBody>
      </p:sp>
      <p:sp>
        <p:nvSpPr>
          <p:cNvPr id="5" name="Text Placeholder 4"/>
          <p:cNvSpPr>
            <a:spLocks noGrp="1"/>
          </p:cNvSpPr>
          <p:nvPr>
            <p:ph type="body" sz="quarter" idx="19"/>
          </p:nvPr>
        </p:nvSpPr>
        <p:spPr/>
        <p:txBody>
          <a:bodyPr/>
          <a:lstStyle/>
          <a:p>
            <a:r>
              <a:rPr lang="en-US" dirty="0" smtClean="0"/>
              <a:t>LDV Allocation Methodology</a:t>
            </a:r>
            <a:endParaRPr lang="en-US" dirty="0"/>
          </a:p>
        </p:txBody>
      </p:sp>
      <p:sp>
        <p:nvSpPr>
          <p:cNvPr id="6" name="Title 5"/>
          <p:cNvSpPr>
            <a:spLocks noGrp="1"/>
          </p:cNvSpPr>
          <p:nvPr>
            <p:ph type="title"/>
          </p:nvPr>
        </p:nvSpPr>
        <p:spPr/>
        <p:txBody>
          <a:bodyPr/>
          <a:lstStyle/>
          <a:p>
            <a:r>
              <a:rPr lang="en-US" dirty="0" smtClean="0"/>
              <a:t>Example Allocation to Zip Code </a:t>
            </a:r>
            <a:r>
              <a:rPr lang="en-US" u="sng" dirty="0" smtClean="0"/>
              <a:t>with</a:t>
            </a:r>
            <a:r>
              <a:rPr lang="en-US" dirty="0" smtClean="0"/>
              <a:t> Historical Adoption</a:t>
            </a:r>
            <a:endParaRPr lang="en-US" dirty="0"/>
          </a:p>
        </p:txBody>
      </p:sp>
      <p:sp>
        <p:nvSpPr>
          <p:cNvPr id="9" name="Rectangle 8"/>
          <p:cNvSpPr/>
          <p:nvPr/>
        </p:nvSpPr>
        <p:spPr>
          <a:xfrm>
            <a:off x="-1" y="1243359"/>
            <a:ext cx="6548439" cy="4985980"/>
          </a:xfrm>
          <a:prstGeom prst="rect">
            <a:avLst/>
          </a:prstGeom>
        </p:spPr>
        <p:txBody>
          <a:bodyPr wrap="square">
            <a:spAutoFit/>
          </a:bodyPr>
          <a:lstStyle/>
          <a:p>
            <a:pPr lvl="1"/>
            <a:r>
              <a:rPr lang="en-US" dirty="0"/>
              <a:t>1. </a:t>
            </a:r>
            <a:r>
              <a:rPr lang="en-US" b="1" dirty="0">
                <a:solidFill>
                  <a:schemeClr val="accent2"/>
                </a:solidFill>
              </a:rPr>
              <a:t>78613</a:t>
            </a:r>
            <a:r>
              <a:rPr lang="en-US" dirty="0"/>
              <a:t> is a zip code located in the Austin metro area, primarily in Williamson County.</a:t>
            </a:r>
          </a:p>
          <a:p>
            <a:pPr marL="1200150" lvl="2" indent="-285750">
              <a:buFont typeface="Arial" panose="020B0604020202020204" pitchFamily="34" charset="0"/>
              <a:buChar char="•"/>
            </a:pPr>
            <a:r>
              <a:rPr lang="en-US" sz="1400" dirty="0"/>
              <a:t>Population 2022: 65,099 (U.S. Census Bureau).</a:t>
            </a:r>
          </a:p>
          <a:p>
            <a:pPr marL="1200150" lvl="2" indent="-285750">
              <a:buFont typeface="Arial" panose="020B0604020202020204" pitchFamily="34" charset="0"/>
              <a:buChar char="•"/>
            </a:pPr>
            <a:r>
              <a:rPr lang="en-US" sz="1400" dirty="0"/>
              <a:t>Land Area: 28 sq. miles (U.S. Census Bureau).</a:t>
            </a:r>
          </a:p>
          <a:p>
            <a:pPr marL="1200150" lvl="2" indent="-285750">
              <a:buFont typeface="Arial" panose="020B0604020202020204" pitchFamily="34" charset="0"/>
              <a:buChar char="•"/>
            </a:pPr>
            <a:r>
              <a:rPr lang="en-US" sz="1400" dirty="0"/>
              <a:t>Population Density: ~2,351 residents per sq. mile (“Urban”).</a:t>
            </a:r>
          </a:p>
          <a:p>
            <a:pPr marL="1200150" lvl="2" indent="-285750">
              <a:buFont typeface="Arial" panose="020B0604020202020204" pitchFamily="34" charset="0"/>
              <a:buChar char="•"/>
            </a:pPr>
            <a:r>
              <a:rPr lang="en-US" sz="1400" dirty="0"/>
              <a:t>Income per capita 2022: $43,375 (U.S. Census Bureau).</a:t>
            </a:r>
          </a:p>
          <a:p>
            <a:pPr marL="1200150" lvl="2" indent="-285750">
              <a:buFont typeface="Arial" panose="020B0604020202020204" pitchFamily="34" charset="0"/>
              <a:buChar char="•"/>
            </a:pPr>
            <a:r>
              <a:rPr lang="en-US" sz="1400" dirty="0"/>
              <a:t>Approx. Total Registered Vehicles 2022: 30,490.</a:t>
            </a:r>
          </a:p>
          <a:p>
            <a:pPr marL="1200150" lvl="2" indent="-285750">
              <a:buFont typeface="Arial" panose="020B0604020202020204" pitchFamily="34" charset="0"/>
              <a:buChar char="•"/>
            </a:pPr>
            <a:r>
              <a:rPr lang="en-US" sz="1400" dirty="0" smtClean="0"/>
              <a:t>Current LDV Adoption, as of April 2022: </a:t>
            </a:r>
            <a:r>
              <a:rPr lang="en-US" sz="1400" dirty="0"/>
              <a:t>1,130 vehicles (Atlas EV Hub).</a:t>
            </a:r>
            <a:endParaRPr lang="en-US" dirty="0"/>
          </a:p>
          <a:p>
            <a:pPr lvl="1"/>
            <a:endParaRPr lang="en-US" b="1" dirty="0"/>
          </a:p>
          <a:p>
            <a:pPr lvl="1"/>
            <a:r>
              <a:rPr lang="en-US" dirty="0"/>
              <a:t>2. </a:t>
            </a:r>
            <a:r>
              <a:rPr lang="en-US" b="1" dirty="0"/>
              <a:t>2022 Propensity Score = (Income Score = 1) * (Pop. Density Score = 1.5) * 30,940 * 1,130  = </a:t>
            </a:r>
            <a:r>
              <a:rPr lang="en-US" b="1" dirty="0">
                <a:solidFill>
                  <a:schemeClr val="accent2"/>
                </a:solidFill>
              </a:rPr>
              <a:t>51,681,225</a:t>
            </a:r>
          </a:p>
          <a:p>
            <a:pPr lvl="1"/>
            <a:endParaRPr lang="en-US" dirty="0"/>
          </a:p>
          <a:p>
            <a:pPr lvl="1"/>
            <a:r>
              <a:rPr lang="en-US" dirty="0"/>
              <a:t>3. Propensity Score Share of Total = </a:t>
            </a:r>
            <a:r>
              <a:rPr lang="en-US" b="1" dirty="0">
                <a:solidFill>
                  <a:schemeClr val="accent2"/>
                </a:solidFill>
              </a:rPr>
              <a:t>1.9% </a:t>
            </a:r>
            <a:r>
              <a:rPr lang="en-US" dirty="0"/>
              <a:t>(Share of forecast allocated to this zip code)</a:t>
            </a:r>
          </a:p>
          <a:p>
            <a:pPr lvl="1"/>
            <a:endParaRPr lang="en-US" dirty="0"/>
          </a:p>
          <a:p>
            <a:pPr lvl="1"/>
            <a:r>
              <a:rPr lang="en-US" dirty="0"/>
              <a:t>4. Vehicles Allocated in 2022 = </a:t>
            </a:r>
            <a:r>
              <a:rPr lang="en-US" b="1" dirty="0" smtClean="0">
                <a:solidFill>
                  <a:schemeClr val="accent2"/>
                </a:solidFill>
              </a:rPr>
              <a:t>1,843</a:t>
            </a:r>
            <a:endParaRPr lang="en-US" b="1" dirty="0">
              <a:solidFill>
                <a:schemeClr val="accent2"/>
              </a:solidFill>
            </a:endParaRPr>
          </a:p>
          <a:p>
            <a:pPr lvl="1"/>
            <a:endParaRPr lang="en-US" dirty="0"/>
          </a:p>
          <a:p>
            <a:pPr lvl="1"/>
            <a:r>
              <a:rPr lang="en-US" dirty="0"/>
              <a:t>We repeat this process for all Texas zip codes with historical EV adoption.</a:t>
            </a:r>
          </a:p>
        </p:txBody>
      </p:sp>
      <p:pic>
        <p:nvPicPr>
          <p:cNvPr id="10" name="Picture 9"/>
          <p:cNvPicPr>
            <a:picLocks noChangeAspect="1"/>
          </p:cNvPicPr>
          <p:nvPr/>
        </p:nvPicPr>
        <p:blipFill>
          <a:blip r:embed="rId2"/>
          <a:stretch>
            <a:fillRect/>
          </a:stretch>
        </p:blipFill>
        <p:spPr>
          <a:xfrm>
            <a:off x="6548438" y="1826980"/>
            <a:ext cx="4572000" cy="2743200"/>
          </a:xfrm>
          <a:prstGeom prst="rect">
            <a:avLst/>
          </a:prstGeom>
        </p:spPr>
      </p:pic>
      <p:sp>
        <p:nvSpPr>
          <p:cNvPr id="11" name="TextBox 10"/>
          <p:cNvSpPr txBox="1"/>
          <p:nvPr/>
        </p:nvSpPr>
        <p:spPr>
          <a:xfrm>
            <a:off x="7698377" y="1715589"/>
            <a:ext cx="3326674" cy="369332"/>
          </a:xfrm>
          <a:prstGeom prst="rect">
            <a:avLst/>
          </a:prstGeom>
          <a:noFill/>
        </p:spPr>
        <p:txBody>
          <a:bodyPr wrap="square" rtlCol="0">
            <a:spAutoFit/>
          </a:bodyPr>
          <a:lstStyle/>
          <a:p>
            <a:r>
              <a:rPr lang="en-US" b="1" dirty="0" smtClean="0">
                <a:solidFill>
                  <a:schemeClr val="accent1"/>
                </a:solidFill>
              </a:rPr>
              <a:t>78613 LDV Adoption Forecast</a:t>
            </a:r>
            <a:endParaRPr lang="en-US" b="1" dirty="0">
              <a:solidFill>
                <a:schemeClr val="accent1"/>
              </a:solidFill>
            </a:endParaRPr>
          </a:p>
        </p:txBody>
      </p:sp>
      <p:sp>
        <p:nvSpPr>
          <p:cNvPr id="12" name="TextBox 11"/>
          <p:cNvSpPr txBox="1"/>
          <p:nvPr/>
        </p:nvSpPr>
        <p:spPr>
          <a:xfrm>
            <a:off x="6879771" y="4467498"/>
            <a:ext cx="4240667" cy="769441"/>
          </a:xfrm>
          <a:prstGeom prst="rect">
            <a:avLst/>
          </a:prstGeom>
          <a:noFill/>
        </p:spPr>
        <p:txBody>
          <a:bodyPr wrap="square" rtlCol="0">
            <a:spAutoFit/>
          </a:bodyPr>
          <a:lstStyle/>
          <a:p>
            <a:r>
              <a:rPr lang="en-US" sz="1100" dirty="0" smtClean="0"/>
              <a:t>Note: Adoption ramps up in later years due to increasing forecasted income per capita in this zip code, which increases its Income Score from 1 to 1.05 and boost its propensity score relative to other zip codes.</a:t>
            </a:r>
            <a:endParaRPr lang="en-US" sz="1100" dirty="0"/>
          </a:p>
        </p:txBody>
      </p:sp>
    </p:spTree>
    <p:extLst>
      <p:ext uri="{BB962C8B-B14F-4D97-AF65-F5344CB8AC3E}">
        <p14:creationId xmlns:p14="http://schemas.microsoft.com/office/powerpoint/2010/main" val="2265571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462917" y="3262034"/>
            <a:ext cx="3547125" cy="2682051"/>
          </a:xfrm>
          <a:prstGeom prst="rect">
            <a:avLst/>
          </a:prstGeom>
        </p:spPr>
      </p:pic>
      <p:pic>
        <p:nvPicPr>
          <p:cNvPr id="16" name="Picture 15"/>
          <p:cNvPicPr>
            <a:picLocks noChangeAspect="1"/>
          </p:cNvPicPr>
          <p:nvPr/>
        </p:nvPicPr>
        <p:blipFill>
          <a:blip r:embed="rId4"/>
          <a:stretch>
            <a:fillRect/>
          </a:stretch>
        </p:blipFill>
        <p:spPr>
          <a:xfrm>
            <a:off x="8012374" y="3523918"/>
            <a:ext cx="3852756" cy="2178590"/>
          </a:xfrm>
          <a:prstGeom prst="rect">
            <a:avLst/>
          </a:prstGeom>
        </p:spPr>
      </p:pic>
      <p:sp>
        <p:nvSpPr>
          <p:cNvPr id="2" name="Slide Number Placeholder 1"/>
          <p:cNvSpPr>
            <a:spLocks noGrp="1"/>
          </p:cNvSpPr>
          <p:nvPr>
            <p:ph type="sldNum" sz="quarter" idx="21"/>
          </p:nvPr>
        </p:nvSpPr>
        <p:spPr/>
        <p:txBody>
          <a:bodyPr/>
          <a:lstStyle/>
          <a:p>
            <a:r>
              <a:rPr lang="en-US" dirty="0" smtClean="0"/>
              <a:t>brattle.com | </a:t>
            </a:r>
            <a:fld id="{C95ECF09-ED6D-489D-87B4-9DBCD4D54A41}" type="slidenum">
              <a:rPr lang="en-US" smtClean="0"/>
              <a:pPr/>
              <a:t>20</a:t>
            </a:fld>
            <a:endParaRPr lang="en-US" dirty="0" smtClean="0"/>
          </a:p>
        </p:txBody>
      </p:sp>
      <p:sp>
        <p:nvSpPr>
          <p:cNvPr id="4" name="Text Placeholder 3"/>
          <p:cNvSpPr>
            <a:spLocks noGrp="1"/>
          </p:cNvSpPr>
          <p:nvPr>
            <p:ph type="body" sz="quarter" idx="16"/>
          </p:nvPr>
        </p:nvSpPr>
        <p:spPr/>
        <p:txBody>
          <a:bodyPr/>
          <a:lstStyle/>
          <a:p>
            <a:pPr lvl="1"/>
            <a:r>
              <a:rPr lang="en-US" sz="1800" dirty="0"/>
              <a:t>Our resulting allocation concentrates adoption primarily in urban and suburban zip codes surrounding major cities. The highest adoption zip codes in 2029 all started out with relatively high adoption in 2022.</a:t>
            </a:r>
          </a:p>
          <a:p>
            <a:pPr lvl="2"/>
            <a:r>
              <a:rPr lang="en-US" sz="1800" dirty="0"/>
              <a:t>Note that these values do not include additional adoption that may be served by NOIE or Planned substations.</a:t>
            </a:r>
          </a:p>
          <a:p>
            <a:pPr lvl="2"/>
            <a:r>
              <a:rPr lang="en-US" sz="1800" dirty="0"/>
              <a:t>Once the TX zip codes are pared down to just ERCOT zip codes, we find that </a:t>
            </a:r>
            <a:r>
              <a:rPr lang="en-US" sz="1800" b="1" dirty="0" smtClean="0">
                <a:solidFill>
                  <a:schemeClr val="accent1"/>
                </a:solidFill>
              </a:rPr>
              <a:t>95%</a:t>
            </a:r>
            <a:r>
              <a:rPr lang="en-US" sz="1800" dirty="0" smtClean="0"/>
              <a:t> </a:t>
            </a:r>
            <a:r>
              <a:rPr lang="en-US" sz="1800" dirty="0"/>
              <a:t>of LDVs adopted in TX will fall in ERCOT’s service territory.</a:t>
            </a:r>
          </a:p>
        </p:txBody>
      </p:sp>
      <p:sp>
        <p:nvSpPr>
          <p:cNvPr id="5" name="Text Placeholder 4"/>
          <p:cNvSpPr>
            <a:spLocks noGrp="1"/>
          </p:cNvSpPr>
          <p:nvPr>
            <p:ph type="body" sz="quarter" idx="19"/>
          </p:nvPr>
        </p:nvSpPr>
        <p:spPr/>
        <p:txBody>
          <a:bodyPr/>
          <a:lstStyle/>
          <a:p>
            <a:r>
              <a:rPr lang="en-US"/>
              <a:t>LDV Allocation</a:t>
            </a:r>
            <a:r>
              <a:rPr lang="en-US" dirty="0"/>
              <a:t> </a:t>
            </a:r>
            <a:r>
              <a:rPr lang="en-US"/>
              <a:t>results</a:t>
            </a:r>
            <a:endParaRPr lang="en-US" dirty="0"/>
          </a:p>
        </p:txBody>
      </p:sp>
      <p:sp>
        <p:nvSpPr>
          <p:cNvPr id="6" name="Title 5"/>
          <p:cNvSpPr>
            <a:spLocks noGrp="1"/>
          </p:cNvSpPr>
          <p:nvPr>
            <p:ph type="title"/>
          </p:nvPr>
        </p:nvSpPr>
        <p:spPr/>
        <p:txBody>
          <a:bodyPr/>
          <a:lstStyle/>
          <a:p>
            <a:r>
              <a:rPr lang="en-US" dirty="0" smtClean="0"/>
              <a:t>LDV Allocation: Summary of Results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59304899"/>
              </p:ext>
            </p:extLst>
          </p:nvPr>
        </p:nvGraphicFramePr>
        <p:xfrm>
          <a:off x="288719" y="3151243"/>
          <a:ext cx="4017810" cy="3200400"/>
        </p:xfrm>
        <a:graphic>
          <a:graphicData uri="http://schemas.openxmlformats.org/drawingml/2006/table">
            <a:tbl>
              <a:tblPr firstRow="1" bandRow="1">
                <a:tableStyleId>{5C22544A-7EE6-4342-B048-85BDC9FD1C3A}</a:tableStyleId>
              </a:tblPr>
              <a:tblGrid>
                <a:gridCol w="543090">
                  <a:extLst>
                    <a:ext uri="{9D8B030D-6E8A-4147-A177-3AD203B41FA5}">
                      <a16:colId xmlns:a16="http://schemas.microsoft.com/office/drawing/2014/main" val="3749897652"/>
                    </a:ext>
                  </a:extLst>
                </a:gridCol>
                <a:gridCol w="690225">
                  <a:extLst>
                    <a:ext uri="{9D8B030D-6E8A-4147-A177-3AD203B41FA5}">
                      <a16:colId xmlns:a16="http://schemas.microsoft.com/office/drawing/2014/main" val="4064210714"/>
                    </a:ext>
                  </a:extLst>
                </a:gridCol>
                <a:gridCol w="1177371">
                  <a:extLst>
                    <a:ext uri="{9D8B030D-6E8A-4147-A177-3AD203B41FA5}">
                      <a16:colId xmlns:a16="http://schemas.microsoft.com/office/drawing/2014/main" val="3810259768"/>
                    </a:ext>
                  </a:extLst>
                </a:gridCol>
                <a:gridCol w="803562">
                  <a:extLst>
                    <a:ext uri="{9D8B030D-6E8A-4147-A177-3AD203B41FA5}">
                      <a16:colId xmlns:a16="http://schemas.microsoft.com/office/drawing/2014/main" val="1606433544"/>
                    </a:ext>
                  </a:extLst>
                </a:gridCol>
                <a:gridCol w="803562">
                  <a:extLst>
                    <a:ext uri="{9D8B030D-6E8A-4147-A177-3AD203B41FA5}">
                      <a16:colId xmlns:a16="http://schemas.microsoft.com/office/drawing/2014/main" val="2595951374"/>
                    </a:ext>
                  </a:extLst>
                </a:gridCol>
              </a:tblGrid>
              <a:tr h="392587">
                <a:tc>
                  <a:txBody>
                    <a:bodyPr/>
                    <a:lstStyle/>
                    <a:p>
                      <a:pPr algn="ctr"/>
                      <a:r>
                        <a:rPr lang="en-US" sz="1200" dirty="0" smtClean="0"/>
                        <a:t>Rank</a:t>
                      </a:r>
                      <a:endParaRPr lang="en-US" sz="1200" dirty="0"/>
                    </a:p>
                  </a:txBody>
                  <a:tcPr/>
                </a:tc>
                <a:tc>
                  <a:txBody>
                    <a:bodyPr/>
                    <a:lstStyle/>
                    <a:p>
                      <a:pPr algn="ctr"/>
                      <a:r>
                        <a:rPr lang="en-US" sz="1200" dirty="0" smtClean="0"/>
                        <a:t>Zip Code</a:t>
                      </a:r>
                      <a:endParaRPr lang="en-US" sz="1200" dirty="0"/>
                    </a:p>
                  </a:txBody>
                  <a:tcPr/>
                </a:tc>
                <a:tc>
                  <a:txBody>
                    <a:bodyPr/>
                    <a:lstStyle/>
                    <a:p>
                      <a:pPr algn="ctr"/>
                      <a:r>
                        <a:rPr lang="en-US" sz="1200" dirty="0" smtClean="0"/>
                        <a:t>Current</a:t>
                      </a:r>
                      <a:r>
                        <a:rPr lang="en-US" sz="1200" baseline="0" dirty="0" smtClean="0"/>
                        <a:t> (2022) Adoption Level</a:t>
                      </a:r>
                      <a:endParaRPr lang="en-US" sz="1200" dirty="0"/>
                    </a:p>
                  </a:txBody>
                  <a:tcPr/>
                </a:tc>
                <a:tc>
                  <a:txBody>
                    <a:bodyPr/>
                    <a:lstStyle/>
                    <a:p>
                      <a:pPr algn="ctr"/>
                      <a:r>
                        <a:rPr lang="en-US" sz="1200" dirty="0" smtClean="0"/>
                        <a:t>2029 Adoption</a:t>
                      </a:r>
                      <a:endParaRPr lang="en-US" sz="1200" dirty="0"/>
                    </a:p>
                  </a:txBody>
                  <a:tcPr/>
                </a:tc>
                <a:tc>
                  <a:txBody>
                    <a:bodyPr/>
                    <a:lstStyle/>
                    <a:p>
                      <a:pPr algn="ctr"/>
                      <a:r>
                        <a:rPr lang="en-US" sz="1200" dirty="0" smtClean="0"/>
                        <a:t>Nearest City</a:t>
                      </a:r>
                      <a:endParaRPr lang="en-US" sz="1200" dirty="0"/>
                    </a:p>
                  </a:txBody>
                  <a:tcPr/>
                </a:tc>
                <a:extLst>
                  <a:ext uri="{0D108BD9-81ED-4DB2-BD59-A6C34878D82A}">
                    <a16:rowId xmlns:a16="http://schemas.microsoft.com/office/drawing/2014/main" val="3288829042"/>
                  </a:ext>
                </a:extLst>
              </a:tr>
              <a:tr h="235552">
                <a:tc>
                  <a:txBody>
                    <a:bodyPr/>
                    <a:lstStyle/>
                    <a:p>
                      <a:pPr algn="ctr"/>
                      <a:r>
                        <a:rPr lang="en-US" sz="1200" dirty="0" smtClean="0"/>
                        <a:t>1</a:t>
                      </a:r>
                      <a:endParaRPr lang="en-US" sz="1200" dirty="0"/>
                    </a:p>
                  </a:txBody>
                  <a:tcPr/>
                </a:tc>
                <a:tc>
                  <a:txBody>
                    <a:bodyPr/>
                    <a:lstStyle/>
                    <a:p>
                      <a:pPr algn="ctr"/>
                      <a:r>
                        <a:rPr lang="en-US" sz="1200" dirty="0" smtClean="0"/>
                        <a:t>77479</a:t>
                      </a:r>
                      <a:endParaRPr lang="en-US" sz="1200" dirty="0"/>
                    </a:p>
                  </a:txBody>
                  <a:tcPr/>
                </a:tc>
                <a:tc>
                  <a:txBody>
                    <a:bodyPr/>
                    <a:lstStyle/>
                    <a:p>
                      <a:pPr algn="ctr"/>
                      <a:r>
                        <a:rPr lang="en-US" sz="1200" dirty="0" smtClean="0"/>
                        <a:t>1,401</a:t>
                      </a:r>
                      <a:endParaRPr lang="en-US" sz="1200" dirty="0"/>
                    </a:p>
                  </a:txBody>
                  <a:tcPr/>
                </a:tc>
                <a:tc>
                  <a:txBody>
                    <a:bodyPr/>
                    <a:lstStyle/>
                    <a:p>
                      <a:pPr algn="ctr"/>
                      <a:r>
                        <a:rPr lang="en-US" sz="1200" dirty="0" smtClean="0"/>
                        <a:t>15,883</a:t>
                      </a:r>
                      <a:endParaRPr lang="en-US" sz="1200" dirty="0"/>
                    </a:p>
                  </a:txBody>
                  <a:tcPr/>
                </a:tc>
                <a:tc>
                  <a:txBody>
                    <a:bodyPr/>
                    <a:lstStyle/>
                    <a:p>
                      <a:pPr algn="ctr"/>
                      <a:r>
                        <a:rPr lang="en-US" sz="1200" dirty="0" smtClean="0"/>
                        <a:t>Houston</a:t>
                      </a:r>
                      <a:endParaRPr lang="en-US" sz="1200" dirty="0"/>
                    </a:p>
                  </a:txBody>
                  <a:tcPr/>
                </a:tc>
                <a:extLst>
                  <a:ext uri="{0D108BD9-81ED-4DB2-BD59-A6C34878D82A}">
                    <a16:rowId xmlns:a16="http://schemas.microsoft.com/office/drawing/2014/main" val="2122081726"/>
                  </a:ext>
                </a:extLst>
              </a:tr>
              <a:tr h="235552">
                <a:tc>
                  <a:txBody>
                    <a:bodyPr/>
                    <a:lstStyle/>
                    <a:p>
                      <a:pPr algn="ctr"/>
                      <a:r>
                        <a:rPr lang="en-US" sz="1200" dirty="0" smtClean="0"/>
                        <a:t>2</a:t>
                      </a:r>
                      <a:endParaRPr lang="en-US" sz="1200" dirty="0"/>
                    </a:p>
                  </a:txBody>
                  <a:tcPr/>
                </a:tc>
                <a:tc>
                  <a:txBody>
                    <a:bodyPr/>
                    <a:lstStyle/>
                    <a:p>
                      <a:pPr algn="ctr"/>
                      <a:r>
                        <a:rPr lang="en-US" sz="1200" dirty="0" smtClean="0"/>
                        <a:t>78613</a:t>
                      </a:r>
                      <a:endParaRPr lang="en-US" sz="1200" dirty="0"/>
                    </a:p>
                  </a:txBody>
                  <a:tcPr/>
                </a:tc>
                <a:tc>
                  <a:txBody>
                    <a:bodyPr/>
                    <a:lstStyle/>
                    <a:p>
                      <a:pPr algn="ctr"/>
                      <a:r>
                        <a:rPr lang="en-US" sz="1200" dirty="0" smtClean="0"/>
                        <a:t>1,130</a:t>
                      </a:r>
                      <a:endParaRPr lang="en-US" sz="1200" dirty="0"/>
                    </a:p>
                  </a:txBody>
                  <a:tcPr/>
                </a:tc>
                <a:tc>
                  <a:txBody>
                    <a:bodyPr/>
                    <a:lstStyle/>
                    <a:p>
                      <a:pPr algn="ctr"/>
                      <a:r>
                        <a:rPr lang="en-US" sz="1200" dirty="0" smtClean="0"/>
                        <a:t>11,934</a:t>
                      </a:r>
                      <a:endParaRPr lang="en-US" sz="1200" dirty="0"/>
                    </a:p>
                  </a:txBody>
                  <a:tcPr/>
                </a:tc>
                <a:tc>
                  <a:txBody>
                    <a:bodyPr/>
                    <a:lstStyle/>
                    <a:p>
                      <a:pPr algn="ctr"/>
                      <a:r>
                        <a:rPr lang="en-US" sz="1200" dirty="0" smtClean="0"/>
                        <a:t>Austin</a:t>
                      </a:r>
                      <a:endParaRPr lang="en-US" sz="1200" dirty="0"/>
                    </a:p>
                  </a:txBody>
                  <a:tcPr/>
                </a:tc>
                <a:extLst>
                  <a:ext uri="{0D108BD9-81ED-4DB2-BD59-A6C34878D82A}">
                    <a16:rowId xmlns:a16="http://schemas.microsoft.com/office/drawing/2014/main" val="1910405954"/>
                  </a:ext>
                </a:extLst>
              </a:tr>
              <a:tr h="235552">
                <a:tc>
                  <a:txBody>
                    <a:bodyPr/>
                    <a:lstStyle/>
                    <a:p>
                      <a:pPr algn="ctr"/>
                      <a:r>
                        <a:rPr lang="en-US" sz="1200" dirty="0" smtClean="0"/>
                        <a:t>3</a:t>
                      </a:r>
                      <a:endParaRPr lang="en-US" sz="1200" dirty="0"/>
                    </a:p>
                  </a:txBody>
                  <a:tcPr/>
                </a:tc>
                <a:tc>
                  <a:txBody>
                    <a:bodyPr/>
                    <a:lstStyle/>
                    <a:p>
                      <a:pPr algn="ctr"/>
                      <a:r>
                        <a:rPr lang="en-US" sz="1200" dirty="0" smtClean="0"/>
                        <a:t>75034</a:t>
                      </a:r>
                      <a:endParaRPr lang="en-US" sz="1200" dirty="0"/>
                    </a:p>
                  </a:txBody>
                  <a:tcPr/>
                </a:tc>
                <a:tc>
                  <a:txBody>
                    <a:bodyPr/>
                    <a:lstStyle/>
                    <a:p>
                      <a:pPr algn="ctr"/>
                      <a:r>
                        <a:rPr lang="en-US" sz="1200" dirty="0" smtClean="0"/>
                        <a:t>959</a:t>
                      </a:r>
                      <a:endParaRPr lang="en-US" sz="1200" dirty="0"/>
                    </a:p>
                  </a:txBody>
                  <a:tcPr/>
                </a:tc>
                <a:tc>
                  <a:txBody>
                    <a:bodyPr/>
                    <a:lstStyle/>
                    <a:p>
                      <a:pPr algn="ctr"/>
                      <a:r>
                        <a:rPr lang="en-US" sz="1200" dirty="0" smtClean="0"/>
                        <a:t>10,792</a:t>
                      </a:r>
                      <a:endParaRPr lang="en-US" sz="1200" dirty="0"/>
                    </a:p>
                  </a:txBody>
                  <a:tcPr/>
                </a:tc>
                <a:tc>
                  <a:txBody>
                    <a:bodyPr/>
                    <a:lstStyle/>
                    <a:p>
                      <a:pPr algn="ctr"/>
                      <a:r>
                        <a:rPr lang="en-US" sz="1200" dirty="0" smtClean="0"/>
                        <a:t>Dallas</a:t>
                      </a:r>
                      <a:endParaRPr lang="en-US" sz="1200" dirty="0"/>
                    </a:p>
                  </a:txBody>
                  <a:tcPr/>
                </a:tc>
                <a:extLst>
                  <a:ext uri="{0D108BD9-81ED-4DB2-BD59-A6C34878D82A}">
                    <a16:rowId xmlns:a16="http://schemas.microsoft.com/office/drawing/2014/main" val="411863492"/>
                  </a:ext>
                </a:extLst>
              </a:tr>
              <a:tr h="235552">
                <a:tc>
                  <a:txBody>
                    <a:bodyPr/>
                    <a:lstStyle/>
                    <a:p>
                      <a:pPr algn="ctr"/>
                      <a:r>
                        <a:rPr lang="en-US" sz="1200" dirty="0" smtClean="0"/>
                        <a:t>4</a:t>
                      </a:r>
                      <a:endParaRPr lang="en-US" sz="1200" dirty="0"/>
                    </a:p>
                  </a:txBody>
                  <a:tcPr/>
                </a:tc>
                <a:tc>
                  <a:txBody>
                    <a:bodyPr/>
                    <a:lstStyle/>
                    <a:p>
                      <a:pPr algn="ctr"/>
                      <a:r>
                        <a:rPr lang="en-US" sz="1200" dirty="0" smtClean="0"/>
                        <a:t>75035</a:t>
                      </a:r>
                      <a:endParaRPr lang="en-US" sz="1200" dirty="0"/>
                    </a:p>
                  </a:txBody>
                  <a:tcPr/>
                </a:tc>
                <a:tc>
                  <a:txBody>
                    <a:bodyPr/>
                    <a:lstStyle/>
                    <a:p>
                      <a:pPr algn="ctr"/>
                      <a:r>
                        <a:rPr lang="en-US" sz="1200" dirty="0" smtClean="0"/>
                        <a:t>1,438</a:t>
                      </a:r>
                      <a:endParaRPr lang="en-US" sz="1200" dirty="0"/>
                    </a:p>
                  </a:txBody>
                  <a:tcPr/>
                </a:tc>
                <a:tc>
                  <a:txBody>
                    <a:bodyPr/>
                    <a:lstStyle/>
                    <a:p>
                      <a:pPr algn="ctr"/>
                      <a:r>
                        <a:rPr lang="en-US" sz="1200" dirty="0" smtClean="0"/>
                        <a:t>10,581</a:t>
                      </a:r>
                      <a:endParaRPr lang="en-US" sz="1200" dirty="0"/>
                    </a:p>
                  </a:txBody>
                  <a:tcPr/>
                </a:tc>
                <a:tc>
                  <a:txBody>
                    <a:bodyPr/>
                    <a:lstStyle/>
                    <a:p>
                      <a:pPr algn="ctr"/>
                      <a:r>
                        <a:rPr lang="en-US" sz="1200" dirty="0" smtClean="0"/>
                        <a:t>Dallas</a:t>
                      </a:r>
                      <a:endParaRPr lang="en-US" sz="1200" dirty="0"/>
                    </a:p>
                  </a:txBody>
                  <a:tcPr/>
                </a:tc>
                <a:extLst>
                  <a:ext uri="{0D108BD9-81ED-4DB2-BD59-A6C34878D82A}">
                    <a16:rowId xmlns:a16="http://schemas.microsoft.com/office/drawing/2014/main" val="87068040"/>
                  </a:ext>
                </a:extLst>
              </a:tr>
              <a:tr h="235552">
                <a:tc>
                  <a:txBody>
                    <a:bodyPr/>
                    <a:lstStyle/>
                    <a:p>
                      <a:pPr algn="ctr"/>
                      <a:r>
                        <a:rPr lang="en-US" sz="1200" dirty="0" smtClean="0"/>
                        <a:t>5</a:t>
                      </a:r>
                      <a:endParaRPr lang="en-US" sz="1200" dirty="0"/>
                    </a:p>
                  </a:txBody>
                  <a:tcPr/>
                </a:tc>
                <a:tc>
                  <a:txBody>
                    <a:bodyPr/>
                    <a:lstStyle/>
                    <a:p>
                      <a:pPr algn="ctr"/>
                      <a:r>
                        <a:rPr lang="en-US" sz="1200" dirty="0" smtClean="0"/>
                        <a:t>77494</a:t>
                      </a:r>
                      <a:endParaRPr lang="en-US" sz="1200" dirty="0"/>
                    </a:p>
                  </a:txBody>
                  <a:tcPr/>
                </a:tc>
                <a:tc>
                  <a:txBody>
                    <a:bodyPr/>
                    <a:lstStyle/>
                    <a:p>
                      <a:pPr algn="ctr"/>
                      <a:r>
                        <a:rPr lang="en-US" sz="1200" dirty="0" smtClean="0"/>
                        <a:t>1,027</a:t>
                      </a:r>
                      <a:endParaRPr lang="en-US" sz="1200" dirty="0"/>
                    </a:p>
                  </a:txBody>
                  <a:tcPr/>
                </a:tc>
                <a:tc>
                  <a:txBody>
                    <a:bodyPr/>
                    <a:lstStyle/>
                    <a:p>
                      <a:pPr algn="ctr"/>
                      <a:r>
                        <a:rPr lang="en-US" sz="1200" dirty="0" smtClean="0"/>
                        <a:t>9,625</a:t>
                      </a:r>
                      <a:endParaRPr lang="en-US" sz="1200" dirty="0"/>
                    </a:p>
                  </a:txBody>
                  <a:tcPr/>
                </a:tc>
                <a:tc>
                  <a:txBody>
                    <a:bodyPr/>
                    <a:lstStyle/>
                    <a:p>
                      <a:pPr algn="ctr"/>
                      <a:r>
                        <a:rPr lang="en-US" sz="1200" dirty="0" smtClean="0"/>
                        <a:t>Houston</a:t>
                      </a:r>
                      <a:endParaRPr lang="en-US" sz="1200" dirty="0"/>
                    </a:p>
                  </a:txBody>
                  <a:tcPr/>
                </a:tc>
                <a:extLst>
                  <a:ext uri="{0D108BD9-81ED-4DB2-BD59-A6C34878D82A}">
                    <a16:rowId xmlns:a16="http://schemas.microsoft.com/office/drawing/2014/main" val="1798202443"/>
                  </a:ext>
                </a:extLst>
              </a:tr>
              <a:tr h="235552">
                <a:tc>
                  <a:txBody>
                    <a:bodyPr/>
                    <a:lstStyle/>
                    <a:p>
                      <a:pPr algn="ctr"/>
                      <a:r>
                        <a:rPr lang="en-US" sz="1200" dirty="0" smtClean="0"/>
                        <a:t>6</a:t>
                      </a:r>
                      <a:endParaRPr lang="en-US" sz="1200" dirty="0"/>
                    </a:p>
                  </a:txBody>
                  <a:tcPr/>
                </a:tc>
                <a:tc>
                  <a:txBody>
                    <a:bodyPr/>
                    <a:lstStyle/>
                    <a:p>
                      <a:pPr algn="ctr"/>
                      <a:r>
                        <a:rPr lang="en-US" sz="1200" dirty="0" smtClean="0"/>
                        <a:t>78660</a:t>
                      </a:r>
                      <a:endParaRPr lang="en-US" sz="1200" dirty="0"/>
                    </a:p>
                  </a:txBody>
                  <a:tcPr/>
                </a:tc>
                <a:tc>
                  <a:txBody>
                    <a:bodyPr/>
                    <a:lstStyle/>
                    <a:p>
                      <a:pPr algn="ctr"/>
                      <a:r>
                        <a:rPr lang="en-US" sz="1200" dirty="0" smtClean="0"/>
                        <a:t>892</a:t>
                      </a:r>
                      <a:endParaRPr lang="en-US" sz="1200" dirty="0"/>
                    </a:p>
                  </a:txBody>
                  <a:tcPr/>
                </a:tc>
                <a:tc>
                  <a:txBody>
                    <a:bodyPr/>
                    <a:lstStyle/>
                    <a:p>
                      <a:pPr algn="ctr"/>
                      <a:r>
                        <a:rPr lang="en-US" sz="1200" dirty="0" smtClean="0"/>
                        <a:t>8,344</a:t>
                      </a:r>
                      <a:endParaRPr lang="en-US" sz="1200" dirty="0"/>
                    </a:p>
                  </a:txBody>
                  <a:tcPr/>
                </a:tc>
                <a:tc>
                  <a:txBody>
                    <a:bodyPr/>
                    <a:lstStyle/>
                    <a:p>
                      <a:pPr algn="ctr"/>
                      <a:r>
                        <a:rPr lang="en-US" sz="1200" dirty="0" smtClean="0"/>
                        <a:t>Austin</a:t>
                      </a:r>
                      <a:endParaRPr lang="en-US" sz="1200" dirty="0"/>
                    </a:p>
                  </a:txBody>
                  <a:tcPr/>
                </a:tc>
                <a:extLst>
                  <a:ext uri="{0D108BD9-81ED-4DB2-BD59-A6C34878D82A}">
                    <a16:rowId xmlns:a16="http://schemas.microsoft.com/office/drawing/2014/main" val="3468370808"/>
                  </a:ext>
                </a:extLst>
              </a:tr>
              <a:tr h="235552">
                <a:tc>
                  <a:txBody>
                    <a:bodyPr/>
                    <a:lstStyle/>
                    <a:p>
                      <a:pPr algn="ctr"/>
                      <a:r>
                        <a:rPr lang="en-US" sz="1200" dirty="0" smtClean="0"/>
                        <a:t>7</a:t>
                      </a:r>
                      <a:endParaRPr lang="en-US" sz="1200" dirty="0"/>
                    </a:p>
                  </a:txBody>
                  <a:tcPr/>
                </a:tc>
                <a:tc>
                  <a:txBody>
                    <a:bodyPr/>
                    <a:lstStyle/>
                    <a:p>
                      <a:pPr algn="ctr"/>
                      <a:r>
                        <a:rPr lang="en-US" sz="1200" dirty="0" smtClean="0"/>
                        <a:t>75070</a:t>
                      </a:r>
                      <a:endParaRPr lang="en-US" sz="1200" dirty="0"/>
                    </a:p>
                  </a:txBody>
                  <a:tcPr/>
                </a:tc>
                <a:tc>
                  <a:txBody>
                    <a:bodyPr/>
                    <a:lstStyle/>
                    <a:p>
                      <a:pPr algn="ctr"/>
                      <a:r>
                        <a:rPr lang="en-US" sz="1200" dirty="0" smtClean="0"/>
                        <a:t>709</a:t>
                      </a:r>
                      <a:endParaRPr lang="en-US" sz="1200" dirty="0"/>
                    </a:p>
                  </a:txBody>
                  <a:tcPr/>
                </a:tc>
                <a:tc>
                  <a:txBody>
                    <a:bodyPr/>
                    <a:lstStyle/>
                    <a:p>
                      <a:pPr algn="ctr"/>
                      <a:r>
                        <a:rPr lang="en-US" sz="1200" dirty="0" smtClean="0"/>
                        <a:t>8,199</a:t>
                      </a:r>
                      <a:endParaRPr lang="en-US" sz="1200" dirty="0"/>
                    </a:p>
                  </a:txBody>
                  <a:tcPr/>
                </a:tc>
                <a:tc>
                  <a:txBody>
                    <a:bodyPr/>
                    <a:lstStyle/>
                    <a:p>
                      <a:pPr algn="ctr"/>
                      <a:r>
                        <a:rPr lang="en-US" sz="1200" dirty="0" smtClean="0"/>
                        <a:t>Dallas</a:t>
                      </a:r>
                      <a:endParaRPr lang="en-US" sz="1200" dirty="0"/>
                    </a:p>
                  </a:txBody>
                  <a:tcPr/>
                </a:tc>
                <a:extLst>
                  <a:ext uri="{0D108BD9-81ED-4DB2-BD59-A6C34878D82A}">
                    <a16:rowId xmlns:a16="http://schemas.microsoft.com/office/drawing/2014/main" val="4261972004"/>
                  </a:ext>
                </a:extLst>
              </a:tr>
              <a:tr h="235552">
                <a:tc>
                  <a:txBody>
                    <a:bodyPr/>
                    <a:lstStyle/>
                    <a:p>
                      <a:pPr algn="ctr"/>
                      <a:r>
                        <a:rPr lang="en-US" sz="1200" dirty="0" smtClean="0"/>
                        <a:t>8</a:t>
                      </a:r>
                      <a:endParaRPr lang="en-US" sz="1200" dirty="0"/>
                    </a:p>
                  </a:txBody>
                  <a:tcPr/>
                </a:tc>
                <a:tc>
                  <a:txBody>
                    <a:bodyPr/>
                    <a:lstStyle/>
                    <a:p>
                      <a:pPr algn="ctr"/>
                      <a:r>
                        <a:rPr lang="en-US" sz="1200" dirty="0" smtClean="0"/>
                        <a:t>78665</a:t>
                      </a:r>
                      <a:endParaRPr lang="en-US" sz="1200" dirty="0"/>
                    </a:p>
                  </a:txBody>
                  <a:tcPr/>
                </a:tc>
                <a:tc>
                  <a:txBody>
                    <a:bodyPr/>
                    <a:lstStyle/>
                    <a:p>
                      <a:pPr algn="ctr"/>
                      <a:r>
                        <a:rPr lang="en-US" sz="1200" dirty="0" smtClean="0"/>
                        <a:t>642</a:t>
                      </a:r>
                      <a:endParaRPr lang="en-US" sz="1200" dirty="0"/>
                    </a:p>
                  </a:txBody>
                  <a:tcPr/>
                </a:tc>
                <a:tc>
                  <a:txBody>
                    <a:bodyPr/>
                    <a:lstStyle/>
                    <a:p>
                      <a:pPr algn="ctr"/>
                      <a:r>
                        <a:rPr lang="en-US" sz="1200" dirty="0" smtClean="0"/>
                        <a:t>6,997</a:t>
                      </a:r>
                      <a:endParaRPr lang="en-US" sz="1200" dirty="0"/>
                    </a:p>
                  </a:txBody>
                  <a:tcPr/>
                </a:tc>
                <a:tc>
                  <a:txBody>
                    <a:bodyPr/>
                    <a:lstStyle/>
                    <a:p>
                      <a:pPr algn="ctr"/>
                      <a:r>
                        <a:rPr lang="en-US" sz="1200" dirty="0" smtClean="0"/>
                        <a:t>Austin</a:t>
                      </a:r>
                      <a:endParaRPr lang="en-US" sz="1200" dirty="0"/>
                    </a:p>
                  </a:txBody>
                  <a:tcPr/>
                </a:tc>
                <a:extLst>
                  <a:ext uri="{0D108BD9-81ED-4DB2-BD59-A6C34878D82A}">
                    <a16:rowId xmlns:a16="http://schemas.microsoft.com/office/drawing/2014/main" val="1122334243"/>
                  </a:ext>
                </a:extLst>
              </a:tr>
              <a:tr h="235552">
                <a:tc>
                  <a:txBody>
                    <a:bodyPr/>
                    <a:lstStyle/>
                    <a:p>
                      <a:pPr algn="ctr"/>
                      <a:r>
                        <a:rPr lang="en-US" sz="1200" dirty="0" smtClean="0"/>
                        <a:t>9</a:t>
                      </a:r>
                      <a:endParaRPr lang="en-US" sz="1200" dirty="0"/>
                    </a:p>
                  </a:txBody>
                  <a:tcPr/>
                </a:tc>
                <a:tc>
                  <a:txBody>
                    <a:bodyPr/>
                    <a:lstStyle/>
                    <a:p>
                      <a:pPr algn="ctr"/>
                      <a:r>
                        <a:rPr lang="en-US" sz="1200" dirty="0" smtClean="0"/>
                        <a:t>77584</a:t>
                      </a:r>
                      <a:endParaRPr lang="en-US" sz="1200" dirty="0"/>
                    </a:p>
                  </a:txBody>
                  <a:tcPr/>
                </a:tc>
                <a:tc>
                  <a:txBody>
                    <a:bodyPr/>
                    <a:lstStyle/>
                    <a:p>
                      <a:pPr algn="ctr"/>
                      <a:r>
                        <a:rPr lang="en-US" sz="1200" dirty="0" smtClean="0"/>
                        <a:t>589</a:t>
                      </a:r>
                      <a:endParaRPr lang="en-US" sz="1200" dirty="0"/>
                    </a:p>
                  </a:txBody>
                  <a:tcPr/>
                </a:tc>
                <a:tc>
                  <a:txBody>
                    <a:bodyPr/>
                    <a:lstStyle/>
                    <a:p>
                      <a:pPr algn="ctr"/>
                      <a:r>
                        <a:rPr lang="en-US" sz="1200" dirty="0" smtClean="0"/>
                        <a:t>6,726</a:t>
                      </a:r>
                      <a:endParaRPr lang="en-US" sz="1200" dirty="0"/>
                    </a:p>
                  </a:txBody>
                  <a:tcPr/>
                </a:tc>
                <a:tc>
                  <a:txBody>
                    <a:bodyPr/>
                    <a:lstStyle/>
                    <a:p>
                      <a:pPr algn="ctr"/>
                      <a:r>
                        <a:rPr lang="en-US" sz="1200" dirty="0" smtClean="0"/>
                        <a:t>Houston</a:t>
                      </a:r>
                      <a:endParaRPr lang="en-US" sz="1200" dirty="0"/>
                    </a:p>
                  </a:txBody>
                  <a:tcPr/>
                </a:tc>
                <a:extLst>
                  <a:ext uri="{0D108BD9-81ED-4DB2-BD59-A6C34878D82A}">
                    <a16:rowId xmlns:a16="http://schemas.microsoft.com/office/drawing/2014/main" val="1478018815"/>
                  </a:ext>
                </a:extLst>
              </a:tr>
              <a:tr h="235552">
                <a:tc>
                  <a:txBody>
                    <a:bodyPr/>
                    <a:lstStyle/>
                    <a:p>
                      <a:pPr algn="ctr"/>
                      <a:r>
                        <a:rPr lang="en-US" sz="1200" dirty="0" smtClean="0"/>
                        <a:t>10</a:t>
                      </a:r>
                      <a:endParaRPr lang="en-US" sz="1200" dirty="0"/>
                    </a:p>
                  </a:txBody>
                  <a:tcPr/>
                </a:tc>
                <a:tc>
                  <a:txBody>
                    <a:bodyPr/>
                    <a:lstStyle/>
                    <a:p>
                      <a:pPr algn="ctr"/>
                      <a:r>
                        <a:rPr lang="en-US" sz="1200" dirty="0" smtClean="0"/>
                        <a:t>78704</a:t>
                      </a:r>
                      <a:endParaRPr lang="en-US" sz="1200" dirty="0"/>
                    </a:p>
                  </a:txBody>
                  <a:tcPr/>
                </a:tc>
                <a:tc>
                  <a:txBody>
                    <a:bodyPr/>
                    <a:lstStyle/>
                    <a:p>
                      <a:pPr algn="ctr"/>
                      <a:r>
                        <a:rPr lang="en-US" sz="1200" dirty="0" smtClean="0"/>
                        <a:t>1,068</a:t>
                      </a:r>
                      <a:endParaRPr lang="en-US" sz="1200" dirty="0"/>
                    </a:p>
                  </a:txBody>
                  <a:tcPr/>
                </a:tc>
                <a:tc>
                  <a:txBody>
                    <a:bodyPr/>
                    <a:lstStyle/>
                    <a:p>
                      <a:pPr algn="ctr"/>
                      <a:r>
                        <a:rPr lang="en-US" sz="1200" dirty="0" smtClean="0"/>
                        <a:t>6,408</a:t>
                      </a:r>
                      <a:endParaRPr lang="en-US" sz="1200" dirty="0"/>
                    </a:p>
                  </a:txBody>
                  <a:tcPr/>
                </a:tc>
                <a:tc>
                  <a:txBody>
                    <a:bodyPr/>
                    <a:lstStyle/>
                    <a:p>
                      <a:pPr algn="ctr"/>
                      <a:r>
                        <a:rPr lang="en-US" sz="1200" dirty="0" smtClean="0"/>
                        <a:t>Austin</a:t>
                      </a:r>
                      <a:endParaRPr lang="en-US" sz="1200" dirty="0"/>
                    </a:p>
                  </a:txBody>
                  <a:tcPr/>
                </a:tc>
                <a:extLst>
                  <a:ext uri="{0D108BD9-81ED-4DB2-BD59-A6C34878D82A}">
                    <a16:rowId xmlns:a16="http://schemas.microsoft.com/office/drawing/2014/main" val="4128253799"/>
                  </a:ext>
                </a:extLst>
              </a:tr>
            </a:tbl>
          </a:graphicData>
        </a:graphic>
      </p:graphicFrame>
      <p:sp>
        <p:nvSpPr>
          <p:cNvPr id="10" name="TextBox 9"/>
          <p:cNvSpPr txBox="1"/>
          <p:nvPr/>
        </p:nvSpPr>
        <p:spPr>
          <a:xfrm>
            <a:off x="246434" y="2804110"/>
            <a:ext cx="4223939" cy="369332"/>
          </a:xfrm>
          <a:prstGeom prst="rect">
            <a:avLst/>
          </a:prstGeom>
          <a:noFill/>
        </p:spPr>
        <p:txBody>
          <a:bodyPr wrap="square" rtlCol="0">
            <a:spAutoFit/>
          </a:bodyPr>
          <a:lstStyle/>
          <a:p>
            <a:r>
              <a:rPr lang="en-US" b="1" dirty="0" smtClean="0">
                <a:solidFill>
                  <a:schemeClr val="accent1"/>
                </a:solidFill>
              </a:rPr>
              <a:t>Top 10 Zip Codes by LDV Adoption in 2029</a:t>
            </a:r>
            <a:endParaRPr lang="en-US" b="1" dirty="0">
              <a:solidFill>
                <a:schemeClr val="accent1"/>
              </a:solidFill>
            </a:endParaRPr>
          </a:p>
        </p:txBody>
      </p:sp>
      <p:sp>
        <p:nvSpPr>
          <p:cNvPr id="12" name="TextBox 11"/>
          <p:cNvSpPr txBox="1"/>
          <p:nvPr/>
        </p:nvSpPr>
        <p:spPr>
          <a:xfrm>
            <a:off x="4568095" y="2870070"/>
            <a:ext cx="3336771" cy="369332"/>
          </a:xfrm>
          <a:prstGeom prst="rect">
            <a:avLst/>
          </a:prstGeom>
          <a:noFill/>
        </p:spPr>
        <p:txBody>
          <a:bodyPr wrap="square" rtlCol="0">
            <a:spAutoFit/>
          </a:bodyPr>
          <a:lstStyle/>
          <a:p>
            <a:pPr algn="ctr"/>
            <a:r>
              <a:rPr lang="en-US" b="1" dirty="0" smtClean="0">
                <a:solidFill>
                  <a:schemeClr val="accent1"/>
                </a:solidFill>
              </a:rPr>
              <a:t>2029 LDV Allocation by Zip Code</a:t>
            </a:r>
            <a:endParaRPr lang="en-US" b="1" dirty="0">
              <a:solidFill>
                <a:schemeClr val="accent1"/>
              </a:solidFill>
            </a:endParaRPr>
          </a:p>
        </p:txBody>
      </p:sp>
      <p:sp>
        <p:nvSpPr>
          <p:cNvPr id="15" name="Oval 14"/>
          <p:cNvSpPr/>
          <p:nvPr/>
        </p:nvSpPr>
        <p:spPr>
          <a:xfrm>
            <a:off x="4306529" y="4881123"/>
            <a:ext cx="696986" cy="63974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396965" y="5966718"/>
            <a:ext cx="4072736" cy="507831"/>
          </a:xfrm>
          <a:prstGeom prst="rect">
            <a:avLst/>
          </a:prstGeom>
          <a:noFill/>
        </p:spPr>
        <p:txBody>
          <a:bodyPr wrap="square" rtlCol="0">
            <a:spAutoFit/>
          </a:bodyPr>
          <a:lstStyle/>
          <a:p>
            <a:r>
              <a:rPr lang="en-US" sz="900" dirty="0" smtClean="0"/>
              <a:t>Note: Figure is only showing adoption allocated to substations</a:t>
            </a:r>
            <a:r>
              <a:rPr lang="en-US" sz="900" u="sng" dirty="0" smtClean="0"/>
              <a:t> with zip code mappings</a:t>
            </a:r>
            <a:r>
              <a:rPr lang="en-US" sz="900" dirty="0" smtClean="0"/>
              <a:t>. Adoption allocated to NOIE and Planned substations is not included, which is likely why some zip codes show 0 adoption.</a:t>
            </a:r>
            <a:endParaRPr lang="en-US" sz="900" dirty="0"/>
          </a:p>
        </p:txBody>
      </p:sp>
      <p:sp>
        <p:nvSpPr>
          <p:cNvPr id="19" name="TextBox 18"/>
          <p:cNvSpPr txBox="1"/>
          <p:nvPr/>
        </p:nvSpPr>
        <p:spPr>
          <a:xfrm>
            <a:off x="8335947" y="3309700"/>
            <a:ext cx="3336771" cy="369332"/>
          </a:xfrm>
          <a:prstGeom prst="rect">
            <a:avLst/>
          </a:prstGeom>
          <a:noFill/>
        </p:spPr>
        <p:txBody>
          <a:bodyPr wrap="square" rtlCol="0">
            <a:spAutoFit/>
          </a:bodyPr>
          <a:lstStyle/>
          <a:p>
            <a:pPr algn="ctr"/>
            <a:r>
              <a:rPr lang="en-US" b="1" dirty="0" smtClean="0">
                <a:solidFill>
                  <a:schemeClr val="accent1"/>
                </a:solidFill>
              </a:rPr>
              <a:t>Texas-Wide EV Adoption</a:t>
            </a:r>
            <a:endParaRPr lang="en-US" b="1" dirty="0">
              <a:solidFill>
                <a:schemeClr val="accent1"/>
              </a:solidFill>
            </a:endParaRPr>
          </a:p>
        </p:txBody>
      </p:sp>
      <p:sp>
        <p:nvSpPr>
          <p:cNvPr id="11" name="TextBox 10"/>
          <p:cNvSpPr txBox="1"/>
          <p:nvPr/>
        </p:nvSpPr>
        <p:spPr>
          <a:xfrm>
            <a:off x="8606262" y="4305620"/>
            <a:ext cx="1923537" cy="507831"/>
          </a:xfrm>
          <a:prstGeom prst="rect">
            <a:avLst/>
          </a:prstGeom>
          <a:noFill/>
        </p:spPr>
        <p:txBody>
          <a:bodyPr wrap="square" rtlCol="0">
            <a:spAutoFit/>
          </a:bodyPr>
          <a:lstStyle/>
          <a:p>
            <a:r>
              <a:rPr lang="en-US" sz="900" b="1" dirty="0" smtClean="0">
                <a:solidFill>
                  <a:schemeClr val="accent1"/>
                </a:solidFill>
              </a:rPr>
              <a:t>119,000 of 124,000 LDVs allocated to zip codes in ERCOT’s service territory in 2022</a:t>
            </a:r>
            <a:endParaRPr lang="en-US" sz="900" b="1" dirty="0">
              <a:solidFill>
                <a:schemeClr val="accent1"/>
              </a:solidFill>
            </a:endParaRPr>
          </a:p>
        </p:txBody>
      </p:sp>
      <p:sp>
        <p:nvSpPr>
          <p:cNvPr id="20" name="TextBox 19"/>
          <p:cNvSpPr txBox="1"/>
          <p:nvPr/>
        </p:nvSpPr>
        <p:spPr>
          <a:xfrm>
            <a:off x="11522129" y="4555496"/>
            <a:ext cx="652602" cy="276999"/>
          </a:xfrm>
          <a:prstGeom prst="rect">
            <a:avLst/>
          </a:prstGeom>
          <a:noFill/>
        </p:spPr>
        <p:txBody>
          <a:bodyPr wrap="square" rtlCol="0">
            <a:spAutoFit/>
          </a:bodyPr>
          <a:lstStyle/>
          <a:p>
            <a:r>
              <a:rPr lang="en-US" sz="1200" b="1" dirty="0" smtClean="0">
                <a:solidFill>
                  <a:schemeClr val="accent1"/>
                </a:solidFill>
              </a:rPr>
              <a:t>ERCOT</a:t>
            </a:r>
            <a:endParaRPr lang="en-US" sz="1200" b="1" dirty="0">
              <a:solidFill>
                <a:schemeClr val="accent1"/>
              </a:solidFill>
            </a:endParaRPr>
          </a:p>
        </p:txBody>
      </p:sp>
      <p:sp>
        <p:nvSpPr>
          <p:cNvPr id="21" name="Right Bracket 20"/>
          <p:cNvSpPr/>
          <p:nvPr/>
        </p:nvSpPr>
        <p:spPr>
          <a:xfrm>
            <a:off x="11490712" y="4101789"/>
            <a:ext cx="45719" cy="12192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rotWithShape="1">
          <a:blip r:embed="rId5"/>
          <a:srcRect t="2515" r="16014"/>
          <a:stretch/>
        </p:blipFill>
        <p:spPr>
          <a:xfrm>
            <a:off x="4470373" y="4992088"/>
            <a:ext cx="732052" cy="1008615"/>
          </a:xfrm>
          <a:prstGeom prst="rect">
            <a:avLst/>
          </a:prstGeom>
        </p:spPr>
      </p:pic>
    </p:spTree>
    <p:extLst>
      <p:ext uri="{BB962C8B-B14F-4D97-AF65-F5344CB8AC3E}">
        <p14:creationId xmlns:p14="http://schemas.microsoft.com/office/powerpoint/2010/main" val="1500987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21</a:t>
            </a:fld>
            <a:endParaRPr lang="en-US" dirty="0" smtClean="0"/>
          </a:p>
        </p:txBody>
      </p:sp>
      <p:sp>
        <p:nvSpPr>
          <p:cNvPr id="5" name="Text Placeholder 4"/>
          <p:cNvSpPr>
            <a:spLocks noGrp="1"/>
          </p:cNvSpPr>
          <p:nvPr>
            <p:ph type="body" sz="quarter" idx="19"/>
          </p:nvPr>
        </p:nvSpPr>
        <p:spPr/>
        <p:txBody>
          <a:bodyPr/>
          <a:lstStyle/>
          <a:p>
            <a:r>
              <a:rPr lang="en-US" dirty="0" smtClean="0"/>
              <a:t>Mhdv allocation methodology</a:t>
            </a:r>
            <a:endParaRPr lang="en-US" dirty="0"/>
          </a:p>
        </p:txBody>
      </p:sp>
      <p:sp>
        <p:nvSpPr>
          <p:cNvPr id="6" name="Title 5"/>
          <p:cNvSpPr>
            <a:spLocks noGrp="1"/>
          </p:cNvSpPr>
          <p:nvPr>
            <p:ph type="title"/>
          </p:nvPr>
        </p:nvSpPr>
        <p:spPr/>
        <p:txBody>
          <a:bodyPr/>
          <a:lstStyle/>
          <a:p>
            <a:r>
              <a:rPr lang="en-US"/>
              <a:t>MHDV Allocation Methodology: Overview</a:t>
            </a:r>
            <a:endParaRPr lang="en-US" dirty="0"/>
          </a:p>
        </p:txBody>
      </p:sp>
      <p:sp>
        <p:nvSpPr>
          <p:cNvPr id="10" name="Text Placeholder 3"/>
          <p:cNvSpPr>
            <a:spLocks noGrp="1"/>
          </p:cNvSpPr>
          <p:nvPr>
            <p:ph type="body" sz="quarter" idx="16"/>
          </p:nvPr>
        </p:nvSpPr>
        <p:spPr>
          <a:xfrm>
            <a:off x="329871" y="1360488"/>
            <a:ext cx="11164888" cy="4995862"/>
          </a:xfrm>
        </p:spPr>
        <p:txBody>
          <a:bodyPr>
            <a:normAutofit/>
          </a:bodyPr>
          <a:lstStyle/>
          <a:p>
            <a:pPr marL="111125" lvl="1" indent="0">
              <a:buNone/>
            </a:pPr>
            <a:r>
              <a:rPr lang="en-US" b="1" dirty="0" smtClean="0">
                <a:solidFill>
                  <a:schemeClr val="accent1"/>
                </a:solidFill>
              </a:rPr>
              <a:t>As in the LDV methodology, we allocate 25% of vehicles directly to the NOIE substations proportionally to the NCP load served by those substations, because </a:t>
            </a:r>
            <a:r>
              <a:rPr lang="en-US" sz="2400" b="1" dirty="0">
                <a:solidFill>
                  <a:schemeClr val="accent1"/>
                </a:solidFill>
              </a:rPr>
              <a:t>ERCOT does not track the zip codes served </a:t>
            </a:r>
            <a:r>
              <a:rPr lang="en-US" sz="2400" b="1" dirty="0" smtClean="0">
                <a:solidFill>
                  <a:schemeClr val="accent1"/>
                </a:solidFill>
              </a:rPr>
              <a:t>by these substations. </a:t>
            </a:r>
          </a:p>
          <a:p>
            <a:pPr marL="111125" lvl="1" indent="0">
              <a:buNone/>
            </a:pPr>
            <a:endParaRPr lang="en-US" sz="2400" b="1" dirty="0" smtClean="0">
              <a:solidFill>
                <a:schemeClr val="accent1"/>
              </a:solidFill>
            </a:endParaRPr>
          </a:p>
          <a:p>
            <a:pPr marL="111125" lvl="1" indent="0">
              <a:buNone/>
            </a:pPr>
            <a:r>
              <a:rPr lang="en-US" b="1" dirty="0" smtClean="0">
                <a:solidFill>
                  <a:schemeClr val="accent1"/>
                </a:solidFill>
              </a:rPr>
              <a:t>For the remaining 75% of vehicles, we developed </a:t>
            </a:r>
            <a:r>
              <a:rPr lang="en-US" b="1" dirty="0">
                <a:solidFill>
                  <a:schemeClr val="accent1"/>
                </a:solidFill>
              </a:rPr>
              <a:t>a 4-step methodology to allocate MHDVs </a:t>
            </a:r>
            <a:r>
              <a:rPr lang="en-US" b="1" dirty="0" smtClean="0">
                <a:solidFill>
                  <a:schemeClr val="accent1"/>
                </a:solidFill>
              </a:rPr>
              <a:t>to zip codes and then to </a:t>
            </a:r>
            <a:r>
              <a:rPr lang="en-US" b="1" dirty="0">
                <a:solidFill>
                  <a:schemeClr val="accent1"/>
                </a:solidFill>
              </a:rPr>
              <a:t>substations.</a:t>
            </a:r>
            <a:r>
              <a:rPr lang="en-US" b="1" dirty="0"/>
              <a:t> </a:t>
            </a:r>
          </a:p>
          <a:p>
            <a:pPr lvl="1"/>
            <a:endParaRPr lang="en-US" sz="1900" dirty="0" smtClean="0"/>
          </a:p>
          <a:p>
            <a:pPr lvl="1"/>
            <a:endParaRPr lang="en-US" sz="1900" dirty="0" smtClean="0"/>
          </a:p>
          <a:p>
            <a:pPr lvl="1"/>
            <a:endParaRPr lang="en-US" sz="1900" dirty="0" smtClean="0"/>
          </a:p>
          <a:p>
            <a:pPr lvl="1"/>
            <a:endParaRPr lang="en-US" sz="1900" dirty="0"/>
          </a:p>
          <a:p>
            <a:pPr marL="111125" lvl="1" indent="0">
              <a:buNone/>
            </a:pPr>
            <a:endParaRPr lang="en-US" sz="1900" dirty="0" smtClean="0"/>
          </a:p>
          <a:p>
            <a:pPr marL="111125" lvl="1" indent="0">
              <a:buNone/>
            </a:pPr>
            <a:endParaRPr lang="en-US" sz="1900" dirty="0"/>
          </a:p>
          <a:p>
            <a:pPr marL="111125" lvl="1" indent="0">
              <a:buNone/>
            </a:pPr>
            <a:endParaRPr lang="en-US" sz="1900" dirty="0" smtClean="0"/>
          </a:p>
          <a:p>
            <a:pPr marL="111125" lvl="1" indent="0">
              <a:buNone/>
            </a:pPr>
            <a:endParaRPr lang="en-US" sz="1900" dirty="0"/>
          </a:p>
          <a:p>
            <a:pPr marL="111125" lvl="1" indent="0">
              <a:buNone/>
            </a:pPr>
            <a:endParaRPr lang="en-US" sz="1900" dirty="0" smtClean="0"/>
          </a:p>
          <a:p>
            <a:pPr lvl="2"/>
            <a:endParaRPr lang="en-US" sz="1900" dirty="0" smtClean="0"/>
          </a:p>
          <a:p>
            <a:pPr lvl="2"/>
            <a:endParaRPr lang="en-US" sz="1900" dirty="0"/>
          </a:p>
          <a:p>
            <a:pPr lvl="2"/>
            <a:endParaRPr lang="en-US" dirty="0" smtClean="0"/>
          </a:p>
          <a:p>
            <a:pPr lvl="1"/>
            <a:endParaRPr lang="en-US" dirty="0"/>
          </a:p>
        </p:txBody>
      </p:sp>
      <p:sp>
        <p:nvSpPr>
          <p:cNvPr id="12" name="Rectangle 11"/>
          <p:cNvSpPr/>
          <p:nvPr/>
        </p:nvSpPr>
        <p:spPr>
          <a:xfrm>
            <a:off x="1381104" y="4870745"/>
            <a:ext cx="2006353" cy="8345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Texas MHDV Adoption Forecasts</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p:cNvSpPr/>
          <p:nvPr/>
        </p:nvSpPr>
        <p:spPr>
          <a:xfrm>
            <a:off x="3917041" y="4160169"/>
            <a:ext cx="2034383" cy="109386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Calibri" panose="020F0502020204030204"/>
                <a:ea typeface="+mn-ea"/>
                <a:cs typeface="+mn-cs"/>
              </a:rPr>
              <a:t>Allocate 75% of vehicles to substations </a:t>
            </a:r>
            <a:r>
              <a:rPr kumimoji="0" lang="en-US" sz="1400" b="1" i="0" u="none" strike="noStrike" kern="1200" cap="none" spc="0" normalizeH="0" baseline="0" noProof="0" dirty="0" smtClean="0">
                <a:ln>
                  <a:noFill/>
                </a:ln>
                <a:solidFill>
                  <a:schemeClr val="bg1"/>
                </a:solidFill>
                <a:effectLst/>
                <a:uLnTx/>
                <a:uFillTx/>
                <a:latin typeface="Calibri" panose="020F0502020204030204"/>
                <a:ea typeface="+mn-ea"/>
                <a:cs typeface="+mn-cs"/>
              </a:rPr>
              <a:t>with known zip codes and usable data, based on load ratio share</a:t>
            </a:r>
            <a:endParaRPr kumimoji="0" lang="en-US" sz="1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4" name="Rectangle 13"/>
          <p:cNvSpPr/>
          <p:nvPr/>
        </p:nvSpPr>
        <p:spPr>
          <a:xfrm>
            <a:off x="3924391" y="5624195"/>
            <a:ext cx="2039112" cy="10972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Allocate 25% of vehicles to substations </a:t>
            </a: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without known zip </a:t>
            </a:r>
            <a:r>
              <a:rPr kumimoji="0" lang="en-US" sz="1400" b="1" i="0" u="none" strike="noStrike" kern="1200" cap="none" spc="0" normalizeH="0" baseline="0" noProof="0" dirty="0" smtClean="0">
                <a:ln>
                  <a:noFill/>
                </a:ln>
                <a:solidFill>
                  <a:srgbClr val="FFFFFF"/>
                </a:solidFill>
                <a:effectLst/>
                <a:uLnTx/>
                <a:uFillTx/>
                <a:latin typeface="Calibri" panose="020F0502020204030204"/>
                <a:ea typeface="+mn-ea"/>
                <a:cs typeface="+mn-cs"/>
              </a:rPr>
              <a:t>codes</a:t>
            </a:r>
            <a:endParaRPr kumimoji="0" lang="en-US" sz="1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5" name="Rectangle 14"/>
          <p:cNvSpPr/>
          <p:nvPr/>
        </p:nvSpPr>
        <p:spPr>
          <a:xfrm>
            <a:off x="6272114" y="4174416"/>
            <a:ext cx="2039112" cy="109727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smtClean="0">
                <a:ln>
                  <a:noFill/>
                </a:ln>
                <a:solidFill>
                  <a:schemeClr val="bg1"/>
                </a:solidFill>
                <a:effectLst/>
                <a:uLnTx/>
                <a:uFillTx/>
                <a:latin typeface="Calibri" panose="020F0502020204030204"/>
                <a:ea typeface="+mn-ea"/>
                <a:cs typeface="+mn-cs"/>
              </a:rPr>
              <a:t>Allocate MHDVs to zip codes using tailored</a:t>
            </a:r>
            <a:r>
              <a:rPr kumimoji="0" lang="en-US" sz="1400" i="0" u="none" strike="noStrike" kern="1200" cap="none" spc="0" normalizeH="0" noProof="0" dirty="0" smtClean="0">
                <a:ln>
                  <a:noFill/>
                </a:ln>
                <a:solidFill>
                  <a:schemeClr val="bg1"/>
                </a:solidFill>
                <a:effectLst/>
                <a:uLnTx/>
                <a:uFillTx/>
                <a:latin typeface="Calibri" panose="020F0502020204030204"/>
                <a:ea typeface="+mn-ea"/>
                <a:cs typeface="+mn-cs"/>
              </a:rPr>
              <a:t> methodologies based use case</a:t>
            </a:r>
            <a:endParaRPr kumimoji="0" lang="en-US" sz="140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6" name="Rectangle 15"/>
          <p:cNvSpPr/>
          <p:nvPr/>
        </p:nvSpPr>
        <p:spPr>
          <a:xfrm>
            <a:off x="8641437" y="5616025"/>
            <a:ext cx="2039112" cy="109728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Calibri" panose="020F0502020204030204"/>
                <a:ea typeface="+mn-ea"/>
                <a:cs typeface="+mn-cs"/>
              </a:rPr>
              <a:t>Distribute forecast to substations </a:t>
            </a:r>
            <a:r>
              <a:rPr kumimoji="0" lang="en-US" sz="1400" b="1" i="0" u="none" strike="noStrike" kern="1200" cap="none" spc="0" normalizeH="0" baseline="0" noProof="0" dirty="0" smtClean="0">
                <a:ln>
                  <a:noFill/>
                </a:ln>
                <a:solidFill>
                  <a:srgbClr val="FFFFFF"/>
                </a:solidFill>
                <a:effectLst/>
                <a:uLnTx/>
                <a:uFillTx/>
                <a:latin typeface="Calibri" panose="020F0502020204030204"/>
                <a:ea typeface="+mn-ea"/>
                <a:cs typeface="+mn-cs"/>
              </a:rPr>
              <a:t>proportional to NCP</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ectangle 16"/>
          <p:cNvSpPr/>
          <p:nvPr/>
        </p:nvSpPr>
        <p:spPr>
          <a:xfrm>
            <a:off x="8641437" y="4174416"/>
            <a:ext cx="2039112" cy="109728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Calibri" panose="020F0502020204030204"/>
                <a:ea typeface="+mn-ea"/>
                <a:cs typeface="+mn-cs"/>
              </a:rPr>
              <a:t>Distribute zip code-level forecast to substations </a:t>
            </a:r>
            <a:r>
              <a:rPr kumimoji="0" lang="en-US" sz="1400" b="1" i="0" u="none" strike="noStrike" kern="1200" cap="none" spc="0" normalizeH="0" baseline="0" noProof="0" dirty="0" smtClean="0">
                <a:ln>
                  <a:noFill/>
                </a:ln>
                <a:solidFill>
                  <a:srgbClr val="FFFFFF"/>
                </a:solidFill>
                <a:effectLst/>
                <a:uLnTx/>
                <a:uFillTx/>
                <a:latin typeface="Calibri" panose="020F0502020204030204"/>
                <a:ea typeface="+mn-ea"/>
                <a:cs typeface="+mn-cs"/>
              </a:rPr>
              <a:t>proportional to NCP</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Left Brace 21"/>
          <p:cNvSpPr/>
          <p:nvPr/>
        </p:nvSpPr>
        <p:spPr>
          <a:xfrm>
            <a:off x="3387457" y="4438488"/>
            <a:ext cx="516016" cy="16990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p:cNvCxnSpPr/>
          <p:nvPr/>
        </p:nvCxnSpPr>
        <p:spPr>
          <a:xfrm flipV="1">
            <a:off x="5963503" y="6425611"/>
            <a:ext cx="2677934" cy="817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5951424" y="4706007"/>
            <a:ext cx="320690" cy="1093"/>
          </a:xfrm>
          <a:prstGeom prst="straightConnector1">
            <a:avLst/>
          </a:prstGeom>
          <a:ln>
            <a:solidFill>
              <a:schemeClr val="accent3"/>
            </a:solidFill>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p:nvPr/>
        </p:nvCxnSpPr>
        <p:spPr>
          <a:xfrm>
            <a:off x="8320065" y="4698859"/>
            <a:ext cx="320690" cy="109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48565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22</a:t>
            </a:fld>
            <a:endParaRPr lang="en-US" dirty="0" smtClean="0"/>
          </a:p>
        </p:txBody>
      </p:sp>
      <p:sp>
        <p:nvSpPr>
          <p:cNvPr id="5" name="Text Placeholder 4"/>
          <p:cNvSpPr>
            <a:spLocks noGrp="1"/>
          </p:cNvSpPr>
          <p:nvPr>
            <p:ph type="body" sz="quarter" idx="19"/>
          </p:nvPr>
        </p:nvSpPr>
        <p:spPr/>
        <p:txBody>
          <a:bodyPr/>
          <a:lstStyle/>
          <a:p>
            <a:r>
              <a:rPr lang="en-US" dirty="0" smtClean="0"/>
              <a:t>Mhdv allocation methodology</a:t>
            </a:r>
            <a:endParaRPr lang="en-US" dirty="0"/>
          </a:p>
        </p:txBody>
      </p:sp>
      <p:sp>
        <p:nvSpPr>
          <p:cNvPr id="6" name="Title 5"/>
          <p:cNvSpPr>
            <a:spLocks noGrp="1"/>
          </p:cNvSpPr>
          <p:nvPr>
            <p:ph type="title"/>
          </p:nvPr>
        </p:nvSpPr>
        <p:spPr/>
        <p:txBody>
          <a:bodyPr/>
          <a:lstStyle/>
          <a:p>
            <a:r>
              <a:rPr lang="en-US"/>
              <a:t>MHDV Allocation Methodology: Overview</a:t>
            </a:r>
            <a:endParaRPr lang="en-US" dirty="0"/>
          </a:p>
        </p:txBody>
      </p:sp>
      <p:graphicFrame>
        <p:nvGraphicFramePr>
          <p:cNvPr id="8" name="Diagram 7"/>
          <p:cNvGraphicFramePr/>
          <p:nvPr>
            <p:extLst>
              <p:ext uri="{D42A27DB-BD31-4B8C-83A1-F6EECF244321}">
                <p14:modId xmlns:p14="http://schemas.microsoft.com/office/powerpoint/2010/main" val="1230945094"/>
              </p:ext>
            </p:extLst>
          </p:nvPr>
        </p:nvGraphicFramePr>
        <p:xfrm>
          <a:off x="348344" y="1360045"/>
          <a:ext cx="11324374" cy="148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3"/>
          <p:cNvSpPr>
            <a:spLocks noGrp="1"/>
          </p:cNvSpPr>
          <p:nvPr>
            <p:ph type="body" sz="quarter" idx="16"/>
          </p:nvPr>
        </p:nvSpPr>
        <p:spPr>
          <a:xfrm>
            <a:off x="348344" y="2841351"/>
            <a:ext cx="11164888" cy="4995862"/>
          </a:xfrm>
        </p:spPr>
        <p:txBody>
          <a:bodyPr>
            <a:normAutofit/>
          </a:bodyPr>
          <a:lstStyle/>
          <a:p>
            <a:pPr marL="111125" lvl="1" indent="0">
              <a:buNone/>
            </a:pPr>
            <a:r>
              <a:rPr lang="en-US" b="1" dirty="0" smtClean="0">
                <a:solidFill>
                  <a:schemeClr val="accent1"/>
                </a:solidFill>
              </a:rPr>
              <a:t>We developed </a:t>
            </a:r>
            <a:r>
              <a:rPr lang="en-US" b="1" dirty="0">
                <a:solidFill>
                  <a:schemeClr val="accent1"/>
                </a:solidFill>
              </a:rPr>
              <a:t>a 4-step methodology to allocate MHDVs to substations.</a:t>
            </a:r>
            <a:r>
              <a:rPr lang="en-US" b="1" dirty="0"/>
              <a:t> </a:t>
            </a:r>
          </a:p>
          <a:p>
            <a:pPr marL="715962" lvl="1" indent="-457200">
              <a:buFont typeface="+mj-lt"/>
              <a:buAutoNum type="arabicPeriod"/>
            </a:pPr>
            <a:r>
              <a:rPr lang="en-US" dirty="0" smtClean="0"/>
              <a:t>In the first step, we identify </a:t>
            </a:r>
            <a:r>
              <a:rPr lang="en-US" dirty="0"/>
              <a:t>the primary use cases of each vehicle weight </a:t>
            </a:r>
            <a:r>
              <a:rPr lang="en-US" dirty="0" smtClean="0"/>
              <a:t>class.</a:t>
            </a:r>
          </a:p>
          <a:p>
            <a:pPr marL="715962" lvl="1" indent="-457200">
              <a:buFont typeface="+mj-lt"/>
              <a:buAutoNum type="arabicPeriod"/>
            </a:pPr>
            <a:r>
              <a:rPr lang="en-US" dirty="0" smtClean="0"/>
              <a:t>Understanding use cases is key </a:t>
            </a:r>
            <a:r>
              <a:rPr lang="en-US" dirty="0"/>
              <a:t>to elucidating the </a:t>
            </a:r>
            <a:r>
              <a:rPr lang="en-US" dirty="0" smtClean="0"/>
              <a:t>economic factors </a:t>
            </a:r>
            <a:r>
              <a:rPr lang="en-US" dirty="0"/>
              <a:t>that affect MHDV locations, driving patterns, and electrification </a:t>
            </a:r>
            <a:r>
              <a:rPr lang="en-US" dirty="0" smtClean="0"/>
              <a:t>likelihood, which is Step 2. </a:t>
            </a:r>
          </a:p>
          <a:p>
            <a:pPr marL="715962" lvl="1" indent="-457200">
              <a:buFont typeface="+mj-lt"/>
              <a:buAutoNum type="arabicPeriod"/>
            </a:pPr>
            <a:r>
              <a:rPr lang="en-US" dirty="0" smtClean="0"/>
              <a:t>We develop quantitative metrics to allocate vehicles in each class to zip codes and then substations, by using the </a:t>
            </a:r>
            <a:r>
              <a:rPr lang="en-US" dirty="0"/>
              <a:t>proxies and corresponding data sources identified in </a:t>
            </a:r>
            <a:r>
              <a:rPr lang="en-US" dirty="0" smtClean="0"/>
              <a:t>Step 2.</a:t>
            </a:r>
          </a:p>
          <a:p>
            <a:pPr marL="715962" lvl="1" indent="-457200">
              <a:buFont typeface="+mj-lt"/>
              <a:buAutoNum type="arabicPeriod"/>
            </a:pPr>
            <a:r>
              <a:rPr lang="en-US" dirty="0" smtClean="0"/>
              <a:t>Lastly, we produce data visualizations and assess the results in the context of acknowledged model limitations. </a:t>
            </a:r>
          </a:p>
          <a:p>
            <a:pPr lvl="1"/>
            <a:endParaRPr lang="en-US" sz="1900" dirty="0" smtClean="0"/>
          </a:p>
          <a:p>
            <a:pPr lvl="1"/>
            <a:endParaRPr lang="en-US" sz="1900" dirty="0" smtClean="0"/>
          </a:p>
          <a:p>
            <a:pPr lvl="1"/>
            <a:endParaRPr lang="en-US" sz="1900" dirty="0" smtClean="0"/>
          </a:p>
          <a:p>
            <a:pPr lvl="1"/>
            <a:endParaRPr lang="en-US" sz="1900" dirty="0"/>
          </a:p>
          <a:p>
            <a:pPr marL="111125" lvl="1" indent="0">
              <a:buNone/>
            </a:pPr>
            <a:endParaRPr lang="en-US" sz="1900" dirty="0" smtClean="0"/>
          </a:p>
          <a:p>
            <a:pPr marL="111125" lvl="1" indent="0">
              <a:buNone/>
            </a:pPr>
            <a:endParaRPr lang="en-US" sz="1900" dirty="0"/>
          </a:p>
          <a:p>
            <a:pPr marL="111125" lvl="1" indent="0">
              <a:buNone/>
            </a:pPr>
            <a:endParaRPr lang="en-US" sz="1900" dirty="0" smtClean="0"/>
          </a:p>
          <a:p>
            <a:pPr marL="111125" lvl="1" indent="0">
              <a:buNone/>
            </a:pPr>
            <a:endParaRPr lang="en-US" sz="1900" dirty="0"/>
          </a:p>
          <a:p>
            <a:pPr marL="111125" lvl="1" indent="0">
              <a:buNone/>
            </a:pPr>
            <a:endParaRPr lang="en-US" sz="1900" dirty="0" smtClean="0"/>
          </a:p>
          <a:p>
            <a:pPr lvl="2"/>
            <a:endParaRPr lang="en-US" sz="1900" dirty="0" smtClean="0"/>
          </a:p>
          <a:p>
            <a:pPr lvl="2"/>
            <a:endParaRPr lang="en-US" sz="1900" dirty="0"/>
          </a:p>
          <a:p>
            <a:pPr lvl="2"/>
            <a:endParaRPr lang="en-US" dirty="0" smtClean="0"/>
          </a:p>
          <a:p>
            <a:pPr lvl="1"/>
            <a:endParaRPr lang="en-US" dirty="0"/>
          </a:p>
        </p:txBody>
      </p:sp>
    </p:spTree>
    <p:extLst>
      <p:ext uri="{BB962C8B-B14F-4D97-AF65-F5344CB8AC3E}">
        <p14:creationId xmlns:p14="http://schemas.microsoft.com/office/powerpoint/2010/main" val="156842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23</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err="1"/>
              <a:t>Mhdv</a:t>
            </a:r>
            <a:r>
              <a:rPr lang="en-US" dirty="0"/>
              <a:t> allocation methodology</a:t>
            </a:r>
          </a:p>
          <a:p>
            <a:endParaRPr lang="en-US" dirty="0"/>
          </a:p>
        </p:txBody>
      </p:sp>
      <p:sp>
        <p:nvSpPr>
          <p:cNvPr id="6" name="Title 5"/>
          <p:cNvSpPr>
            <a:spLocks noGrp="1"/>
          </p:cNvSpPr>
          <p:nvPr>
            <p:ph type="title"/>
          </p:nvPr>
        </p:nvSpPr>
        <p:spPr/>
        <p:txBody>
          <a:bodyPr/>
          <a:lstStyle/>
          <a:p>
            <a:r>
              <a:rPr lang="en-US" dirty="0" smtClean="0"/>
              <a:t>Step 1: Composition </a:t>
            </a:r>
            <a:r>
              <a:rPr lang="en-US" dirty="0"/>
              <a:t>of Vehicle </a:t>
            </a:r>
            <a:r>
              <a:rPr lang="en-US" dirty="0" smtClean="0"/>
              <a:t>Classes</a:t>
            </a:r>
            <a:endParaRPr lang="en-US" dirty="0"/>
          </a:p>
        </p:txBody>
      </p:sp>
      <p:sp>
        <p:nvSpPr>
          <p:cNvPr id="13" name="Text Placeholder 3"/>
          <p:cNvSpPr>
            <a:spLocks noGrp="1"/>
          </p:cNvSpPr>
          <p:nvPr>
            <p:ph type="body" sz="quarter" idx="16"/>
          </p:nvPr>
        </p:nvSpPr>
        <p:spPr>
          <a:xfrm>
            <a:off x="508000" y="1282262"/>
            <a:ext cx="3538483" cy="5187866"/>
          </a:xfrm>
        </p:spPr>
        <p:txBody>
          <a:bodyPr/>
          <a:lstStyle/>
          <a:p>
            <a:r>
              <a:rPr lang="en-US" sz="2000" b="1" dirty="0">
                <a:solidFill>
                  <a:schemeClr val="accent1"/>
                </a:solidFill>
              </a:rPr>
              <a:t>By identifying </a:t>
            </a:r>
            <a:r>
              <a:rPr lang="en-US" sz="2000" b="1">
                <a:solidFill>
                  <a:schemeClr val="accent1"/>
                </a:solidFill>
              </a:rPr>
              <a:t>a set of primary </a:t>
            </a:r>
            <a:r>
              <a:rPr lang="en-US" sz="2000" b="1" dirty="0">
                <a:solidFill>
                  <a:schemeClr val="accent1"/>
                </a:solidFill>
              </a:rPr>
              <a:t>use cases in each vehicle class, we group the vehicles into categories that share similar geographic distributions and driving patterns. </a:t>
            </a:r>
          </a:p>
          <a:p>
            <a:pPr lvl="1"/>
            <a:r>
              <a:rPr lang="en-US" sz="2000"/>
              <a:t>These </a:t>
            </a:r>
            <a:r>
              <a:rPr lang="en-US" sz="2000" dirty="0"/>
              <a:t>groups combine vehicle types whose charging locations are expected to depend on common factors </a:t>
            </a:r>
            <a:r>
              <a:rPr lang="en-US" sz="2000"/>
              <a:t>and proxies.</a:t>
            </a:r>
            <a:endParaRPr lang="en-US" sz="2000" dirty="0"/>
          </a:p>
          <a:p>
            <a:pPr lvl="1"/>
            <a:r>
              <a:rPr lang="en-US" sz="2000"/>
              <a:t>We </a:t>
            </a:r>
            <a:r>
              <a:rPr lang="en-US" sz="2000" dirty="0"/>
              <a:t>develop seven “Allocation Methods,” A-G, for these key use case groups. </a:t>
            </a:r>
            <a:r>
              <a:rPr lang="en-US" sz="2000"/>
              <a:t>  </a:t>
            </a:r>
            <a:endParaRPr lang="en-US" sz="2000" dirty="0"/>
          </a:p>
        </p:txBody>
      </p:sp>
      <p:pic>
        <p:nvPicPr>
          <p:cNvPr id="7" name="Picture 6"/>
          <p:cNvPicPr>
            <a:picLocks noChangeAspect="1"/>
          </p:cNvPicPr>
          <p:nvPr/>
        </p:nvPicPr>
        <p:blipFill>
          <a:blip r:embed="rId2"/>
          <a:stretch>
            <a:fillRect/>
          </a:stretch>
        </p:blipFill>
        <p:spPr>
          <a:xfrm>
            <a:off x="4275659" y="1228527"/>
            <a:ext cx="7522382" cy="4967520"/>
          </a:xfrm>
          <a:prstGeom prst="rect">
            <a:avLst/>
          </a:prstGeom>
        </p:spPr>
      </p:pic>
    </p:spTree>
    <p:extLst>
      <p:ext uri="{BB962C8B-B14F-4D97-AF65-F5344CB8AC3E}">
        <p14:creationId xmlns:p14="http://schemas.microsoft.com/office/powerpoint/2010/main" val="133367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24</a:t>
            </a:fld>
            <a:endParaRPr lang="en-US" dirty="0" smtClean="0"/>
          </a:p>
        </p:txBody>
      </p:sp>
      <p:sp>
        <p:nvSpPr>
          <p:cNvPr id="5" name="Text Placeholder 4"/>
          <p:cNvSpPr>
            <a:spLocks noGrp="1"/>
          </p:cNvSpPr>
          <p:nvPr>
            <p:ph type="body" sz="quarter" idx="19"/>
          </p:nvPr>
        </p:nvSpPr>
        <p:spPr>
          <a:xfrm>
            <a:off x="508000" y="7549"/>
            <a:ext cx="6040438" cy="477054"/>
          </a:xfrm>
        </p:spPr>
        <p:txBody>
          <a:bodyPr/>
          <a:lstStyle/>
          <a:p>
            <a:r>
              <a:rPr lang="en-US" dirty="0" err="1"/>
              <a:t>Mhdv</a:t>
            </a:r>
            <a:r>
              <a:rPr lang="en-US" dirty="0"/>
              <a:t> allocation </a:t>
            </a:r>
            <a:r>
              <a:rPr lang="en-US" dirty="0" smtClean="0"/>
              <a:t>methodology</a:t>
            </a:r>
            <a:endParaRPr lang="en-US" dirty="0"/>
          </a:p>
        </p:txBody>
      </p:sp>
      <p:sp>
        <p:nvSpPr>
          <p:cNvPr id="6" name="Title 5"/>
          <p:cNvSpPr>
            <a:spLocks noGrp="1"/>
          </p:cNvSpPr>
          <p:nvPr>
            <p:ph type="title"/>
          </p:nvPr>
        </p:nvSpPr>
        <p:spPr/>
        <p:txBody>
          <a:bodyPr/>
          <a:lstStyle/>
          <a:p>
            <a:r>
              <a:rPr lang="en-US" dirty="0" smtClean="0"/>
              <a:t>Step 2: Identify Proxies for MHDV Location and EV Adoption</a:t>
            </a:r>
            <a:endParaRPr lang="en-US" dirty="0"/>
          </a:p>
        </p:txBody>
      </p:sp>
      <p:sp>
        <p:nvSpPr>
          <p:cNvPr id="10" name="Text Placeholder 3"/>
          <p:cNvSpPr>
            <a:spLocks noGrp="1"/>
          </p:cNvSpPr>
          <p:nvPr>
            <p:ph type="body" sz="quarter" idx="16"/>
          </p:nvPr>
        </p:nvSpPr>
        <p:spPr>
          <a:xfrm>
            <a:off x="508000" y="1068224"/>
            <a:ext cx="2939394" cy="5055130"/>
          </a:xfrm>
        </p:spPr>
        <p:txBody>
          <a:bodyPr/>
          <a:lstStyle/>
          <a:p>
            <a:r>
              <a:rPr lang="en-US" sz="2200" b="1" dirty="0">
                <a:solidFill>
                  <a:schemeClr val="accent1"/>
                </a:solidFill>
              </a:rPr>
              <a:t>We identified public data sources that inform estimation of:</a:t>
            </a:r>
          </a:p>
          <a:p>
            <a:pPr marL="457200" lvl="1" indent="-274320">
              <a:buFont typeface="+mj-lt"/>
              <a:buAutoNum type="arabicPeriod"/>
            </a:pPr>
            <a:r>
              <a:rPr lang="en-US" dirty="0"/>
              <a:t>Where MHDVs are located  </a:t>
            </a:r>
          </a:p>
          <a:p>
            <a:pPr marL="457200" lvl="1" indent="-274320">
              <a:buFont typeface="+mj-lt"/>
              <a:buAutoNum type="arabicPeriod"/>
            </a:pPr>
            <a:r>
              <a:rPr lang="en-US" dirty="0"/>
              <a:t>Where EV MHDV adoption is likely</a:t>
            </a:r>
          </a:p>
          <a:p>
            <a:pPr marL="182880" lvl="1" indent="0">
              <a:buNone/>
            </a:pPr>
            <a:endParaRPr lang="en-US" sz="1100" dirty="0"/>
          </a:p>
          <a:p>
            <a:pPr marL="182880" lvl="1" indent="0">
              <a:buNone/>
            </a:pPr>
            <a:r>
              <a:rPr lang="en-US" dirty="0"/>
              <a:t>We use these identified proxies to develop a quantitative allocation metric for </a:t>
            </a:r>
            <a:r>
              <a:rPr lang="en-US"/>
              <a:t>each method, </a:t>
            </a:r>
            <a:r>
              <a:rPr lang="en-US" dirty="0"/>
              <a:t>A-G.</a:t>
            </a:r>
          </a:p>
        </p:txBody>
      </p:sp>
      <p:pic>
        <p:nvPicPr>
          <p:cNvPr id="4" name="Picture 3"/>
          <p:cNvPicPr>
            <a:picLocks noChangeAspect="1"/>
          </p:cNvPicPr>
          <p:nvPr/>
        </p:nvPicPr>
        <p:blipFill rotWithShape="1">
          <a:blip r:embed="rId2"/>
          <a:srcRect r="17505"/>
          <a:stretch/>
        </p:blipFill>
        <p:spPr>
          <a:xfrm>
            <a:off x="3548767" y="1505356"/>
            <a:ext cx="8238940" cy="4267373"/>
          </a:xfrm>
          <a:prstGeom prst="rect">
            <a:avLst/>
          </a:prstGeom>
        </p:spPr>
      </p:pic>
    </p:spTree>
    <p:extLst>
      <p:ext uri="{BB962C8B-B14F-4D97-AF65-F5344CB8AC3E}">
        <p14:creationId xmlns:p14="http://schemas.microsoft.com/office/powerpoint/2010/main" val="284783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25</a:t>
            </a:fld>
            <a:endParaRPr lang="en-US" dirty="0" smtClean="0"/>
          </a:p>
        </p:txBody>
      </p:sp>
      <p:sp>
        <p:nvSpPr>
          <p:cNvPr id="5" name="Text Placeholder 4"/>
          <p:cNvSpPr>
            <a:spLocks noGrp="1"/>
          </p:cNvSpPr>
          <p:nvPr>
            <p:ph type="body" sz="quarter" idx="19"/>
          </p:nvPr>
        </p:nvSpPr>
        <p:spPr/>
        <p:txBody>
          <a:bodyPr/>
          <a:lstStyle/>
          <a:p>
            <a:r>
              <a:rPr lang="en-US" dirty="0" smtClean="0"/>
              <a:t>Mhdv allocation methodology</a:t>
            </a:r>
            <a:endParaRPr lang="en-US" dirty="0"/>
          </a:p>
        </p:txBody>
      </p:sp>
      <p:sp>
        <p:nvSpPr>
          <p:cNvPr id="6" name="Title 5"/>
          <p:cNvSpPr>
            <a:spLocks noGrp="1"/>
          </p:cNvSpPr>
          <p:nvPr>
            <p:ph type="title"/>
          </p:nvPr>
        </p:nvSpPr>
        <p:spPr/>
        <p:txBody>
          <a:bodyPr/>
          <a:lstStyle/>
          <a:p>
            <a:r>
              <a:rPr lang="en-US" dirty="0" smtClean="0"/>
              <a:t>Step 3: Allocation Vehicles to Locations</a:t>
            </a:r>
            <a:endParaRPr lang="en-US" dirty="0"/>
          </a:p>
        </p:txBody>
      </p:sp>
      <p:graphicFrame>
        <p:nvGraphicFramePr>
          <p:cNvPr id="8" name="Diagram 7"/>
          <p:cNvGraphicFramePr/>
          <p:nvPr>
            <p:extLst/>
          </p:nvPr>
        </p:nvGraphicFramePr>
        <p:xfrm>
          <a:off x="348344" y="1360045"/>
          <a:ext cx="11324374" cy="148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3"/>
          <p:cNvSpPr>
            <a:spLocks noGrp="1"/>
          </p:cNvSpPr>
          <p:nvPr>
            <p:ph type="body" sz="quarter" idx="16"/>
          </p:nvPr>
        </p:nvSpPr>
        <p:spPr>
          <a:xfrm>
            <a:off x="348344" y="2652164"/>
            <a:ext cx="11164888" cy="4995862"/>
          </a:xfrm>
        </p:spPr>
        <p:txBody>
          <a:bodyPr>
            <a:normAutofit/>
          </a:bodyPr>
          <a:lstStyle/>
          <a:p>
            <a:pPr marL="0" indent="0">
              <a:buNone/>
            </a:pPr>
            <a:r>
              <a:rPr lang="en-US" sz="2200" b="1" dirty="0">
                <a:solidFill>
                  <a:schemeClr val="accent1"/>
                </a:solidFill>
              </a:rPr>
              <a:t>   Using the identified proxies, we transform the available data to estimate at a zip code level: </a:t>
            </a:r>
          </a:p>
          <a:p>
            <a:pPr marL="914400" lvl="1" indent="-457200">
              <a:buFont typeface="+mj-lt"/>
              <a:buAutoNum type="arabicPeriod"/>
            </a:pPr>
            <a:r>
              <a:rPr lang="en-US" dirty="0"/>
              <a:t>The current number of vehicles in each class and use case </a:t>
            </a:r>
          </a:p>
          <a:p>
            <a:pPr marL="914400" lvl="1" indent="-457200">
              <a:buFont typeface="+mj-lt"/>
              <a:buAutoNum type="arabicPeriod"/>
            </a:pPr>
            <a:r>
              <a:rPr lang="en-US" dirty="0"/>
              <a:t>The relative rate of EV adoption</a:t>
            </a:r>
          </a:p>
          <a:p>
            <a:pPr marL="198438" indent="0">
              <a:buNone/>
            </a:pPr>
            <a:r>
              <a:rPr lang="en-US" sz="2200" dirty="0"/>
              <a:t>These two metrics are then combined to calculate the number of forecasted </a:t>
            </a:r>
            <a:r>
              <a:rPr lang="en-US" sz="2200" dirty="0" smtClean="0"/>
              <a:t>EVs at a zip code </a:t>
            </a:r>
            <a:endParaRPr lang="en-US" sz="2200" dirty="0"/>
          </a:p>
          <a:p>
            <a:pPr marL="198438" indent="0">
              <a:buNone/>
            </a:pPr>
            <a:r>
              <a:rPr lang="en-US" sz="2200" dirty="0"/>
              <a:t>Lastly, we convert zip code level vehicle projections to substation level projections based on the non-coincident peak load of each substation. </a:t>
            </a:r>
            <a:endParaRPr lang="en-US" sz="2200" dirty="0" smtClean="0"/>
          </a:p>
          <a:p>
            <a:pPr marL="198438" indent="0">
              <a:buNone/>
            </a:pPr>
            <a:r>
              <a:rPr lang="en-US" sz="2200" b="1" dirty="0" smtClean="0">
                <a:solidFill>
                  <a:schemeClr val="accent1"/>
                </a:solidFill>
                <a:sym typeface="Wingdings" panose="05000000000000000000" pitchFamily="2" charset="2"/>
              </a:rPr>
              <a:t> </a:t>
            </a:r>
            <a:r>
              <a:rPr lang="en-US" sz="2200" b="1" dirty="0" smtClean="0">
                <a:solidFill>
                  <a:schemeClr val="accent1"/>
                </a:solidFill>
              </a:rPr>
              <a:t>In </a:t>
            </a:r>
            <a:r>
              <a:rPr lang="en-US" sz="2200" b="1" dirty="0">
                <a:solidFill>
                  <a:schemeClr val="accent1"/>
                </a:solidFill>
              </a:rPr>
              <a:t>the following slides, we will describe two of the allocation </a:t>
            </a:r>
            <a:r>
              <a:rPr lang="en-US" sz="2200" b="1" dirty="0" smtClean="0">
                <a:solidFill>
                  <a:schemeClr val="accent1"/>
                </a:solidFill>
              </a:rPr>
              <a:t>methods (B and F). Our full report will cover all of the methods in detail. </a:t>
            </a:r>
            <a:endParaRPr lang="en-US" sz="2200" b="1" dirty="0">
              <a:solidFill>
                <a:schemeClr val="accent1"/>
              </a:solidFill>
            </a:endParaRPr>
          </a:p>
          <a:p>
            <a:pPr lvl="2"/>
            <a:endParaRPr lang="en-US" sz="1900" dirty="0"/>
          </a:p>
          <a:p>
            <a:pPr lvl="2"/>
            <a:endParaRPr lang="en-US" dirty="0"/>
          </a:p>
          <a:p>
            <a:pPr lvl="1"/>
            <a:endParaRPr lang="en-US" dirty="0"/>
          </a:p>
        </p:txBody>
      </p:sp>
    </p:spTree>
    <p:extLst>
      <p:ext uri="{BB962C8B-B14F-4D97-AF65-F5344CB8AC3E}">
        <p14:creationId xmlns:p14="http://schemas.microsoft.com/office/powerpoint/2010/main" val="292780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26</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err="1"/>
              <a:t>Mhdv</a:t>
            </a:r>
            <a:r>
              <a:rPr lang="en-US"/>
              <a:t> </a:t>
            </a:r>
            <a:r>
              <a:rPr lang="en-US" dirty="0"/>
              <a:t>allocation methodology</a:t>
            </a:r>
          </a:p>
          <a:p>
            <a:endParaRPr lang="en-US"/>
          </a:p>
        </p:txBody>
      </p:sp>
      <p:sp>
        <p:nvSpPr>
          <p:cNvPr id="8" name="Title 5"/>
          <p:cNvSpPr txBox="1">
            <a:spLocks/>
          </p:cNvSpPr>
          <p:nvPr/>
        </p:nvSpPr>
        <p:spPr>
          <a:xfrm>
            <a:off x="507999" y="576788"/>
            <a:ext cx="10231535" cy="555476"/>
          </a:xfrm>
          <a:prstGeom prst="rect">
            <a:avLst/>
          </a:prstGeom>
        </p:spPr>
        <p:txBody>
          <a:bodyPr vert="horz" lIns="73152" tIns="45720" rIns="91440" bIns="91440" rtlCol="0" anchor="b" anchorCtr="0">
            <a:noAutofit/>
          </a:bodyPr>
          <a:lst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a:lstStyle>
          <a:p>
            <a:r>
              <a:rPr lang="en-US" dirty="0"/>
              <a:t>Example: Allocation Method B </a:t>
            </a:r>
            <a:r>
              <a:rPr lang="en-US"/>
              <a:t>for Regional </a:t>
            </a:r>
            <a:r>
              <a:rPr lang="en-US" dirty="0"/>
              <a:t>Delivery Vehicles</a:t>
            </a:r>
          </a:p>
        </p:txBody>
      </p:sp>
      <p:sp>
        <p:nvSpPr>
          <p:cNvPr id="11" name="Text Placeholder 3"/>
          <p:cNvSpPr txBox="1">
            <a:spLocks/>
          </p:cNvSpPr>
          <p:nvPr/>
        </p:nvSpPr>
        <p:spPr>
          <a:xfrm>
            <a:off x="4269316" y="2543521"/>
            <a:ext cx="2507150" cy="3812828"/>
          </a:xfrm>
          <a:prstGeom prst="rect">
            <a:avLst/>
          </a:prstGeom>
          <a:ln w="19050">
            <a:solidFill>
              <a:schemeClr val="accent4"/>
            </a:solidFill>
            <a:miter lim="800000"/>
          </a:ln>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1" indent="0">
              <a:buNone/>
            </a:pPr>
            <a:r>
              <a:rPr lang="en-US" sz="1400" dirty="0" smtClean="0"/>
              <a:t>Model high vs low EV adoption zip codes based off whether the zip code has a warehouse of a major company expected to be an early EV adopter. </a:t>
            </a:r>
            <a:endParaRPr lang="en-US" sz="1400" dirty="0"/>
          </a:p>
          <a:p>
            <a:pPr marL="752793" lvl="2" indent="-342900">
              <a:buFont typeface="+mj-lt"/>
              <a:buAutoNum type="alphaLcPeriod"/>
            </a:pPr>
            <a:r>
              <a:rPr lang="en-US" sz="1400" dirty="0" smtClean="0"/>
              <a:t>Identified warehouse coordinates using Google Maps. </a:t>
            </a:r>
          </a:p>
          <a:p>
            <a:pPr marL="752793" lvl="2" indent="-342900">
              <a:buFont typeface="+mj-lt"/>
              <a:buAutoNum type="alphaLcPeriod"/>
            </a:pPr>
            <a:r>
              <a:rPr lang="en-US" sz="1400" dirty="0" smtClean="0"/>
              <a:t>Mapped coordinates to zip codes using Census zip code locations. </a:t>
            </a:r>
          </a:p>
          <a:p>
            <a:pPr marL="752793" lvl="2" indent="-342900">
              <a:buFont typeface="+mj-lt"/>
              <a:buAutoNum type="alphaLcPeriod"/>
            </a:pPr>
            <a:r>
              <a:rPr lang="en-US" sz="1400" dirty="0" smtClean="0"/>
              <a:t>Flagged zip codes with one of the identified warehouses. </a:t>
            </a:r>
          </a:p>
        </p:txBody>
      </p:sp>
      <p:sp>
        <p:nvSpPr>
          <p:cNvPr id="12" name="Text Placeholder 3"/>
          <p:cNvSpPr txBox="1">
            <a:spLocks/>
          </p:cNvSpPr>
          <p:nvPr/>
        </p:nvSpPr>
        <p:spPr>
          <a:xfrm>
            <a:off x="7041732" y="2554314"/>
            <a:ext cx="2655136" cy="3812828"/>
          </a:xfrm>
          <a:prstGeom prst="rect">
            <a:avLst/>
          </a:prstGeom>
          <a:ln w="19050">
            <a:solidFill>
              <a:schemeClr val="accent4"/>
            </a:solidFill>
            <a:miter lim="800000"/>
          </a:ln>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1662" lvl="1" indent="-342900">
              <a:buFont typeface="+mj-lt"/>
              <a:buAutoNum type="arabicPeriod"/>
            </a:pPr>
            <a:r>
              <a:rPr lang="en-US" sz="1400" i="1" dirty="0"/>
              <a:t>Zip codes with warehouses: </a:t>
            </a:r>
            <a:r>
              <a:rPr lang="en-US" sz="1400" dirty="0" smtClean="0"/>
              <a:t>Allocate Brattle </a:t>
            </a:r>
            <a:r>
              <a:rPr lang="en-US" sz="1400" b="1" dirty="0"/>
              <a:t>base case</a:t>
            </a:r>
            <a:r>
              <a:rPr lang="en-US" sz="1400" dirty="0"/>
              <a:t> EV stock adoption </a:t>
            </a:r>
            <a:r>
              <a:rPr lang="en-US" sz="1400" dirty="0" smtClean="0"/>
              <a:t>forecast proportionally to the zip code’s employment share</a:t>
            </a:r>
          </a:p>
          <a:p>
            <a:pPr marL="601662" lvl="1" indent="-342900">
              <a:buFont typeface="+mj-lt"/>
              <a:buAutoNum type="arabicPeriod"/>
            </a:pPr>
            <a:r>
              <a:rPr lang="en-US" sz="1400" i="1" dirty="0"/>
              <a:t>Zip codes </a:t>
            </a:r>
            <a:r>
              <a:rPr lang="en-US" sz="1400" i="1" dirty="0" smtClean="0"/>
              <a:t>without </a:t>
            </a:r>
            <a:r>
              <a:rPr lang="en-US" sz="1400" i="1" dirty="0"/>
              <a:t>warehouses: </a:t>
            </a:r>
            <a:r>
              <a:rPr lang="en-US" sz="1400" dirty="0"/>
              <a:t>Allocate Brattle </a:t>
            </a:r>
            <a:r>
              <a:rPr lang="en-US" sz="1400" b="1" dirty="0" smtClean="0"/>
              <a:t>low </a:t>
            </a:r>
            <a:r>
              <a:rPr lang="en-US" sz="1400" b="1" dirty="0"/>
              <a:t>case</a:t>
            </a:r>
            <a:r>
              <a:rPr lang="en-US" sz="1400" dirty="0"/>
              <a:t> EV stock adoption forecast proportionally to the zip code’s employment share</a:t>
            </a:r>
          </a:p>
          <a:p>
            <a:pPr marL="601662" lvl="1" indent="-342900">
              <a:buFont typeface="+mj-lt"/>
              <a:buAutoNum type="arabicPeriod"/>
            </a:pPr>
            <a:r>
              <a:rPr lang="en-US" sz="1400" dirty="0" smtClean="0"/>
              <a:t>Rescale forecasts so that they sum to the Brattle low case forecast across all zip codes. </a:t>
            </a:r>
            <a:endParaRPr lang="en-US" sz="1400" dirty="0"/>
          </a:p>
        </p:txBody>
      </p:sp>
      <p:sp>
        <p:nvSpPr>
          <p:cNvPr id="14" name="Text Placeholder 3"/>
          <p:cNvSpPr txBox="1">
            <a:spLocks/>
          </p:cNvSpPr>
          <p:nvPr/>
        </p:nvSpPr>
        <p:spPr>
          <a:xfrm>
            <a:off x="9962134" y="2545002"/>
            <a:ext cx="1445318" cy="3812088"/>
          </a:xfrm>
          <a:prstGeom prst="rect">
            <a:avLst/>
          </a:prstGeom>
          <a:ln w="19050">
            <a:solidFill>
              <a:schemeClr val="accent4"/>
            </a:solidFill>
            <a:miter lim="800000"/>
          </a:ln>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8762" lvl="1" indent="0">
              <a:buNone/>
            </a:pPr>
            <a:r>
              <a:rPr lang="en-US" sz="1400" dirty="0"/>
              <a:t>Allocate </a:t>
            </a:r>
            <a:r>
              <a:rPr lang="en-US" sz="1400" dirty="0" smtClean="0"/>
              <a:t>vehicles from zip codes to </a:t>
            </a:r>
            <a:r>
              <a:rPr lang="en-US" sz="1400" dirty="0"/>
              <a:t>substations </a:t>
            </a:r>
            <a:r>
              <a:rPr lang="en-US" sz="1400" dirty="0" smtClean="0"/>
              <a:t>proportionally to substations’ </a:t>
            </a:r>
            <a:r>
              <a:rPr lang="en-US" sz="1400" dirty="0"/>
              <a:t>non-coincident peak </a:t>
            </a:r>
            <a:r>
              <a:rPr lang="en-US" sz="1400" dirty="0" smtClean="0"/>
              <a:t>load.</a:t>
            </a:r>
            <a:endParaRPr lang="en-US" sz="1400" dirty="0"/>
          </a:p>
          <a:p>
            <a:pPr marL="601662" lvl="1" indent="-342900">
              <a:buFont typeface="+mj-lt"/>
              <a:buAutoNum type="arabicPeriod"/>
            </a:pPr>
            <a:endParaRPr lang="en-US" sz="1400" dirty="0" smtClean="0"/>
          </a:p>
        </p:txBody>
      </p:sp>
      <p:sp>
        <p:nvSpPr>
          <p:cNvPr id="16" name="Chevron 15"/>
          <p:cNvSpPr/>
          <p:nvPr/>
        </p:nvSpPr>
        <p:spPr>
          <a:xfrm>
            <a:off x="240581" y="1224449"/>
            <a:ext cx="4028735" cy="1080278"/>
          </a:xfrm>
          <a:prstGeom prst="chevron">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Estimate </a:t>
            </a:r>
            <a:r>
              <a:rPr lang="en-US" sz="1400" b="1" dirty="0" smtClean="0">
                <a:solidFill>
                  <a:schemeClr val="bg1"/>
                </a:solidFill>
              </a:rPr>
              <a:t>distribution of 2022 vehicles (all </a:t>
            </a:r>
            <a:r>
              <a:rPr lang="en-US" sz="1400" b="1" dirty="0">
                <a:solidFill>
                  <a:schemeClr val="bg1"/>
                </a:solidFill>
              </a:rPr>
              <a:t>fuel types) at zip code </a:t>
            </a:r>
            <a:r>
              <a:rPr lang="en-US" sz="1400" b="1" dirty="0" smtClean="0">
                <a:solidFill>
                  <a:schemeClr val="bg1"/>
                </a:solidFill>
              </a:rPr>
              <a:t>level for each category and class</a:t>
            </a:r>
            <a:endParaRPr lang="en-US" sz="1400" b="1" dirty="0">
              <a:solidFill>
                <a:schemeClr val="bg1"/>
              </a:solidFill>
            </a:endParaRPr>
          </a:p>
        </p:txBody>
      </p:sp>
      <p:sp>
        <p:nvSpPr>
          <p:cNvPr id="17" name="Chevron 16"/>
          <p:cNvSpPr/>
          <p:nvPr/>
        </p:nvSpPr>
        <p:spPr>
          <a:xfrm>
            <a:off x="3952240" y="1224449"/>
            <a:ext cx="3340242" cy="1080278"/>
          </a:xfrm>
          <a:prstGeom prst="chevron">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Develop metric to represent rate of EV adoption in category at a zip code level for 2022-2029</a:t>
            </a:r>
          </a:p>
        </p:txBody>
      </p:sp>
      <p:sp>
        <p:nvSpPr>
          <p:cNvPr id="18" name="Chevron 17"/>
          <p:cNvSpPr/>
          <p:nvPr/>
        </p:nvSpPr>
        <p:spPr>
          <a:xfrm>
            <a:off x="6980109" y="1224450"/>
            <a:ext cx="3027175" cy="1080278"/>
          </a:xfrm>
          <a:prstGeom prst="chevron">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Allocate EV forecast to zip codes</a:t>
            </a:r>
          </a:p>
        </p:txBody>
      </p:sp>
      <p:sp>
        <p:nvSpPr>
          <p:cNvPr id="19" name="Chevron 18"/>
          <p:cNvSpPr/>
          <p:nvPr/>
        </p:nvSpPr>
        <p:spPr>
          <a:xfrm>
            <a:off x="9696868" y="1224450"/>
            <a:ext cx="2334667" cy="1080278"/>
          </a:xfrm>
          <a:prstGeom prst="chevron">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Map forecast from zip codes to substations</a:t>
            </a:r>
          </a:p>
        </p:txBody>
      </p:sp>
      <p:sp>
        <p:nvSpPr>
          <p:cNvPr id="10" name="Text Placeholder 3"/>
          <p:cNvSpPr>
            <a:spLocks noGrp="1"/>
          </p:cNvSpPr>
          <p:nvPr>
            <p:ph type="body" sz="quarter" idx="16"/>
          </p:nvPr>
        </p:nvSpPr>
        <p:spPr>
          <a:xfrm>
            <a:off x="240581" y="2544262"/>
            <a:ext cx="3763469" cy="3812827"/>
          </a:xfrm>
          <a:ln w="19050">
            <a:solidFill>
              <a:schemeClr val="accent4"/>
            </a:solidFill>
            <a:miter lim="800000"/>
          </a:ln>
        </p:spPr>
        <p:txBody>
          <a:bodyPr/>
          <a:lstStyle/>
          <a:p>
            <a:pPr marL="182880" lvl="1" indent="0">
              <a:buNone/>
            </a:pPr>
            <a:r>
              <a:rPr lang="en-US" sz="1400" dirty="0"/>
              <a:t>Estimate the number </a:t>
            </a:r>
            <a:r>
              <a:rPr lang="en-US" sz="1400"/>
              <a:t>of regional </a:t>
            </a:r>
            <a:r>
              <a:rPr lang="en-US" sz="1400" dirty="0"/>
              <a:t>delivery vehicles per zip code by considering employment level in the transportation &amp; warehousing industry as a proxy. Calculate:  </a:t>
            </a:r>
          </a:p>
          <a:p>
            <a:pPr marL="457200" lvl="1" indent="-274320">
              <a:buFont typeface="+mj-lt"/>
              <a:buAutoNum type="alphaLcPeriod"/>
            </a:pPr>
            <a:r>
              <a:rPr lang="en-US" sz="1400" dirty="0"/>
              <a:t>An estimate of transportation &amp; warehousing employment by workplace zip code</a:t>
            </a:r>
          </a:p>
          <a:p>
            <a:pPr marL="695643" lvl="2" indent="-285750"/>
            <a:r>
              <a:rPr lang="en-US" sz="1400" dirty="0"/>
              <a:t>Found by converting census tract level employment data by industry (Census) to zip codes using US Housing &amp; Urban Dev. geographic mapping data. </a:t>
            </a:r>
          </a:p>
          <a:p>
            <a:pPr marL="457200" lvl="1" indent="-274320">
              <a:buFont typeface="+mj-lt"/>
              <a:buAutoNum type="alphaLcPeriod"/>
            </a:pPr>
            <a:r>
              <a:rPr lang="en-US" sz="1400" dirty="0"/>
              <a:t>A sum of Texas-wide employment in transportation &amp; warehousing</a:t>
            </a:r>
          </a:p>
          <a:p>
            <a:pPr marL="457200" lvl="1" indent="-274320">
              <a:buFont typeface="+mj-lt"/>
              <a:buAutoNum type="alphaLcPeriod"/>
            </a:pPr>
            <a:r>
              <a:rPr lang="en-US" sz="1400" dirty="0"/>
              <a:t>Divide </a:t>
            </a:r>
            <a:r>
              <a:rPr lang="en-US" sz="1400" dirty="0">
                <a:solidFill>
                  <a:schemeClr val="accent2"/>
                </a:solidFill>
              </a:rPr>
              <a:t>(a) </a:t>
            </a:r>
            <a:r>
              <a:rPr lang="en-US" sz="1400" dirty="0"/>
              <a:t>by </a:t>
            </a:r>
            <a:r>
              <a:rPr lang="en-US" sz="1400" dirty="0">
                <a:solidFill>
                  <a:schemeClr val="accent2"/>
                </a:solidFill>
              </a:rPr>
              <a:t>(b)</a:t>
            </a:r>
            <a:r>
              <a:rPr lang="en-US" sz="1400" dirty="0"/>
              <a:t> to obtain relative estimated shares of 2022 vehicles in each zip code. </a:t>
            </a:r>
          </a:p>
        </p:txBody>
      </p:sp>
    </p:spTree>
    <p:extLst>
      <p:ext uri="{BB962C8B-B14F-4D97-AF65-F5344CB8AC3E}">
        <p14:creationId xmlns:p14="http://schemas.microsoft.com/office/powerpoint/2010/main" val="159283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27</a:t>
            </a:fld>
            <a:endParaRPr lang="en-US" dirty="0" smtClean="0"/>
          </a:p>
        </p:txBody>
      </p:sp>
      <p:sp>
        <p:nvSpPr>
          <p:cNvPr id="4" name="Text Placeholder 3"/>
          <p:cNvSpPr>
            <a:spLocks noGrp="1"/>
          </p:cNvSpPr>
          <p:nvPr>
            <p:ph type="body" sz="quarter" idx="16"/>
          </p:nvPr>
        </p:nvSpPr>
        <p:spPr>
          <a:xfrm>
            <a:off x="332092" y="1172084"/>
            <a:ext cx="11439953" cy="4995862"/>
          </a:xfrm>
        </p:spPr>
        <p:txBody>
          <a:bodyPr/>
          <a:lstStyle/>
          <a:p>
            <a:pPr marL="601662" lvl="1" indent="-342900"/>
            <a:r>
              <a:rPr lang="en-US" sz="2000" dirty="0" smtClean="0"/>
              <a:t>We identified companies in Texas expected to be early or major adopters of EVs based on information from TDSPs and ERCOT.</a:t>
            </a:r>
          </a:p>
          <a:p>
            <a:pPr marL="601662" lvl="1" indent="-342900"/>
            <a:r>
              <a:rPr lang="en-US" sz="2000" dirty="0" smtClean="0"/>
              <a:t>For straight truck allocation, we consider the warehouses of Walmart, HEB, Frito Lay, Amazon, UPS, and FedEx. For cargo and step van allocation, we only </a:t>
            </a:r>
            <a:r>
              <a:rPr lang="en-US" sz="2000" dirty="0"/>
              <a:t>consider Amazon, UPS, and </a:t>
            </a:r>
            <a:r>
              <a:rPr lang="en-US" sz="2000" dirty="0" smtClean="0"/>
              <a:t>FedEx locations. </a:t>
            </a:r>
            <a:endParaRPr lang="en-US" sz="2000" dirty="0"/>
          </a:p>
        </p:txBody>
      </p:sp>
      <p:sp>
        <p:nvSpPr>
          <p:cNvPr id="5" name="Text Placeholder 4"/>
          <p:cNvSpPr>
            <a:spLocks noGrp="1"/>
          </p:cNvSpPr>
          <p:nvPr>
            <p:ph type="body" sz="quarter" idx="19"/>
          </p:nvPr>
        </p:nvSpPr>
        <p:spPr>
          <a:xfrm>
            <a:off x="508000" y="7549"/>
            <a:ext cx="6040438" cy="954107"/>
          </a:xfrm>
        </p:spPr>
        <p:txBody>
          <a:bodyPr/>
          <a:lstStyle/>
          <a:p>
            <a:r>
              <a:rPr lang="en-US" dirty="0" err="1"/>
              <a:t>Mhdv</a:t>
            </a:r>
            <a:r>
              <a:rPr lang="en-US"/>
              <a:t> </a:t>
            </a:r>
            <a:r>
              <a:rPr lang="en-US" dirty="0"/>
              <a:t>allocation methodology</a:t>
            </a:r>
          </a:p>
          <a:p>
            <a:endParaRPr lang="en-US" dirty="0"/>
          </a:p>
        </p:txBody>
      </p:sp>
      <p:sp>
        <p:nvSpPr>
          <p:cNvPr id="6" name="Title 5"/>
          <p:cNvSpPr>
            <a:spLocks noGrp="1"/>
          </p:cNvSpPr>
          <p:nvPr>
            <p:ph type="title"/>
          </p:nvPr>
        </p:nvSpPr>
        <p:spPr>
          <a:xfrm>
            <a:off x="508000" y="512748"/>
            <a:ext cx="10655300" cy="555476"/>
          </a:xfrm>
        </p:spPr>
        <p:txBody>
          <a:bodyPr/>
          <a:lstStyle/>
          <a:p>
            <a:r>
              <a:rPr lang="en-US" dirty="0" smtClean="0"/>
              <a:t>Example</a:t>
            </a:r>
            <a:r>
              <a:rPr lang="en-US" dirty="0"/>
              <a:t>: Allocation Method </a:t>
            </a:r>
            <a:r>
              <a:rPr lang="en-US" dirty="0" smtClean="0"/>
              <a:t>B – Detail on Identifying Zip Codes</a:t>
            </a:r>
            <a:endParaRPr lang="en-US" dirty="0"/>
          </a:p>
        </p:txBody>
      </p:sp>
      <p:graphicFrame>
        <p:nvGraphicFramePr>
          <p:cNvPr id="7" name="Table 6"/>
          <p:cNvGraphicFramePr>
            <a:graphicFrameLocks noGrp="1"/>
          </p:cNvGraphicFramePr>
          <p:nvPr>
            <p:extLst/>
          </p:nvPr>
        </p:nvGraphicFramePr>
        <p:xfrm>
          <a:off x="417563" y="3334624"/>
          <a:ext cx="6370863" cy="3114040"/>
        </p:xfrm>
        <a:graphic>
          <a:graphicData uri="http://schemas.openxmlformats.org/drawingml/2006/table">
            <a:tbl>
              <a:tblPr firstRow="1" bandRow="1">
                <a:tableStyleId>{5C22544A-7EE6-4342-B048-85BDC9FD1C3A}</a:tableStyleId>
              </a:tblPr>
              <a:tblGrid>
                <a:gridCol w="1207777">
                  <a:extLst>
                    <a:ext uri="{9D8B030D-6E8A-4147-A177-3AD203B41FA5}">
                      <a16:colId xmlns:a16="http://schemas.microsoft.com/office/drawing/2014/main" val="3862911192"/>
                    </a:ext>
                  </a:extLst>
                </a:gridCol>
                <a:gridCol w="1465730">
                  <a:extLst>
                    <a:ext uri="{9D8B030D-6E8A-4147-A177-3AD203B41FA5}">
                      <a16:colId xmlns:a16="http://schemas.microsoft.com/office/drawing/2014/main" val="571830153"/>
                    </a:ext>
                  </a:extLst>
                </a:gridCol>
                <a:gridCol w="1063487">
                  <a:extLst>
                    <a:ext uri="{9D8B030D-6E8A-4147-A177-3AD203B41FA5}">
                      <a16:colId xmlns:a16="http://schemas.microsoft.com/office/drawing/2014/main" val="2761290844"/>
                    </a:ext>
                  </a:extLst>
                </a:gridCol>
                <a:gridCol w="983973">
                  <a:extLst>
                    <a:ext uri="{9D8B030D-6E8A-4147-A177-3AD203B41FA5}">
                      <a16:colId xmlns:a16="http://schemas.microsoft.com/office/drawing/2014/main" val="3673994233"/>
                    </a:ext>
                  </a:extLst>
                </a:gridCol>
                <a:gridCol w="1649896">
                  <a:extLst>
                    <a:ext uri="{9D8B030D-6E8A-4147-A177-3AD203B41FA5}">
                      <a16:colId xmlns:a16="http://schemas.microsoft.com/office/drawing/2014/main" val="2886769796"/>
                    </a:ext>
                  </a:extLst>
                </a:gridCol>
              </a:tblGrid>
              <a:tr h="370840">
                <a:tc>
                  <a:txBody>
                    <a:bodyPr/>
                    <a:lstStyle/>
                    <a:p>
                      <a:pPr algn="ctr"/>
                      <a:endParaRPr lang="en-US" dirty="0" smtClean="0">
                        <a:solidFill>
                          <a:schemeClr val="bg1"/>
                        </a:solidFill>
                      </a:endParaRPr>
                    </a:p>
                  </a:txBody>
                  <a:tcPr anchor="ctr"/>
                </a:tc>
                <a:tc>
                  <a:txBody>
                    <a:bodyPr/>
                    <a:lstStyle/>
                    <a:p>
                      <a:pPr algn="ctr"/>
                      <a:r>
                        <a:rPr lang="en-US" dirty="0" smtClean="0"/>
                        <a:t>CPS</a:t>
                      </a:r>
                    </a:p>
                  </a:txBody>
                  <a:tcPr anchor="ctr"/>
                </a:tc>
                <a:tc>
                  <a:txBody>
                    <a:bodyPr/>
                    <a:lstStyle/>
                    <a:p>
                      <a:pPr algn="ctr"/>
                      <a:r>
                        <a:rPr lang="en-US" dirty="0" err="1" smtClean="0"/>
                        <a:t>Oncor</a:t>
                      </a:r>
                      <a:endParaRPr lang="en-US" dirty="0"/>
                    </a:p>
                  </a:txBody>
                  <a:tcPr anchor="ctr"/>
                </a:tc>
                <a:tc>
                  <a:txBody>
                    <a:bodyPr/>
                    <a:lstStyle/>
                    <a:p>
                      <a:pPr algn="ctr"/>
                      <a:r>
                        <a:rPr lang="en-US" dirty="0" smtClean="0"/>
                        <a:t>TNMP</a:t>
                      </a:r>
                      <a:endParaRPr lang="en-US" dirty="0"/>
                    </a:p>
                  </a:txBody>
                  <a:tcPr anchor="ctr"/>
                </a:tc>
                <a:tc>
                  <a:txBody>
                    <a:bodyPr/>
                    <a:lstStyle/>
                    <a:p>
                      <a:pPr algn="ctr"/>
                      <a:r>
                        <a:rPr lang="en-US" dirty="0" smtClean="0"/>
                        <a:t>Austin Energy</a:t>
                      </a:r>
                      <a:endParaRPr lang="en-US" dirty="0"/>
                    </a:p>
                  </a:txBody>
                  <a:tcPr anchor="ctr"/>
                </a:tc>
                <a:extLst>
                  <a:ext uri="{0D108BD9-81ED-4DB2-BD59-A6C34878D82A}">
                    <a16:rowId xmlns:a16="http://schemas.microsoft.com/office/drawing/2014/main" val="1368721558"/>
                  </a:ext>
                </a:extLst>
              </a:tr>
              <a:tr h="370840">
                <a:tc>
                  <a:txBody>
                    <a:bodyPr/>
                    <a:lstStyle/>
                    <a:p>
                      <a:pPr algn="ctr"/>
                      <a:r>
                        <a:rPr lang="en-US" dirty="0" smtClean="0">
                          <a:solidFill>
                            <a:schemeClr val="bg1"/>
                          </a:solidFill>
                        </a:rPr>
                        <a:t>Consumer Goods</a:t>
                      </a:r>
                    </a:p>
                  </a:txBody>
                  <a:tcPr anchor="ctr">
                    <a:solidFill>
                      <a:schemeClr val="accent1"/>
                    </a:solidFill>
                  </a:tcPr>
                </a:tc>
                <a:tc>
                  <a:txBody>
                    <a:bodyPr/>
                    <a:lstStyle/>
                    <a:p>
                      <a:pPr algn="ctr"/>
                      <a:r>
                        <a:rPr lang="en-US" dirty="0" smtClean="0"/>
                        <a:t>Walmart, AT&amp;T, Verizon, Ikea</a:t>
                      </a:r>
                      <a:endParaRPr lang="en-US" dirty="0"/>
                    </a:p>
                  </a:txBody>
                  <a:tcPr anchor="ctr">
                    <a:solidFill>
                      <a:schemeClr val="bg1">
                        <a:lumMod val="85000"/>
                      </a:schemeClr>
                    </a:solidFill>
                  </a:tcPr>
                </a:tc>
                <a:tc>
                  <a:txBody>
                    <a:bodyPr/>
                    <a:lstStyle/>
                    <a:p>
                      <a:pPr algn="ctr"/>
                      <a:r>
                        <a:rPr lang="en-US" dirty="0" smtClean="0"/>
                        <a:t>Amazon</a:t>
                      </a:r>
                      <a:endParaRPr lang="en-US" dirty="0"/>
                    </a:p>
                  </a:txBody>
                  <a:tcPr anchor="ctr">
                    <a:solidFill>
                      <a:schemeClr val="bg1">
                        <a:lumMod val="85000"/>
                      </a:schemeClr>
                    </a:solidFill>
                  </a:tcPr>
                </a:tc>
                <a:tc>
                  <a:txBody>
                    <a:bodyPr/>
                    <a:lstStyle/>
                    <a:p>
                      <a:pPr algn="ctr"/>
                      <a:r>
                        <a:rPr lang="en-US" dirty="0" smtClean="0"/>
                        <a:t>Amazon</a:t>
                      </a:r>
                      <a:endParaRPr lang="en-US" dirty="0"/>
                    </a:p>
                  </a:txBody>
                  <a:tcPr anchor="ctr">
                    <a:solidFill>
                      <a:schemeClr val="bg1">
                        <a:lumMod val="85000"/>
                      </a:schemeClr>
                    </a:solidFill>
                  </a:tcPr>
                </a:tc>
                <a:tc>
                  <a:txBody>
                    <a:bodyPr/>
                    <a:lstStyle/>
                    <a:p>
                      <a:pPr algn="ctr"/>
                      <a:r>
                        <a:rPr lang="en-US" dirty="0" smtClean="0"/>
                        <a:t>Amazon, Ikea, Staples, J.B. Hunt</a:t>
                      </a:r>
                      <a:endParaRPr lang="en-US" dirty="0"/>
                    </a:p>
                  </a:txBody>
                  <a:tcPr anchor="ctr">
                    <a:solidFill>
                      <a:schemeClr val="bg1">
                        <a:lumMod val="85000"/>
                      </a:schemeClr>
                    </a:solidFill>
                  </a:tcPr>
                </a:tc>
                <a:extLst>
                  <a:ext uri="{0D108BD9-81ED-4DB2-BD59-A6C34878D82A}">
                    <a16:rowId xmlns:a16="http://schemas.microsoft.com/office/drawing/2014/main" val="2326724671"/>
                  </a:ext>
                </a:extLst>
              </a:tr>
              <a:tr h="370840">
                <a:tc>
                  <a:txBody>
                    <a:bodyPr/>
                    <a:lstStyle/>
                    <a:p>
                      <a:pPr algn="ctr"/>
                      <a:r>
                        <a:rPr lang="en-US" dirty="0" smtClean="0">
                          <a:solidFill>
                            <a:schemeClr val="bg1"/>
                          </a:solidFill>
                        </a:rPr>
                        <a:t>Food</a:t>
                      </a:r>
                      <a:endParaRPr lang="en-US" dirty="0">
                        <a:solidFill>
                          <a:schemeClr val="bg1"/>
                        </a:solidFill>
                      </a:endParaRPr>
                    </a:p>
                  </a:txBody>
                  <a:tcPr anchor="ctr">
                    <a:solidFill>
                      <a:schemeClr val="accent1"/>
                    </a:solidFill>
                  </a:tcPr>
                </a:tc>
                <a:tc>
                  <a:txBody>
                    <a:bodyPr/>
                    <a:lstStyle/>
                    <a:p>
                      <a:pPr algn="ctr"/>
                      <a:r>
                        <a:rPr lang="en-US" dirty="0" smtClean="0"/>
                        <a:t>Frito Lay, Pepsi</a:t>
                      </a:r>
                      <a:endParaRPr lang="en-US" dirty="0"/>
                    </a:p>
                  </a:txBody>
                  <a:tcPr anchor="ctr">
                    <a:solidFill>
                      <a:schemeClr val="bg1">
                        <a:lumMod val="95000"/>
                      </a:schemeClr>
                    </a:solidFill>
                  </a:tcPr>
                </a:tc>
                <a:tc>
                  <a:txBody>
                    <a:bodyPr/>
                    <a:lstStyle/>
                    <a:p>
                      <a:pPr algn="ctr"/>
                      <a:r>
                        <a:rPr lang="en-US" dirty="0" smtClean="0"/>
                        <a:t>Frito Lay</a:t>
                      </a:r>
                      <a:endParaRPr lang="en-US" dirty="0"/>
                    </a:p>
                  </a:txBody>
                  <a:tcPr anchor="ctr">
                    <a:solidFill>
                      <a:schemeClr val="bg1">
                        <a:lumMod val="95000"/>
                      </a:schemeClr>
                    </a:solidFill>
                  </a:tcPr>
                </a:tc>
                <a:tc>
                  <a:txBody>
                    <a:bodyPr/>
                    <a:lstStyle/>
                    <a:p>
                      <a:pPr algn="ctr"/>
                      <a:endParaRPr lang="en-US" dirty="0"/>
                    </a:p>
                  </a:txBody>
                  <a:tcPr anchor="ctr">
                    <a:solidFill>
                      <a:schemeClr val="bg1">
                        <a:lumMod val="95000"/>
                      </a:schemeClr>
                    </a:solidFill>
                  </a:tcPr>
                </a:tc>
                <a:tc>
                  <a:txBody>
                    <a:bodyPr/>
                    <a:lstStyle/>
                    <a:p>
                      <a:pPr algn="ctr"/>
                      <a:r>
                        <a:rPr lang="en-US" dirty="0" smtClean="0"/>
                        <a:t>Frito Lay, Coca</a:t>
                      </a:r>
                      <a:r>
                        <a:rPr lang="en-US" baseline="0" dirty="0" smtClean="0"/>
                        <a:t> Cola, Pepsi, Nestle</a:t>
                      </a:r>
                      <a:endParaRPr lang="en-US" dirty="0"/>
                    </a:p>
                  </a:txBody>
                  <a:tcPr anchor="ctr">
                    <a:solidFill>
                      <a:schemeClr val="bg1">
                        <a:lumMod val="95000"/>
                      </a:schemeClr>
                    </a:solidFill>
                  </a:tcPr>
                </a:tc>
                <a:extLst>
                  <a:ext uri="{0D108BD9-81ED-4DB2-BD59-A6C34878D82A}">
                    <a16:rowId xmlns:a16="http://schemas.microsoft.com/office/drawing/2014/main" val="3383985355"/>
                  </a:ext>
                </a:extLst>
              </a:tr>
              <a:tr h="370840">
                <a:tc>
                  <a:txBody>
                    <a:bodyPr/>
                    <a:lstStyle/>
                    <a:p>
                      <a:pPr algn="ctr"/>
                      <a:r>
                        <a:rPr lang="en-US" dirty="0" smtClean="0">
                          <a:solidFill>
                            <a:schemeClr val="bg1"/>
                          </a:solidFill>
                        </a:rPr>
                        <a:t>Transport</a:t>
                      </a:r>
                      <a:endParaRPr lang="en-US" dirty="0">
                        <a:solidFill>
                          <a:schemeClr val="bg1"/>
                        </a:solidFill>
                      </a:endParaRPr>
                    </a:p>
                  </a:txBody>
                  <a:tcPr anchor="ctr">
                    <a:solidFill>
                      <a:schemeClr val="accent1"/>
                    </a:solidFill>
                  </a:tcPr>
                </a:tc>
                <a:tc>
                  <a:txBody>
                    <a:bodyPr/>
                    <a:lstStyle/>
                    <a:p>
                      <a:pPr algn="ctr"/>
                      <a:r>
                        <a:rPr lang="en-US" dirty="0" smtClean="0"/>
                        <a:t>UPS</a:t>
                      </a:r>
                      <a:endParaRPr lang="en-US" dirty="0"/>
                    </a:p>
                  </a:txBody>
                  <a:tcPr anchor="ctr">
                    <a:solidFill>
                      <a:schemeClr val="bg1">
                        <a:lumMod val="85000"/>
                      </a:schemeClr>
                    </a:solidFill>
                  </a:tcPr>
                </a:tc>
                <a:tc>
                  <a:txBody>
                    <a:bodyPr/>
                    <a:lstStyle/>
                    <a:p>
                      <a:pPr algn="ctr"/>
                      <a:r>
                        <a:rPr lang="en-US" dirty="0" smtClean="0"/>
                        <a:t>FedEx, UPS, Ryder</a:t>
                      </a:r>
                      <a:endParaRPr lang="en-US" dirty="0"/>
                    </a:p>
                  </a:txBody>
                  <a:tcPr anchor="ctr">
                    <a:solidFill>
                      <a:schemeClr val="bg1">
                        <a:lumMod val="85000"/>
                      </a:schemeClr>
                    </a:solidFill>
                  </a:tcPr>
                </a:tc>
                <a:tc>
                  <a:txBody>
                    <a:bodyPr/>
                    <a:lstStyle/>
                    <a:p>
                      <a:pPr algn="ctr"/>
                      <a:endParaRPr lang="en-US" dirty="0"/>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DHL, UPS, FedEx, USPS</a:t>
                      </a:r>
                    </a:p>
                  </a:txBody>
                  <a:tcPr anchor="ctr">
                    <a:solidFill>
                      <a:schemeClr val="bg1">
                        <a:lumMod val="85000"/>
                      </a:schemeClr>
                    </a:solidFill>
                  </a:tcPr>
                </a:tc>
                <a:extLst>
                  <a:ext uri="{0D108BD9-81ED-4DB2-BD59-A6C34878D82A}">
                    <a16:rowId xmlns:a16="http://schemas.microsoft.com/office/drawing/2014/main" val="3607554821"/>
                  </a:ext>
                </a:extLst>
              </a:tr>
            </a:tbl>
          </a:graphicData>
        </a:graphic>
      </p:graphicFrame>
      <p:sp>
        <p:nvSpPr>
          <p:cNvPr id="8" name="TextBox 7"/>
          <p:cNvSpPr txBox="1"/>
          <p:nvPr/>
        </p:nvSpPr>
        <p:spPr>
          <a:xfrm>
            <a:off x="372896" y="2934514"/>
            <a:ext cx="7285382" cy="400110"/>
          </a:xfrm>
          <a:prstGeom prst="rect">
            <a:avLst/>
          </a:prstGeom>
          <a:noFill/>
        </p:spPr>
        <p:txBody>
          <a:bodyPr wrap="square" rtlCol="0">
            <a:spAutoFit/>
          </a:bodyPr>
          <a:lstStyle/>
          <a:p>
            <a:r>
              <a:rPr lang="en-US" sz="2000" b="1" dirty="0" smtClean="0"/>
              <a:t>Expected Early or Major Adopters of Electric Trucks by TDSPs</a:t>
            </a:r>
            <a:endParaRPr lang="en-US" sz="2000" b="1" dirty="0"/>
          </a:p>
        </p:txBody>
      </p:sp>
      <p:pic>
        <p:nvPicPr>
          <p:cNvPr id="9" name="Picture 8"/>
          <p:cNvPicPr>
            <a:picLocks noChangeAspect="1"/>
          </p:cNvPicPr>
          <p:nvPr/>
        </p:nvPicPr>
        <p:blipFill rotWithShape="1">
          <a:blip r:embed="rId3"/>
          <a:srcRect l="16334"/>
          <a:stretch/>
        </p:blipFill>
        <p:spPr>
          <a:xfrm>
            <a:off x="7002524" y="3658780"/>
            <a:ext cx="3983745" cy="2770638"/>
          </a:xfrm>
          <a:prstGeom prst="rect">
            <a:avLst/>
          </a:prstGeom>
        </p:spPr>
      </p:pic>
      <p:sp>
        <p:nvSpPr>
          <p:cNvPr id="10" name="TextBox 9"/>
          <p:cNvSpPr txBox="1"/>
          <p:nvPr/>
        </p:nvSpPr>
        <p:spPr>
          <a:xfrm>
            <a:off x="7142943" y="2971146"/>
            <a:ext cx="4373438" cy="707886"/>
          </a:xfrm>
          <a:prstGeom prst="rect">
            <a:avLst/>
          </a:prstGeom>
          <a:noFill/>
        </p:spPr>
        <p:txBody>
          <a:bodyPr wrap="square" rtlCol="0">
            <a:spAutoFit/>
          </a:bodyPr>
          <a:lstStyle/>
          <a:p>
            <a:pPr algn="ctr"/>
            <a:r>
              <a:rPr lang="en-US" sz="2000" b="1" dirty="0" smtClean="0"/>
              <a:t>Amazon and Walmart Distribution Center Density in DFW Area</a:t>
            </a:r>
            <a:endParaRPr lang="en-US" sz="2000" b="1" dirty="0"/>
          </a:p>
        </p:txBody>
      </p:sp>
      <p:pic>
        <p:nvPicPr>
          <p:cNvPr id="13" name="Picture 12"/>
          <p:cNvPicPr>
            <a:picLocks noChangeAspect="1"/>
          </p:cNvPicPr>
          <p:nvPr/>
        </p:nvPicPr>
        <p:blipFill rotWithShape="1">
          <a:blip r:embed="rId4"/>
          <a:srcRect t="22417"/>
          <a:stretch/>
        </p:blipFill>
        <p:spPr>
          <a:xfrm rot="16200000">
            <a:off x="9419185" y="4862333"/>
            <a:ext cx="2770639" cy="363531"/>
          </a:xfrm>
          <a:prstGeom prst="rect">
            <a:avLst/>
          </a:prstGeom>
        </p:spPr>
      </p:pic>
      <p:pic>
        <p:nvPicPr>
          <p:cNvPr id="14" name="Picture 13"/>
          <p:cNvPicPr>
            <a:picLocks noChangeAspect="1"/>
          </p:cNvPicPr>
          <p:nvPr/>
        </p:nvPicPr>
        <p:blipFill rotWithShape="1">
          <a:blip r:embed="rId5"/>
          <a:srcRect l="3972" t="27797"/>
          <a:stretch/>
        </p:blipFill>
        <p:spPr>
          <a:xfrm rot="16200000">
            <a:off x="9779150" y="4865896"/>
            <a:ext cx="2770639" cy="356401"/>
          </a:xfrm>
          <a:prstGeom prst="rect">
            <a:avLst/>
          </a:prstGeom>
        </p:spPr>
      </p:pic>
      <p:sp>
        <p:nvSpPr>
          <p:cNvPr id="15" name="TextBox 14"/>
          <p:cNvSpPr txBox="1"/>
          <p:nvPr/>
        </p:nvSpPr>
        <p:spPr>
          <a:xfrm>
            <a:off x="11243344" y="3541247"/>
            <a:ext cx="528701" cy="3139321"/>
          </a:xfrm>
          <a:prstGeom prst="rect">
            <a:avLst/>
          </a:prstGeom>
          <a:noFill/>
        </p:spPr>
        <p:txBody>
          <a:bodyPr wrap="square" rtlCol="0">
            <a:spAutoFit/>
          </a:bodyPr>
          <a:lstStyle/>
          <a:p>
            <a:pPr indent="-91440" algn="just">
              <a:buFont typeface="Calibri" panose="020F0502020204030204" pitchFamily="34" charset="0"/>
              <a:buChar char="⁻"/>
            </a:pPr>
            <a:r>
              <a:rPr lang="en-US" sz="1400" dirty="0" smtClean="0"/>
              <a:t>4</a:t>
            </a:r>
          </a:p>
          <a:p>
            <a:pPr indent="-91440" algn="just"/>
            <a:endParaRPr lang="en-US" dirty="0" smtClean="0"/>
          </a:p>
          <a:p>
            <a:pPr indent="-91440" algn="just"/>
            <a:endParaRPr lang="en-US" sz="1400" dirty="0"/>
          </a:p>
          <a:p>
            <a:pPr indent="-91440" algn="just">
              <a:buFont typeface="Calibri" panose="020F0502020204030204" pitchFamily="34" charset="0"/>
              <a:buChar char="⁻"/>
            </a:pPr>
            <a:r>
              <a:rPr lang="en-US" sz="1400" dirty="0" smtClean="0"/>
              <a:t>3</a:t>
            </a:r>
          </a:p>
          <a:p>
            <a:pPr indent="-91440" algn="just">
              <a:buFont typeface="Calibri" panose="020F0502020204030204" pitchFamily="34" charset="0"/>
              <a:buChar char="⁻"/>
            </a:pPr>
            <a:endParaRPr lang="en-US" dirty="0" smtClean="0"/>
          </a:p>
          <a:p>
            <a:pPr indent="-91440" algn="just"/>
            <a:endParaRPr lang="en-US" sz="1400" dirty="0"/>
          </a:p>
          <a:p>
            <a:pPr indent="-91440" algn="just">
              <a:buFont typeface="Calibri" panose="020F0502020204030204" pitchFamily="34" charset="0"/>
              <a:buChar char="⁻"/>
            </a:pPr>
            <a:r>
              <a:rPr lang="en-US" sz="1400" dirty="0" smtClean="0"/>
              <a:t>2</a:t>
            </a:r>
          </a:p>
          <a:p>
            <a:pPr indent="-91440" algn="just">
              <a:buFont typeface="Calibri" panose="020F0502020204030204" pitchFamily="34" charset="0"/>
              <a:buChar char="⁻"/>
            </a:pPr>
            <a:endParaRPr lang="en-US" dirty="0" smtClean="0"/>
          </a:p>
          <a:p>
            <a:pPr indent="-91440" algn="just"/>
            <a:endParaRPr lang="en-US" sz="1400" dirty="0"/>
          </a:p>
          <a:p>
            <a:pPr indent="-91440" algn="just">
              <a:buFont typeface="Calibri" panose="020F0502020204030204" pitchFamily="34" charset="0"/>
              <a:buChar char="⁻"/>
            </a:pPr>
            <a:r>
              <a:rPr lang="en-US" sz="1400" dirty="0" smtClean="0"/>
              <a:t>1</a:t>
            </a:r>
          </a:p>
          <a:p>
            <a:pPr indent="-91440" algn="r">
              <a:buFont typeface="Calibri" panose="020F0502020204030204" pitchFamily="34" charset="0"/>
              <a:buChar char="⁻"/>
            </a:pPr>
            <a:endParaRPr lang="en-US" dirty="0" smtClean="0"/>
          </a:p>
          <a:p>
            <a:pPr indent="-91440" algn="just"/>
            <a:endParaRPr lang="en-US" sz="1000" dirty="0"/>
          </a:p>
          <a:p>
            <a:pPr indent="-91440" algn="just">
              <a:buFont typeface="Calibri" panose="020F0502020204030204" pitchFamily="34" charset="0"/>
              <a:buChar char="⁻"/>
            </a:pPr>
            <a:r>
              <a:rPr lang="en-US" sz="1400" dirty="0" smtClean="0"/>
              <a:t>0</a:t>
            </a:r>
            <a:endParaRPr lang="en-US" sz="1400" dirty="0"/>
          </a:p>
        </p:txBody>
      </p:sp>
      <p:sp>
        <p:nvSpPr>
          <p:cNvPr id="16" name="TextBox 15"/>
          <p:cNvSpPr txBox="1"/>
          <p:nvPr/>
        </p:nvSpPr>
        <p:spPr>
          <a:xfrm rot="5400000">
            <a:off x="9907014" y="5312537"/>
            <a:ext cx="3605563" cy="338554"/>
          </a:xfrm>
          <a:prstGeom prst="rect">
            <a:avLst/>
          </a:prstGeom>
          <a:noFill/>
        </p:spPr>
        <p:txBody>
          <a:bodyPr wrap="square" rtlCol="0">
            <a:spAutoFit/>
          </a:bodyPr>
          <a:lstStyle/>
          <a:p>
            <a:r>
              <a:rPr lang="en-US" sz="1600" dirty="0" smtClean="0"/>
              <a:t>Number of Distribution Centers</a:t>
            </a:r>
            <a:endParaRPr lang="en-US" sz="1600" dirty="0"/>
          </a:p>
        </p:txBody>
      </p:sp>
      <p:sp>
        <p:nvSpPr>
          <p:cNvPr id="17" name="TextBox 16"/>
          <p:cNvSpPr txBox="1"/>
          <p:nvPr/>
        </p:nvSpPr>
        <p:spPr>
          <a:xfrm rot="5400000">
            <a:off x="9754966" y="4877610"/>
            <a:ext cx="2803559" cy="338554"/>
          </a:xfrm>
          <a:prstGeom prst="rect">
            <a:avLst/>
          </a:prstGeom>
          <a:noFill/>
        </p:spPr>
        <p:txBody>
          <a:bodyPr wrap="square" rtlCol="0">
            <a:spAutoFit/>
          </a:bodyPr>
          <a:lstStyle/>
          <a:p>
            <a:pPr algn="ctr"/>
            <a:r>
              <a:rPr lang="en-US" sz="1600" dirty="0" smtClean="0"/>
              <a:t>Walmart</a:t>
            </a:r>
            <a:endParaRPr lang="en-US" sz="1600" dirty="0"/>
          </a:p>
        </p:txBody>
      </p:sp>
      <p:sp>
        <p:nvSpPr>
          <p:cNvPr id="18" name="TextBox 17"/>
          <p:cNvSpPr txBox="1"/>
          <p:nvPr/>
        </p:nvSpPr>
        <p:spPr>
          <a:xfrm rot="5400000">
            <a:off x="9402724" y="4874819"/>
            <a:ext cx="2803559" cy="338554"/>
          </a:xfrm>
          <a:prstGeom prst="rect">
            <a:avLst/>
          </a:prstGeom>
          <a:noFill/>
        </p:spPr>
        <p:txBody>
          <a:bodyPr wrap="square" rtlCol="0">
            <a:spAutoFit/>
          </a:bodyPr>
          <a:lstStyle/>
          <a:p>
            <a:pPr algn="ctr"/>
            <a:r>
              <a:rPr lang="en-US" sz="1600" dirty="0" smtClean="0"/>
              <a:t>Amazon</a:t>
            </a:r>
            <a:endParaRPr lang="en-US" sz="1600" dirty="0"/>
          </a:p>
        </p:txBody>
      </p:sp>
    </p:spTree>
    <p:extLst>
      <p:ext uri="{BB962C8B-B14F-4D97-AF65-F5344CB8AC3E}">
        <p14:creationId xmlns:p14="http://schemas.microsoft.com/office/powerpoint/2010/main" val="189968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28</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err="1"/>
              <a:t>Mhdv</a:t>
            </a:r>
            <a:r>
              <a:rPr lang="en-US" dirty="0"/>
              <a:t> </a:t>
            </a:r>
            <a:r>
              <a:rPr lang="en-US"/>
              <a:t>allocation results</a:t>
            </a:r>
            <a:endParaRPr lang="en-US" dirty="0"/>
          </a:p>
          <a:p>
            <a:endParaRPr lang="en-US" dirty="0"/>
          </a:p>
        </p:txBody>
      </p:sp>
      <p:sp>
        <p:nvSpPr>
          <p:cNvPr id="6" name="Title 5"/>
          <p:cNvSpPr>
            <a:spLocks noGrp="1"/>
          </p:cNvSpPr>
          <p:nvPr>
            <p:ph type="title"/>
          </p:nvPr>
        </p:nvSpPr>
        <p:spPr/>
        <p:txBody>
          <a:bodyPr/>
          <a:lstStyle/>
          <a:p>
            <a:r>
              <a:rPr lang="en-US" dirty="0"/>
              <a:t>Results</a:t>
            </a:r>
            <a:r>
              <a:rPr lang="en-US"/>
              <a:t>: Regional </a:t>
            </a:r>
            <a:r>
              <a:rPr lang="en-US" dirty="0"/>
              <a:t>Delivery Vehicles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866" t="1558" r="10348" b="6802"/>
          <a:stretch/>
        </p:blipFill>
        <p:spPr>
          <a:xfrm>
            <a:off x="4998942" y="1517586"/>
            <a:ext cx="6149349" cy="5058065"/>
          </a:xfrm>
          <a:prstGeom prst="rect">
            <a:avLst/>
          </a:prstGeom>
        </p:spPr>
      </p:pic>
      <p:pic>
        <p:nvPicPr>
          <p:cNvPr id="8" name="Picture 7"/>
          <p:cNvPicPr>
            <a:picLocks noChangeAspect="1"/>
          </p:cNvPicPr>
          <p:nvPr/>
        </p:nvPicPr>
        <p:blipFill>
          <a:blip r:embed="rId3"/>
          <a:stretch>
            <a:fillRect/>
          </a:stretch>
        </p:blipFill>
        <p:spPr>
          <a:xfrm>
            <a:off x="1661967" y="3656956"/>
            <a:ext cx="3107223" cy="2680277"/>
          </a:xfrm>
          <a:prstGeom prst="rect">
            <a:avLst/>
          </a:prstGeom>
        </p:spPr>
      </p:pic>
      <p:sp>
        <p:nvSpPr>
          <p:cNvPr id="9" name="TextBox 8"/>
          <p:cNvSpPr txBox="1"/>
          <p:nvPr/>
        </p:nvSpPr>
        <p:spPr>
          <a:xfrm>
            <a:off x="7310007" y="1343296"/>
            <a:ext cx="3749964" cy="584775"/>
          </a:xfrm>
          <a:prstGeom prst="rect">
            <a:avLst/>
          </a:prstGeom>
          <a:noFill/>
        </p:spPr>
        <p:txBody>
          <a:bodyPr wrap="square" rtlCol="0">
            <a:spAutoFit/>
          </a:bodyPr>
          <a:lstStyle/>
          <a:p>
            <a:pPr algn="ctr"/>
            <a:r>
              <a:rPr lang="en-US" dirty="0"/>
              <a:t>Texas Forecasted EVs by Zip Code</a:t>
            </a:r>
          </a:p>
          <a:p>
            <a:pPr algn="ctr"/>
            <a:r>
              <a:rPr lang="en-US" sz="1400" b="1" dirty="0">
                <a:solidFill>
                  <a:schemeClr val="bg1">
                    <a:lumMod val="65000"/>
                  </a:schemeClr>
                </a:solidFill>
              </a:rPr>
              <a:t>2029</a:t>
            </a:r>
            <a:r>
              <a:rPr lang="en-US" sz="1400" b="1">
                <a:solidFill>
                  <a:schemeClr val="bg1">
                    <a:lumMod val="65000"/>
                  </a:schemeClr>
                </a:solidFill>
              </a:rPr>
              <a:t>, Regional </a:t>
            </a:r>
            <a:r>
              <a:rPr lang="en-US" sz="1400" b="1" dirty="0">
                <a:solidFill>
                  <a:schemeClr val="bg1">
                    <a:lumMod val="65000"/>
                  </a:schemeClr>
                </a:solidFill>
              </a:rPr>
              <a:t>Delivery Vehicles </a:t>
            </a:r>
          </a:p>
        </p:txBody>
      </p:sp>
      <p:sp>
        <p:nvSpPr>
          <p:cNvPr id="10" name="TextBox 9"/>
          <p:cNvSpPr txBox="1"/>
          <p:nvPr/>
        </p:nvSpPr>
        <p:spPr>
          <a:xfrm>
            <a:off x="1071716" y="3127512"/>
            <a:ext cx="4472577" cy="584775"/>
          </a:xfrm>
          <a:prstGeom prst="rect">
            <a:avLst/>
          </a:prstGeom>
          <a:noFill/>
        </p:spPr>
        <p:txBody>
          <a:bodyPr wrap="square" rtlCol="0">
            <a:spAutoFit/>
          </a:bodyPr>
          <a:lstStyle/>
          <a:p>
            <a:pPr algn="ctr"/>
            <a:r>
              <a:rPr lang="en-US" dirty="0"/>
              <a:t>Forecasted EVs by Zip Code Detail: Houston</a:t>
            </a:r>
          </a:p>
          <a:p>
            <a:pPr algn="ctr"/>
            <a:r>
              <a:rPr lang="en-US" sz="1400" b="1" dirty="0">
                <a:solidFill>
                  <a:schemeClr val="bg1">
                    <a:lumMod val="65000"/>
                  </a:schemeClr>
                </a:solidFill>
              </a:rPr>
              <a:t>2029</a:t>
            </a:r>
            <a:r>
              <a:rPr lang="en-US" sz="1400" b="1">
                <a:solidFill>
                  <a:schemeClr val="bg1">
                    <a:lumMod val="65000"/>
                  </a:schemeClr>
                </a:solidFill>
              </a:rPr>
              <a:t>, Regional </a:t>
            </a:r>
            <a:r>
              <a:rPr lang="en-US" sz="1400" b="1" dirty="0">
                <a:solidFill>
                  <a:schemeClr val="bg1">
                    <a:lumMod val="65000"/>
                  </a:schemeClr>
                </a:solidFill>
              </a:rPr>
              <a:t>Delivery Vehicles </a:t>
            </a:r>
          </a:p>
        </p:txBody>
      </p:sp>
      <p:pic>
        <p:nvPicPr>
          <p:cNvPr id="11" name="Picture 10"/>
          <p:cNvPicPr>
            <a:picLocks noChangeAspect="1"/>
          </p:cNvPicPr>
          <p:nvPr/>
        </p:nvPicPr>
        <p:blipFill rotWithShape="1">
          <a:blip r:embed="rId4"/>
          <a:srcRect t="17871" b="8500"/>
          <a:stretch/>
        </p:blipFill>
        <p:spPr>
          <a:xfrm rot="16200000">
            <a:off x="9883046" y="3872585"/>
            <a:ext cx="2602535" cy="248684"/>
          </a:xfrm>
          <a:prstGeom prst="rect">
            <a:avLst/>
          </a:prstGeom>
        </p:spPr>
      </p:pic>
      <p:sp>
        <p:nvSpPr>
          <p:cNvPr id="12" name="TextBox 11"/>
          <p:cNvSpPr txBox="1"/>
          <p:nvPr/>
        </p:nvSpPr>
        <p:spPr>
          <a:xfrm>
            <a:off x="11215415" y="2546248"/>
            <a:ext cx="1375671" cy="2893100"/>
          </a:xfrm>
          <a:prstGeom prst="rect">
            <a:avLst/>
          </a:prstGeom>
          <a:noFill/>
        </p:spPr>
        <p:txBody>
          <a:bodyPr wrap="square" rtlCol="0">
            <a:spAutoFit/>
          </a:bodyPr>
          <a:lstStyle/>
          <a:p>
            <a:r>
              <a:rPr lang="en-US" sz="1400" dirty="0" smtClean="0"/>
              <a:t>- 10,000</a:t>
            </a:r>
          </a:p>
          <a:p>
            <a:endParaRPr lang="en-US" sz="1400" dirty="0" smtClean="0"/>
          </a:p>
          <a:p>
            <a:endParaRPr lang="en-US" sz="1400" dirty="0"/>
          </a:p>
          <a:p>
            <a:r>
              <a:rPr lang="en-US" sz="1400" dirty="0" smtClean="0"/>
              <a:t>- 1000</a:t>
            </a:r>
          </a:p>
          <a:p>
            <a:endParaRPr lang="en-US" sz="1400" dirty="0" smtClean="0"/>
          </a:p>
          <a:p>
            <a:endParaRPr lang="en-US" sz="1400" dirty="0" smtClean="0"/>
          </a:p>
          <a:p>
            <a:r>
              <a:rPr lang="en-US" sz="1400" dirty="0" smtClean="0"/>
              <a:t>- 100</a:t>
            </a:r>
          </a:p>
          <a:p>
            <a:endParaRPr lang="en-US" sz="1400" dirty="0" smtClean="0"/>
          </a:p>
          <a:p>
            <a:endParaRPr lang="en-US" sz="1400" dirty="0"/>
          </a:p>
          <a:p>
            <a:r>
              <a:rPr lang="en-US" sz="1400" dirty="0" smtClean="0"/>
              <a:t>- 10</a:t>
            </a:r>
          </a:p>
          <a:p>
            <a:endParaRPr lang="en-US" sz="1400" dirty="0" smtClean="0"/>
          </a:p>
          <a:p>
            <a:endParaRPr lang="en-US" sz="1400" dirty="0"/>
          </a:p>
          <a:p>
            <a:r>
              <a:rPr lang="en-US" sz="1400" dirty="0" smtClean="0"/>
              <a:t>- 0</a:t>
            </a:r>
            <a:endParaRPr lang="en-US" sz="1400" dirty="0"/>
          </a:p>
        </p:txBody>
      </p:sp>
      <p:sp>
        <p:nvSpPr>
          <p:cNvPr id="13" name="TextBox 12"/>
          <p:cNvSpPr txBox="1"/>
          <p:nvPr/>
        </p:nvSpPr>
        <p:spPr>
          <a:xfrm rot="5400000">
            <a:off x="10469360" y="4236900"/>
            <a:ext cx="2983345" cy="338554"/>
          </a:xfrm>
          <a:prstGeom prst="rect">
            <a:avLst/>
          </a:prstGeom>
          <a:noFill/>
        </p:spPr>
        <p:txBody>
          <a:bodyPr wrap="square" rtlCol="0">
            <a:spAutoFit/>
          </a:bodyPr>
          <a:lstStyle/>
          <a:p>
            <a:r>
              <a:rPr lang="en-US" sz="1600" dirty="0" smtClean="0"/>
              <a:t>Number of EVs Adopted</a:t>
            </a:r>
            <a:endParaRPr lang="en-US" sz="1600" dirty="0"/>
          </a:p>
        </p:txBody>
      </p:sp>
      <p:sp>
        <p:nvSpPr>
          <p:cNvPr id="4" name="Text Placeholder 3"/>
          <p:cNvSpPr>
            <a:spLocks noGrp="1"/>
          </p:cNvSpPr>
          <p:nvPr>
            <p:ph type="body" sz="quarter" idx="16"/>
          </p:nvPr>
        </p:nvSpPr>
        <p:spPr>
          <a:xfrm>
            <a:off x="626105" y="1466855"/>
            <a:ext cx="6040438" cy="1946411"/>
          </a:xfrm>
        </p:spPr>
        <p:txBody>
          <a:bodyPr/>
          <a:lstStyle/>
          <a:p>
            <a:r>
              <a:rPr lang="en-US" sz="2000" b="1">
                <a:solidFill>
                  <a:schemeClr val="accent1"/>
                </a:solidFill>
              </a:rPr>
              <a:t>Electric regional </a:t>
            </a:r>
            <a:r>
              <a:rPr lang="en-US" sz="2000" b="1" dirty="0">
                <a:solidFill>
                  <a:schemeClr val="accent1"/>
                </a:solidFill>
              </a:rPr>
              <a:t>delivery vehicle adoption is projected to occur around city outskirts and along major highways where distribution centers tend to be located.</a:t>
            </a:r>
          </a:p>
        </p:txBody>
      </p:sp>
    </p:spTree>
    <p:extLst>
      <p:ext uri="{BB962C8B-B14F-4D97-AF65-F5344CB8AC3E}">
        <p14:creationId xmlns:p14="http://schemas.microsoft.com/office/powerpoint/2010/main" val="345340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4" name="Title 3"/>
          <p:cNvSpPr>
            <a:spLocks noGrp="1"/>
          </p:cNvSpPr>
          <p:nvPr>
            <p:ph type="title"/>
          </p:nvPr>
        </p:nvSpPr>
        <p:spPr/>
        <p:txBody>
          <a:bodyPr/>
          <a:lstStyle/>
          <a:p>
            <a:r>
              <a:rPr lang="en-US" dirty="0" smtClean="0"/>
              <a:t>Executive Summary</a:t>
            </a:r>
            <a:endParaRPr lang="en-US" dirty="0"/>
          </a:p>
        </p:txBody>
      </p:sp>
    </p:spTree>
    <p:extLst>
      <p:ext uri="{BB962C8B-B14F-4D97-AF65-F5344CB8AC3E}">
        <p14:creationId xmlns:p14="http://schemas.microsoft.com/office/powerpoint/2010/main" val="422663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29</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err="1"/>
              <a:t>Mhdv</a:t>
            </a:r>
            <a:r>
              <a:rPr lang="en-US"/>
              <a:t> </a:t>
            </a:r>
            <a:r>
              <a:rPr lang="en-US" dirty="0"/>
              <a:t>allocation methodology</a:t>
            </a:r>
          </a:p>
          <a:p>
            <a:endParaRPr lang="en-US"/>
          </a:p>
        </p:txBody>
      </p:sp>
      <p:sp>
        <p:nvSpPr>
          <p:cNvPr id="8" name="Title 5"/>
          <p:cNvSpPr txBox="1">
            <a:spLocks/>
          </p:cNvSpPr>
          <p:nvPr/>
        </p:nvSpPr>
        <p:spPr>
          <a:xfrm>
            <a:off x="507999" y="576788"/>
            <a:ext cx="10231535" cy="555476"/>
          </a:xfrm>
          <a:prstGeom prst="rect">
            <a:avLst/>
          </a:prstGeom>
        </p:spPr>
        <p:txBody>
          <a:bodyPr vert="horz" lIns="73152" tIns="45720" rIns="91440" bIns="91440" rtlCol="0" anchor="b" anchorCtr="0">
            <a:noAutofit/>
          </a:bodyPr>
          <a:lst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a:lstStyle>
          <a:p>
            <a:r>
              <a:rPr lang="en-US" dirty="0"/>
              <a:t>Example: Allocation Method F for Transit Buses</a:t>
            </a:r>
          </a:p>
        </p:txBody>
      </p:sp>
      <p:sp>
        <p:nvSpPr>
          <p:cNvPr id="11" name="Text Placeholder 3"/>
          <p:cNvSpPr txBox="1">
            <a:spLocks/>
          </p:cNvSpPr>
          <p:nvPr/>
        </p:nvSpPr>
        <p:spPr>
          <a:xfrm>
            <a:off x="4376250" y="2543522"/>
            <a:ext cx="2507150" cy="3812828"/>
          </a:xfrm>
          <a:prstGeom prst="rect">
            <a:avLst/>
          </a:prstGeom>
          <a:ln w="19050">
            <a:solidFill>
              <a:schemeClr val="bg1">
                <a:lumMod val="50000"/>
              </a:schemeClr>
            </a:solidFill>
            <a:miter lim="800000"/>
          </a:ln>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1" indent="0">
              <a:buNone/>
            </a:pPr>
            <a:r>
              <a:rPr lang="en-US" sz="1400" dirty="0"/>
              <a:t>Estimate relative </a:t>
            </a:r>
            <a:r>
              <a:rPr lang="en-US" sz="1400" dirty="0" smtClean="0"/>
              <a:t>likelihood of EV adoption conditional on number of buses in </a:t>
            </a:r>
            <a:r>
              <a:rPr lang="en-US" sz="1400" dirty="0"/>
              <a:t>each zip code for </a:t>
            </a:r>
            <a:r>
              <a:rPr lang="en-US" sz="1400" dirty="0" smtClean="0"/>
              <a:t>2022-2029 by multiplying </a:t>
            </a:r>
            <a:r>
              <a:rPr lang="en-US" sz="1400" dirty="0">
                <a:solidFill>
                  <a:schemeClr val="accent2"/>
                </a:solidFill>
              </a:rPr>
              <a:t>(a) </a:t>
            </a:r>
            <a:r>
              <a:rPr lang="en-US" sz="1400" dirty="0"/>
              <a:t>and </a:t>
            </a:r>
            <a:r>
              <a:rPr lang="en-US" sz="1400" dirty="0">
                <a:solidFill>
                  <a:schemeClr val="accent2"/>
                </a:solidFill>
              </a:rPr>
              <a:t>(b)</a:t>
            </a:r>
            <a:r>
              <a:rPr lang="en-US" sz="1400" dirty="0"/>
              <a:t>: </a:t>
            </a:r>
          </a:p>
          <a:p>
            <a:pPr marL="752793" lvl="2" indent="-342900">
              <a:buFont typeface="+mj-lt"/>
              <a:buAutoNum type="alphaLcPeriod"/>
            </a:pPr>
            <a:r>
              <a:rPr lang="en-US" sz="1400" dirty="0"/>
              <a:t>Income adoption propensity score (mapped from census zip code income data</a:t>
            </a:r>
            <a:r>
              <a:rPr lang="en-US" sz="1400" dirty="0" smtClean="0"/>
              <a:t>)</a:t>
            </a:r>
            <a:endParaRPr lang="en-US" sz="1400" dirty="0"/>
          </a:p>
          <a:p>
            <a:pPr marL="752793" lvl="2" indent="-342900">
              <a:buFont typeface="+mj-lt"/>
              <a:buAutoNum type="alphaLcPeriod"/>
            </a:pPr>
            <a:r>
              <a:rPr lang="en-US" sz="1400" dirty="0"/>
              <a:t>Population density adoption propensity score (mapped from census zip code population density data) </a:t>
            </a:r>
          </a:p>
        </p:txBody>
      </p:sp>
      <p:sp>
        <p:nvSpPr>
          <p:cNvPr id="12" name="Text Placeholder 3"/>
          <p:cNvSpPr txBox="1">
            <a:spLocks/>
          </p:cNvSpPr>
          <p:nvPr/>
        </p:nvSpPr>
        <p:spPr>
          <a:xfrm>
            <a:off x="7148666" y="2553574"/>
            <a:ext cx="2441268" cy="3812828"/>
          </a:xfrm>
          <a:prstGeom prst="rect">
            <a:avLst/>
          </a:prstGeom>
          <a:ln w="19050">
            <a:solidFill>
              <a:schemeClr val="bg1">
                <a:lumMod val="50000"/>
              </a:schemeClr>
            </a:solidFill>
            <a:miter lim="800000"/>
          </a:ln>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1662" lvl="1" indent="-342900">
              <a:buFont typeface="+mj-lt"/>
              <a:buAutoNum type="arabicPeriod"/>
            </a:pPr>
            <a:r>
              <a:rPr lang="en-US" sz="1400" dirty="0" smtClean="0"/>
              <a:t>Calculate EV transit bus adoption propensity scores for 2022-2029 by multiplying total transit buses per zip code by </a:t>
            </a:r>
            <a:r>
              <a:rPr lang="en-US" sz="1400" dirty="0"/>
              <a:t>relative likelihood of EV adoption conditional on number of buses in each zip code </a:t>
            </a:r>
            <a:endParaRPr lang="en-US" sz="1400" dirty="0" smtClean="0"/>
          </a:p>
          <a:p>
            <a:pPr marL="601662" lvl="1" indent="-342900">
              <a:buFont typeface="+mj-lt"/>
              <a:buAutoNum type="arabicPeriod"/>
            </a:pPr>
            <a:r>
              <a:rPr lang="en-US" sz="1400" dirty="0" smtClean="0"/>
              <a:t>Allocate </a:t>
            </a:r>
            <a:r>
              <a:rPr lang="en-US" sz="1400" dirty="0"/>
              <a:t>Brattle </a:t>
            </a:r>
            <a:r>
              <a:rPr lang="en-US" sz="1400" b="1" dirty="0" smtClean="0"/>
              <a:t>base case</a:t>
            </a:r>
            <a:r>
              <a:rPr lang="en-US" sz="1400" dirty="0" smtClean="0"/>
              <a:t> </a:t>
            </a:r>
            <a:r>
              <a:rPr lang="en-US" sz="1400" dirty="0"/>
              <a:t>EV stock adoption forecast </a:t>
            </a:r>
            <a:r>
              <a:rPr lang="en-US" sz="1400" dirty="0" smtClean="0"/>
              <a:t>to zip codes proportional to metric calculated in </a:t>
            </a:r>
            <a:r>
              <a:rPr lang="en-US" sz="1400" dirty="0" smtClean="0">
                <a:solidFill>
                  <a:schemeClr val="accent2"/>
                </a:solidFill>
              </a:rPr>
              <a:t>(1)</a:t>
            </a:r>
          </a:p>
        </p:txBody>
      </p:sp>
      <p:sp>
        <p:nvSpPr>
          <p:cNvPr id="14" name="Text Placeholder 3"/>
          <p:cNvSpPr txBox="1">
            <a:spLocks/>
          </p:cNvSpPr>
          <p:nvPr/>
        </p:nvSpPr>
        <p:spPr>
          <a:xfrm>
            <a:off x="9855200" y="2544262"/>
            <a:ext cx="1552252" cy="3812088"/>
          </a:xfrm>
          <a:prstGeom prst="rect">
            <a:avLst/>
          </a:prstGeom>
          <a:ln w="19050">
            <a:solidFill>
              <a:schemeClr val="bg1">
                <a:lumMod val="50000"/>
              </a:schemeClr>
            </a:solidFill>
            <a:miter lim="800000"/>
          </a:ln>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8762" lvl="1" indent="0">
              <a:buNone/>
            </a:pPr>
            <a:r>
              <a:rPr lang="en-US" sz="1400" dirty="0"/>
              <a:t>Allocate </a:t>
            </a:r>
            <a:r>
              <a:rPr lang="en-US" sz="1400" dirty="0" smtClean="0"/>
              <a:t>vehicles from zip codes to </a:t>
            </a:r>
            <a:r>
              <a:rPr lang="en-US" sz="1400" dirty="0"/>
              <a:t>substations </a:t>
            </a:r>
            <a:r>
              <a:rPr lang="en-US" sz="1400" dirty="0" smtClean="0"/>
              <a:t>proportionally to substations’ </a:t>
            </a:r>
            <a:r>
              <a:rPr lang="en-US" sz="1400" dirty="0"/>
              <a:t>non-coincident peak </a:t>
            </a:r>
            <a:r>
              <a:rPr lang="en-US" sz="1400" dirty="0" smtClean="0"/>
              <a:t>load.</a:t>
            </a:r>
            <a:endParaRPr lang="en-US" sz="1400" dirty="0"/>
          </a:p>
          <a:p>
            <a:pPr marL="601662" lvl="1" indent="-342900">
              <a:buFont typeface="+mj-lt"/>
              <a:buAutoNum type="arabicPeriod"/>
            </a:pPr>
            <a:endParaRPr lang="en-US" sz="1400" dirty="0" smtClean="0"/>
          </a:p>
        </p:txBody>
      </p:sp>
      <p:sp>
        <p:nvSpPr>
          <p:cNvPr id="16" name="Chevron 15"/>
          <p:cNvSpPr/>
          <p:nvPr/>
        </p:nvSpPr>
        <p:spPr>
          <a:xfrm>
            <a:off x="240581" y="1224449"/>
            <a:ext cx="4006299" cy="1079539"/>
          </a:xfrm>
          <a:prstGeom prst="chevron">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Estimate total 2022 </a:t>
            </a:r>
            <a:r>
              <a:rPr lang="en-US" sz="1400" b="1" dirty="0" smtClean="0">
                <a:solidFill>
                  <a:schemeClr val="bg1"/>
                </a:solidFill>
              </a:rPr>
              <a:t>transit buses (all </a:t>
            </a:r>
            <a:r>
              <a:rPr lang="en-US" sz="1400" b="1" dirty="0">
                <a:solidFill>
                  <a:schemeClr val="bg1"/>
                </a:solidFill>
              </a:rPr>
              <a:t>fuel types) at zip code level</a:t>
            </a:r>
          </a:p>
        </p:txBody>
      </p:sp>
      <p:sp>
        <p:nvSpPr>
          <p:cNvPr id="17" name="Chevron 16"/>
          <p:cNvSpPr/>
          <p:nvPr/>
        </p:nvSpPr>
        <p:spPr>
          <a:xfrm>
            <a:off x="3952240" y="1224449"/>
            <a:ext cx="3473106" cy="1079539"/>
          </a:xfrm>
          <a:prstGeom prst="chevron">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Develop metric to represent rate of EV adoption </a:t>
            </a:r>
            <a:r>
              <a:rPr lang="en-US" sz="1400" b="1" dirty="0" smtClean="0">
                <a:solidFill>
                  <a:schemeClr val="bg1"/>
                </a:solidFill>
              </a:rPr>
              <a:t>at </a:t>
            </a:r>
            <a:r>
              <a:rPr lang="en-US" sz="1400" b="1" dirty="0">
                <a:solidFill>
                  <a:schemeClr val="bg1"/>
                </a:solidFill>
              </a:rPr>
              <a:t>a zip code level for 2022-2029</a:t>
            </a:r>
          </a:p>
        </p:txBody>
      </p:sp>
      <p:sp>
        <p:nvSpPr>
          <p:cNvPr id="18" name="Chevron 17"/>
          <p:cNvSpPr/>
          <p:nvPr/>
        </p:nvSpPr>
        <p:spPr>
          <a:xfrm>
            <a:off x="7148666" y="1224449"/>
            <a:ext cx="2706534" cy="1079539"/>
          </a:xfrm>
          <a:prstGeom prst="chevron">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Allocate EV forecast to zip codes</a:t>
            </a:r>
          </a:p>
        </p:txBody>
      </p:sp>
      <p:sp>
        <p:nvSpPr>
          <p:cNvPr id="19" name="Chevron 18"/>
          <p:cNvSpPr/>
          <p:nvPr/>
        </p:nvSpPr>
        <p:spPr>
          <a:xfrm>
            <a:off x="9589934" y="1224449"/>
            <a:ext cx="2441601" cy="1079539"/>
          </a:xfrm>
          <a:prstGeom prst="chevron">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Map forecast from zip codes to substations</a:t>
            </a:r>
          </a:p>
        </p:txBody>
      </p:sp>
      <p:sp>
        <p:nvSpPr>
          <p:cNvPr id="10" name="Text Placeholder 3"/>
          <p:cNvSpPr>
            <a:spLocks noGrp="1"/>
          </p:cNvSpPr>
          <p:nvPr>
            <p:ph type="body" sz="quarter" idx="16"/>
          </p:nvPr>
        </p:nvSpPr>
        <p:spPr>
          <a:xfrm>
            <a:off x="240581" y="2544262"/>
            <a:ext cx="3870403" cy="3812827"/>
          </a:xfrm>
          <a:ln w="19050">
            <a:solidFill>
              <a:schemeClr val="bg1">
                <a:lumMod val="50000"/>
              </a:schemeClr>
            </a:solidFill>
            <a:miter lim="800000"/>
          </a:ln>
        </p:spPr>
        <p:txBody>
          <a:bodyPr/>
          <a:lstStyle/>
          <a:p>
            <a:pPr marL="182880" lvl="1" indent="0">
              <a:buNone/>
            </a:pPr>
            <a:r>
              <a:rPr lang="en-US" sz="1400" dirty="0"/>
              <a:t>Estimate the number of transit buses per zip code through the following steps: </a:t>
            </a:r>
          </a:p>
          <a:p>
            <a:pPr marL="525780" lvl="1" indent="-342900">
              <a:buFont typeface="+mj-lt"/>
              <a:buAutoNum type="arabicPeriod"/>
            </a:pPr>
            <a:r>
              <a:rPr lang="en-US" sz="1400" dirty="0"/>
              <a:t>Obtain number of buses by transportation authority (TX DOT)</a:t>
            </a:r>
          </a:p>
          <a:p>
            <a:pPr marL="525780" lvl="1" indent="-342900">
              <a:buFont typeface="+mj-lt"/>
              <a:buAutoNum type="arabicPeriod"/>
            </a:pPr>
            <a:r>
              <a:rPr lang="en-US" sz="1400" dirty="0"/>
              <a:t>Estimate number of buses by city (urban areas) or county (rural areas) based on transportation authority to county and city mappings (TX DOT)</a:t>
            </a:r>
          </a:p>
          <a:p>
            <a:pPr marL="525780" lvl="1" indent="-342900">
              <a:buFont typeface="+mj-lt"/>
              <a:buAutoNum type="arabicPeriod"/>
            </a:pPr>
            <a:r>
              <a:rPr lang="en-US" sz="1400" dirty="0"/>
              <a:t>Estimate number of buses by zip code based on county to zip code mappings (US Housing &amp; Urban Dev.) and city to zip code mappings (USZip.com</a:t>
            </a:r>
            <a:r>
              <a:rPr lang="en-US" sz="1400" dirty="0" smtClean="0"/>
              <a:t>), allocating to zip codes based on the relative numbers of addresses in each </a:t>
            </a:r>
            <a:r>
              <a:rPr lang="en-US" sz="1400" dirty="0"/>
              <a:t>zip code (US Housing &amp; Urban Dev.)</a:t>
            </a:r>
          </a:p>
        </p:txBody>
      </p:sp>
    </p:spTree>
    <p:extLst>
      <p:ext uri="{BB962C8B-B14F-4D97-AF65-F5344CB8AC3E}">
        <p14:creationId xmlns:p14="http://schemas.microsoft.com/office/powerpoint/2010/main" val="729163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853" y="1400451"/>
            <a:ext cx="7277398" cy="5146264"/>
          </a:xfrm>
          <a:prstGeom prst="rect">
            <a:avLst/>
          </a:prstGeom>
        </p:spPr>
      </p:pic>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30</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err="1"/>
              <a:t>Mhdv</a:t>
            </a:r>
            <a:r>
              <a:rPr lang="en-US" dirty="0"/>
              <a:t> </a:t>
            </a:r>
            <a:r>
              <a:rPr lang="en-US"/>
              <a:t>allocation results</a:t>
            </a:r>
            <a:endParaRPr lang="en-US" dirty="0"/>
          </a:p>
          <a:p>
            <a:endParaRPr lang="en-US" dirty="0"/>
          </a:p>
        </p:txBody>
      </p:sp>
      <p:sp>
        <p:nvSpPr>
          <p:cNvPr id="6" name="Title 5"/>
          <p:cNvSpPr>
            <a:spLocks noGrp="1"/>
          </p:cNvSpPr>
          <p:nvPr>
            <p:ph type="title"/>
          </p:nvPr>
        </p:nvSpPr>
        <p:spPr/>
        <p:txBody>
          <a:bodyPr/>
          <a:lstStyle/>
          <a:p>
            <a:r>
              <a:rPr lang="en-US" dirty="0" smtClean="0"/>
              <a:t>Results: Transit Buses</a:t>
            </a:r>
            <a:endParaRPr lang="en-US" dirty="0"/>
          </a:p>
        </p:txBody>
      </p:sp>
      <p:sp>
        <p:nvSpPr>
          <p:cNvPr id="9" name="TextBox 8"/>
          <p:cNvSpPr txBox="1"/>
          <p:nvPr/>
        </p:nvSpPr>
        <p:spPr>
          <a:xfrm>
            <a:off x="7465451" y="1400451"/>
            <a:ext cx="3749964" cy="584775"/>
          </a:xfrm>
          <a:prstGeom prst="rect">
            <a:avLst/>
          </a:prstGeom>
          <a:noFill/>
        </p:spPr>
        <p:txBody>
          <a:bodyPr wrap="square" rtlCol="0">
            <a:spAutoFit/>
          </a:bodyPr>
          <a:lstStyle/>
          <a:p>
            <a:pPr algn="ctr"/>
            <a:r>
              <a:rPr lang="en-US" dirty="0" smtClean="0"/>
              <a:t>Texas Forecasted EVs by Zip Code</a:t>
            </a:r>
          </a:p>
          <a:p>
            <a:pPr algn="ctr"/>
            <a:r>
              <a:rPr lang="en-US" sz="1400" b="1" dirty="0" smtClean="0">
                <a:solidFill>
                  <a:schemeClr val="bg1">
                    <a:lumMod val="65000"/>
                  </a:schemeClr>
                </a:solidFill>
              </a:rPr>
              <a:t>2029, Transit Buses</a:t>
            </a:r>
            <a:endParaRPr lang="en-US" sz="1400" b="1" dirty="0">
              <a:solidFill>
                <a:schemeClr val="bg1">
                  <a:lumMod val="65000"/>
                </a:schemeClr>
              </a:solidFill>
            </a:endParaRPr>
          </a:p>
        </p:txBody>
      </p:sp>
      <p:sp>
        <p:nvSpPr>
          <p:cNvPr id="10" name="TextBox 9"/>
          <p:cNvSpPr txBox="1"/>
          <p:nvPr/>
        </p:nvSpPr>
        <p:spPr>
          <a:xfrm>
            <a:off x="1071716" y="3127512"/>
            <a:ext cx="4472577" cy="584775"/>
          </a:xfrm>
          <a:prstGeom prst="rect">
            <a:avLst/>
          </a:prstGeom>
          <a:noFill/>
        </p:spPr>
        <p:txBody>
          <a:bodyPr wrap="square" rtlCol="0">
            <a:spAutoFit/>
          </a:bodyPr>
          <a:lstStyle/>
          <a:p>
            <a:pPr algn="ctr"/>
            <a:r>
              <a:rPr lang="en-US" dirty="0" smtClean="0"/>
              <a:t>Forecasted EVs by Zip Code Detail: Houston</a:t>
            </a:r>
          </a:p>
          <a:p>
            <a:pPr algn="ctr"/>
            <a:r>
              <a:rPr lang="en-US" sz="1400" b="1" dirty="0" smtClean="0">
                <a:solidFill>
                  <a:schemeClr val="bg1">
                    <a:lumMod val="65000"/>
                  </a:schemeClr>
                </a:solidFill>
              </a:rPr>
              <a:t>2029, Transit Buses</a:t>
            </a:r>
            <a:endParaRPr lang="en-US" sz="1400" b="1" dirty="0">
              <a:solidFill>
                <a:schemeClr val="bg1">
                  <a:lumMod val="65000"/>
                </a:schemeClr>
              </a:solidFill>
            </a:endParaRPr>
          </a:p>
        </p:txBody>
      </p:sp>
      <p:sp>
        <p:nvSpPr>
          <p:cNvPr id="12" name="TextBox 11"/>
          <p:cNvSpPr txBox="1"/>
          <p:nvPr/>
        </p:nvSpPr>
        <p:spPr>
          <a:xfrm>
            <a:off x="11215415" y="2546248"/>
            <a:ext cx="1375671" cy="2893100"/>
          </a:xfrm>
          <a:prstGeom prst="rect">
            <a:avLst/>
          </a:prstGeom>
          <a:noFill/>
        </p:spPr>
        <p:txBody>
          <a:bodyPr wrap="square" rtlCol="0">
            <a:spAutoFit/>
          </a:bodyPr>
          <a:lstStyle/>
          <a:p>
            <a:r>
              <a:rPr lang="en-US" sz="1400" dirty="0" smtClean="0"/>
              <a:t>- 100</a:t>
            </a:r>
          </a:p>
          <a:p>
            <a:endParaRPr lang="en-US" sz="1400" dirty="0" smtClean="0"/>
          </a:p>
          <a:p>
            <a:endParaRPr lang="en-US" sz="1400" dirty="0"/>
          </a:p>
          <a:p>
            <a:r>
              <a:rPr lang="en-US" sz="1400" dirty="0" smtClean="0"/>
              <a:t>-</a:t>
            </a:r>
          </a:p>
          <a:p>
            <a:endParaRPr lang="en-US" sz="1400" dirty="0" smtClean="0"/>
          </a:p>
          <a:p>
            <a:endParaRPr lang="en-US" sz="1400" dirty="0" smtClean="0"/>
          </a:p>
          <a:p>
            <a:r>
              <a:rPr lang="en-US" sz="1400" dirty="0" smtClean="0"/>
              <a:t>- </a:t>
            </a:r>
            <a:r>
              <a:rPr lang="en-US" sz="1400" dirty="0"/>
              <a:t>1</a:t>
            </a:r>
            <a:r>
              <a:rPr lang="en-US" sz="1400" dirty="0" smtClean="0"/>
              <a:t>0</a:t>
            </a:r>
          </a:p>
          <a:p>
            <a:endParaRPr lang="en-US" sz="1400" dirty="0" smtClean="0"/>
          </a:p>
          <a:p>
            <a:endParaRPr lang="en-US" sz="1400" dirty="0"/>
          </a:p>
          <a:p>
            <a:r>
              <a:rPr lang="en-US" sz="1400" dirty="0" smtClean="0"/>
              <a:t>- </a:t>
            </a:r>
          </a:p>
          <a:p>
            <a:endParaRPr lang="en-US" sz="1400" dirty="0" smtClean="0"/>
          </a:p>
          <a:p>
            <a:endParaRPr lang="en-US" sz="1400" dirty="0"/>
          </a:p>
          <a:p>
            <a:r>
              <a:rPr lang="en-US" sz="1400" dirty="0" smtClean="0"/>
              <a:t>- 0</a:t>
            </a:r>
            <a:endParaRPr lang="en-US" sz="1400" dirty="0"/>
          </a:p>
        </p:txBody>
      </p:sp>
      <p:sp>
        <p:nvSpPr>
          <p:cNvPr id="13" name="TextBox 12"/>
          <p:cNvSpPr txBox="1"/>
          <p:nvPr/>
        </p:nvSpPr>
        <p:spPr>
          <a:xfrm rot="5400000">
            <a:off x="10469360" y="4236900"/>
            <a:ext cx="2983345" cy="338554"/>
          </a:xfrm>
          <a:prstGeom prst="rect">
            <a:avLst/>
          </a:prstGeom>
          <a:noFill/>
        </p:spPr>
        <p:txBody>
          <a:bodyPr wrap="square" rtlCol="0">
            <a:spAutoFit/>
          </a:bodyPr>
          <a:lstStyle/>
          <a:p>
            <a:r>
              <a:rPr lang="en-US" sz="1600" dirty="0" smtClean="0"/>
              <a:t>Number of EVs Adopted</a:t>
            </a:r>
            <a:endParaRPr lang="en-US" sz="1600" dirty="0"/>
          </a:p>
        </p:txBody>
      </p:sp>
      <p:pic>
        <p:nvPicPr>
          <p:cNvPr id="7" name="Picture 6"/>
          <p:cNvPicPr>
            <a:picLocks noChangeAspect="1"/>
          </p:cNvPicPr>
          <p:nvPr/>
        </p:nvPicPr>
        <p:blipFill>
          <a:blip r:embed="rId4"/>
          <a:stretch>
            <a:fillRect/>
          </a:stretch>
        </p:blipFill>
        <p:spPr>
          <a:xfrm rot="16200000">
            <a:off x="9859510" y="3820376"/>
            <a:ext cx="2597286" cy="345653"/>
          </a:xfrm>
          <a:prstGeom prst="rect">
            <a:avLst/>
          </a:prstGeom>
        </p:spPr>
      </p:pic>
      <p:sp>
        <p:nvSpPr>
          <p:cNvPr id="15" name="Text Placeholder 3"/>
          <p:cNvSpPr txBox="1">
            <a:spLocks/>
          </p:cNvSpPr>
          <p:nvPr/>
        </p:nvSpPr>
        <p:spPr>
          <a:xfrm>
            <a:off x="628520" y="1220625"/>
            <a:ext cx="6040438" cy="1946411"/>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solidFill>
                  <a:schemeClr val="accent1"/>
                </a:solidFill>
              </a:rPr>
              <a:t>Electric transit bus adoption is expected to occur primarily in cities and areas with higher average income. Because depot charging locations were not identified, charging was assumed to occur where bus driving occurs. </a:t>
            </a:r>
          </a:p>
        </p:txBody>
      </p:sp>
      <p:pic>
        <p:nvPicPr>
          <p:cNvPr id="11" name="Picture 10"/>
          <p:cNvPicPr>
            <a:picLocks noChangeAspect="1"/>
          </p:cNvPicPr>
          <p:nvPr/>
        </p:nvPicPr>
        <p:blipFill rotWithShape="1">
          <a:blip r:embed="rId5"/>
          <a:srcRect l="11991" t="12193" r="11620"/>
          <a:stretch/>
        </p:blipFill>
        <p:spPr>
          <a:xfrm>
            <a:off x="1712667" y="3813994"/>
            <a:ext cx="3190674" cy="2519858"/>
          </a:xfrm>
          <a:prstGeom prst="rect">
            <a:avLst/>
          </a:prstGeom>
        </p:spPr>
      </p:pic>
    </p:spTree>
    <p:extLst>
      <p:ext uri="{BB962C8B-B14F-4D97-AF65-F5344CB8AC3E}">
        <p14:creationId xmlns:p14="http://schemas.microsoft.com/office/powerpoint/2010/main" val="2070419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31</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err="1"/>
              <a:t>Mhdv</a:t>
            </a:r>
            <a:r>
              <a:rPr lang="en-US"/>
              <a:t> </a:t>
            </a:r>
            <a:r>
              <a:rPr lang="en-US" dirty="0"/>
              <a:t>allocation methodology</a:t>
            </a:r>
          </a:p>
          <a:p>
            <a:endParaRPr lang="en-US"/>
          </a:p>
        </p:txBody>
      </p:sp>
      <p:sp>
        <p:nvSpPr>
          <p:cNvPr id="8" name="Title 5"/>
          <p:cNvSpPr txBox="1">
            <a:spLocks/>
          </p:cNvSpPr>
          <p:nvPr/>
        </p:nvSpPr>
        <p:spPr>
          <a:xfrm>
            <a:off x="507999" y="576788"/>
            <a:ext cx="10231535" cy="555476"/>
          </a:xfrm>
          <a:prstGeom prst="rect">
            <a:avLst/>
          </a:prstGeom>
        </p:spPr>
        <p:txBody>
          <a:bodyPr vert="horz" lIns="73152" tIns="45720" rIns="91440" bIns="91440" rtlCol="0" anchor="b" anchorCtr="0">
            <a:noAutofit/>
          </a:bodyPr>
          <a:lst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a:lstStyle>
          <a:p>
            <a:r>
              <a:rPr lang="en-US" dirty="0"/>
              <a:t>Example: Allocation Method G for School Buses</a:t>
            </a:r>
          </a:p>
        </p:txBody>
      </p:sp>
      <p:sp>
        <p:nvSpPr>
          <p:cNvPr id="11" name="Text Placeholder 3"/>
          <p:cNvSpPr txBox="1">
            <a:spLocks/>
          </p:cNvSpPr>
          <p:nvPr/>
        </p:nvSpPr>
        <p:spPr>
          <a:xfrm>
            <a:off x="4376250" y="2543522"/>
            <a:ext cx="2507150" cy="3812828"/>
          </a:xfrm>
          <a:prstGeom prst="rect">
            <a:avLst/>
          </a:prstGeom>
          <a:ln w="19050">
            <a:solidFill>
              <a:schemeClr val="accent2"/>
            </a:solidFill>
            <a:miter lim="800000"/>
          </a:ln>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1" indent="0">
              <a:buNone/>
            </a:pPr>
            <a:r>
              <a:rPr lang="en-US" sz="1400" dirty="0"/>
              <a:t>Estimate relative </a:t>
            </a:r>
            <a:r>
              <a:rPr lang="en-US" sz="1400" dirty="0" smtClean="0"/>
              <a:t>likelihood of EV adoption conditional on number of school buses in </a:t>
            </a:r>
            <a:r>
              <a:rPr lang="en-US" sz="1400" dirty="0"/>
              <a:t>each zip code for </a:t>
            </a:r>
            <a:r>
              <a:rPr lang="en-US" sz="1400" dirty="0" smtClean="0"/>
              <a:t>2022-2029 by multiplying </a:t>
            </a:r>
            <a:r>
              <a:rPr lang="en-US" sz="1400" dirty="0">
                <a:solidFill>
                  <a:schemeClr val="accent2"/>
                </a:solidFill>
              </a:rPr>
              <a:t>(a) </a:t>
            </a:r>
            <a:r>
              <a:rPr lang="en-US" sz="1400" dirty="0"/>
              <a:t>and </a:t>
            </a:r>
            <a:r>
              <a:rPr lang="en-US" sz="1400" dirty="0">
                <a:solidFill>
                  <a:schemeClr val="accent2"/>
                </a:solidFill>
              </a:rPr>
              <a:t>(b)</a:t>
            </a:r>
            <a:r>
              <a:rPr lang="en-US" sz="1400" dirty="0"/>
              <a:t>: </a:t>
            </a:r>
          </a:p>
          <a:p>
            <a:pPr marL="752793" lvl="2" indent="-342900">
              <a:buFont typeface="+mj-lt"/>
              <a:buAutoNum type="alphaLcPeriod"/>
            </a:pPr>
            <a:r>
              <a:rPr lang="en-US" sz="1400" dirty="0"/>
              <a:t>Income adoption propensity score (mapped from census zip code income data</a:t>
            </a:r>
            <a:r>
              <a:rPr lang="en-US" sz="1400" dirty="0" smtClean="0"/>
              <a:t>)</a:t>
            </a:r>
            <a:endParaRPr lang="en-US" sz="1400" dirty="0"/>
          </a:p>
          <a:p>
            <a:pPr marL="752793" lvl="2" indent="-342900">
              <a:buFont typeface="+mj-lt"/>
              <a:buAutoNum type="alphaLcPeriod"/>
            </a:pPr>
            <a:r>
              <a:rPr lang="en-US" sz="1400" dirty="0"/>
              <a:t>Population density adoption propensity score (mapped from census zip code population density data) </a:t>
            </a:r>
          </a:p>
        </p:txBody>
      </p:sp>
      <p:sp>
        <p:nvSpPr>
          <p:cNvPr id="12" name="Text Placeholder 3"/>
          <p:cNvSpPr txBox="1">
            <a:spLocks/>
          </p:cNvSpPr>
          <p:nvPr/>
        </p:nvSpPr>
        <p:spPr>
          <a:xfrm>
            <a:off x="7148666" y="2553574"/>
            <a:ext cx="2441268" cy="3812828"/>
          </a:xfrm>
          <a:prstGeom prst="rect">
            <a:avLst/>
          </a:prstGeom>
          <a:ln w="19050">
            <a:solidFill>
              <a:schemeClr val="accent2"/>
            </a:solidFill>
            <a:miter lim="800000"/>
          </a:ln>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1662" lvl="1" indent="-342900">
              <a:buFont typeface="+mj-lt"/>
              <a:buAutoNum type="arabicPeriod"/>
            </a:pPr>
            <a:r>
              <a:rPr lang="en-US" sz="1400" dirty="0" smtClean="0"/>
              <a:t>Calculate EV transit bus adoption propensity scores for 2022-2029 by multiplying total school  buses per zip code by </a:t>
            </a:r>
            <a:r>
              <a:rPr lang="en-US" sz="1400" dirty="0"/>
              <a:t>relative likelihood of EV adoption conditional on number of buses in each zip code </a:t>
            </a:r>
            <a:endParaRPr lang="en-US" sz="1400" dirty="0" smtClean="0"/>
          </a:p>
          <a:p>
            <a:pPr marL="601662" lvl="1" indent="-342900">
              <a:buFont typeface="+mj-lt"/>
              <a:buAutoNum type="arabicPeriod"/>
            </a:pPr>
            <a:r>
              <a:rPr lang="en-US" sz="1400" dirty="0" smtClean="0"/>
              <a:t>Allocate </a:t>
            </a:r>
            <a:r>
              <a:rPr lang="en-US" sz="1400" dirty="0"/>
              <a:t>Brattle </a:t>
            </a:r>
            <a:r>
              <a:rPr lang="en-US" sz="1400" b="1" dirty="0" smtClean="0"/>
              <a:t>base case</a:t>
            </a:r>
            <a:r>
              <a:rPr lang="en-US" sz="1400" dirty="0" smtClean="0"/>
              <a:t> </a:t>
            </a:r>
            <a:r>
              <a:rPr lang="en-US" sz="1400" dirty="0"/>
              <a:t>EV stock adoption forecast </a:t>
            </a:r>
            <a:r>
              <a:rPr lang="en-US" sz="1400" dirty="0" smtClean="0"/>
              <a:t>to zip codes proportional to metric calculated in </a:t>
            </a:r>
            <a:r>
              <a:rPr lang="en-US" sz="1400" dirty="0" smtClean="0">
                <a:solidFill>
                  <a:schemeClr val="accent2"/>
                </a:solidFill>
              </a:rPr>
              <a:t>(1)</a:t>
            </a:r>
          </a:p>
        </p:txBody>
      </p:sp>
      <p:sp>
        <p:nvSpPr>
          <p:cNvPr id="14" name="Text Placeholder 3"/>
          <p:cNvSpPr txBox="1">
            <a:spLocks/>
          </p:cNvSpPr>
          <p:nvPr/>
        </p:nvSpPr>
        <p:spPr>
          <a:xfrm>
            <a:off x="9855200" y="2544262"/>
            <a:ext cx="1552252" cy="3812088"/>
          </a:xfrm>
          <a:prstGeom prst="rect">
            <a:avLst/>
          </a:prstGeom>
          <a:ln w="19050">
            <a:solidFill>
              <a:schemeClr val="accent2"/>
            </a:solidFill>
            <a:miter lim="800000"/>
          </a:ln>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8762" lvl="1" indent="0">
              <a:buNone/>
            </a:pPr>
            <a:r>
              <a:rPr lang="en-US" sz="1400" dirty="0"/>
              <a:t>Allocate </a:t>
            </a:r>
            <a:r>
              <a:rPr lang="en-US" sz="1400" dirty="0" smtClean="0"/>
              <a:t>vehicles from zip codes to </a:t>
            </a:r>
            <a:r>
              <a:rPr lang="en-US" sz="1400" dirty="0"/>
              <a:t>substations </a:t>
            </a:r>
            <a:r>
              <a:rPr lang="en-US" sz="1400" dirty="0" smtClean="0"/>
              <a:t>proportionally to substations’ </a:t>
            </a:r>
            <a:r>
              <a:rPr lang="en-US" sz="1400" dirty="0"/>
              <a:t>non-coincident peak </a:t>
            </a:r>
            <a:r>
              <a:rPr lang="en-US" sz="1400" dirty="0" smtClean="0"/>
              <a:t>load.</a:t>
            </a:r>
            <a:endParaRPr lang="en-US" sz="1400" dirty="0"/>
          </a:p>
          <a:p>
            <a:pPr marL="601662" lvl="1" indent="-342900">
              <a:buFont typeface="+mj-lt"/>
              <a:buAutoNum type="arabicPeriod"/>
            </a:pPr>
            <a:endParaRPr lang="en-US" sz="1400" dirty="0" smtClean="0"/>
          </a:p>
        </p:txBody>
      </p:sp>
      <p:sp>
        <p:nvSpPr>
          <p:cNvPr id="16" name="Chevron 15"/>
          <p:cNvSpPr/>
          <p:nvPr/>
        </p:nvSpPr>
        <p:spPr>
          <a:xfrm>
            <a:off x="240581" y="1224449"/>
            <a:ext cx="4006299" cy="1079539"/>
          </a:xfrm>
          <a:prstGeom prst="chevr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Estimate </a:t>
            </a:r>
            <a:r>
              <a:rPr lang="en-US" sz="1400" b="1" dirty="0" smtClean="0">
                <a:solidFill>
                  <a:schemeClr val="bg1"/>
                </a:solidFill>
              </a:rPr>
              <a:t>the relative shares of 2022 school buses (all </a:t>
            </a:r>
            <a:r>
              <a:rPr lang="en-US" sz="1400" b="1" dirty="0">
                <a:solidFill>
                  <a:schemeClr val="bg1"/>
                </a:solidFill>
              </a:rPr>
              <a:t>fuel types) </a:t>
            </a:r>
            <a:r>
              <a:rPr lang="en-US" sz="1400" b="1" dirty="0" smtClean="0">
                <a:solidFill>
                  <a:schemeClr val="bg1"/>
                </a:solidFill>
              </a:rPr>
              <a:t>between </a:t>
            </a:r>
            <a:r>
              <a:rPr lang="en-US" sz="1400" b="1" dirty="0">
                <a:solidFill>
                  <a:schemeClr val="bg1"/>
                </a:solidFill>
              </a:rPr>
              <a:t>zip </a:t>
            </a:r>
            <a:r>
              <a:rPr lang="en-US" sz="1400" b="1" dirty="0" smtClean="0">
                <a:solidFill>
                  <a:schemeClr val="bg1"/>
                </a:solidFill>
              </a:rPr>
              <a:t>codes</a:t>
            </a:r>
            <a:endParaRPr lang="en-US" sz="1400" b="1" dirty="0">
              <a:solidFill>
                <a:schemeClr val="bg1"/>
              </a:solidFill>
            </a:endParaRPr>
          </a:p>
        </p:txBody>
      </p:sp>
      <p:sp>
        <p:nvSpPr>
          <p:cNvPr id="17" name="Chevron 16"/>
          <p:cNvSpPr/>
          <p:nvPr/>
        </p:nvSpPr>
        <p:spPr>
          <a:xfrm>
            <a:off x="3952240" y="1224449"/>
            <a:ext cx="3473106" cy="1079539"/>
          </a:xfrm>
          <a:prstGeom prst="chevr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Develop metric to represent rate of EV adoption </a:t>
            </a:r>
            <a:r>
              <a:rPr lang="en-US" sz="1400" b="1" dirty="0" smtClean="0">
                <a:solidFill>
                  <a:schemeClr val="bg1"/>
                </a:solidFill>
              </a:rPr>
              <a:t>at </a:t>
            </a:r>
            <a:r>
              <a:rPr lang="en-US" sz="1400" b="1" dirty="0">
                <a:solidFill>
                  <a:schemeClr val="bg1"/>
                </a:solidFill>
              </a:rPr>
              <a:t>a zip code level for 2022-2029</a:t>
            </a:r>
          </a:p>
        </p:txBody>
      </p:sp>
      <p:sp>
        <p:nvSpPr>
          <p:cNvPr id="18" name="Chevron 17"/>
          <p:cNvSpPr/>
          <p:nvPr/>
        </p:nvSpPr>
        <p:spPr>
          <a:xfrm>
            <a:off x="7148666" y="1224449"/>
            <a:ext cx="2706534" cy="1079539"/>
          </a:xfrm>
          <a:prstGeom prst="chevr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Allocate EV forecast to zip codes</a:t>
            </a:r>
          </a:p>
        </p:txBody>
      </p:sp>
      <p:sp>
        <p:nvSpPr>
          <p:cNvPr id="19" name="Chevron 18"/>
          <p:cNvSpPr/>
          <p:nvPr/>
        </p:nvSpPr>
        <p:spPr>
          <a:xfrm>
            <a:off x="9589934" y="1224449"/>
            <a:ext cx="2441601" cy="1079539"/>
          </a:xfrm>
          <a:prstGeom prst="chevr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chemeClr val="bg1"/>
                </a:solidFill>
              </a:rPr>
              <a:t>Map forecast from zip codes to substations</a:t>
            </a:r>
          </a:p>
        </p:txBody>
      </p:sp>
      <p:sp>
        <p:nvSpPr>
          <p:cNvPr id="10" name="Text Placeholder 3"/>
          <p:cNvSpPr>
            <a:spLocks noGrp="1"/>
          </p:cNvSpPr>
          <p:nvPr>
            <p:ph type="body" sz="quarter" idx="16"/>
          </p:nvPr>
        </p:nvSpPr>
        <p:spPr>
          <a:xfrm>
            <a:off x="240581" y="2544262"/>
            <a:ext cx="3870403" cy="3812827"/>
          </a:xfrm>
          <a:ln w="19050">
            <a:solidFill>
              <a:schemeClr val="accent2"/>
            </a:solidFill>
            <a:miter lim="800000"/>
          </a:ln>
        </p:spPr>
        <p:txBody>
          <a:bodyPr/>
          <a:lstStyle/>
          <a:p>
            <a:pPr marL="182880" lvl="1" indent="0">
              <a:buNone/>
            </a:pPr>
            <a:r>
              <a:rPr lang="en-US" sz="1400" dirty="0"/>
              <a:t>Use number of children who ride the school bus in a zip code as a proxy for the number of school buses (assume equal school bus to child ratio across zip codes). </a:t>
            </a:r>
          </a:p>
          <a:p>
            <a:pPr marL="182880" lvl="1" indent="0">
              <a:buNone/>
            </a:pPr>
            <a:r>
              <a:rPr lang="en-US" sz="1400" dirty="0"/>
              <a:t>Estimate the relative share of school buses per zip code by multiplying </a:t>
            </a:r>
            <a:r>
              <a:rPr lang="en-US" sz="1400" dirty="0">
                <a:solidFill>
                  <a:schemeClr val="accent2"/>
                </a:solidFill>
              </a:rPr>
              <a:t>(a) </a:t>
            </a:r>
            <a:r>
              <a:rPr lang="en-US" sz="1400" dirty="0"/>
              <a:t>and </a:t>
            </a:r>
            <a:r>
              <a:rPr lang="en-US" sz="1400" dirty="0">
                <a:solidFill>
                  <a:schemeClr val="accent2"/>
                </a:solidFill>
              </a:rPr>
              <a:t>(b)</a:t>
            </a:r>
            <a:r>
              <a:rPr lang="en-US" sz="1400" dirty="0"/>
              <a:t>: </a:t>
            </a:r>
          </a:p>
          <a:p>
            <a:pPr marL="525780" lvl="1" indent="-342900">
              <a:buFont typeface="+mj-lt"/>
              <a:buAutoNum type="alphaLcPeriod"/>
            </a:pPr>
            <a:r>
              <a:rPr lang="en-US" sz="1400" dirty="0"/>
              <a:t>An estimate of school bus ridership rate by zip code</a:t>
            </a:r>
          </a:p>
          <a:p>
            <a:pPr marL="695643" lvl="2" indent="-285750"/>
            <a:r>
              <a:rPr lang="en-US" sz="1400" dirty="0"/>
              <a:t>Find by joining data on school bus ridership rate among children </a:t>
            </a:r>
            <a:r>
              <a:rPr lang="en-US" sz="1400" dirty="0" smtClean="0"/>
              <a:t>reported for different population density ranges within Texas (Census</a:t>
            </a:r>
            <a:r>
              <a:rPr lang="en-US" sz="1400" dirty="0"/>
              <a:t>) with population density data by zip code (Census) </a:t>
            </a:r>
          </a:p>
          <a:p>
            <a:pPr marL="457200" lvl="1" indent="-274320">
              <a:buFont typeface="+mj-lt"/>
              <a:buAutoNum type="alphaLcPeriod"/>
            </a:pPr>
            <a:r>
              <a:rPr lang="en-US" sz="1400" dirty="0"/>
              <a:t>Data on the number of school aged children by zip code (Census) </a:t>
            </a:r>
          </a:p>
        </p:txBody>
      </p:sp>
    </p:spTree>
    <p:extLst>
      <p:ext uri="{BB962C8B-B14F-4D97-AF65-F5344CB8AC3E}">
        <p14:creationId xmlns:p14="http://schemas.microsoft.com/office/powerpoint/2010/main" val="408679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246" y="1279548"/>
            <a:ext cx="8027776" cy="5676899"/>
          </a:xfrm>
          <a:prstGeom prst="rect">
            <a:avLst/>
          </a:prstGeom>
        </p:spPr>
      </p:pic>
      <p:sp>
        <p:nvSpPr>
          <p:cNvPr id="2" name="Slide Number Placeholder 1"/>
          <p:cNvSpPr>
            <a:spLocks noGrp="1"/>
          </p:cNvSpPr>
          <p:nvPr>
            <p:ph type="sldNum" sz="quarter" idx="21"/>
          </p:nvPr>
        </p:nvSpPr>
        <p:spPr/>
        <p:txBody>
          <a:bodyPr/>
          <a:lstStyle/>
          <a:p>
            <a:r>
              <a:rPr lang="en-US" dirty="0" smtClean="0"/>
              <a:t>brattle.com | </a:t>
            </a:r>
            <a:fld id="{C95ECF09-ED6D-489D-87B4-9DBCD4D54A41}" type="slidenum">
              <a:rPr lang="en-US" smtClean="0"/>
              <a:pPr/>
              <a:t>32</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err="1"/>
              <a:t>Mhdv</a:t>
            </a:r>
            <a:r>
              <a:rPr lang="en-US" dirty="0"/>
              <a:t> </a:t>
            </a:r>
            <a:r>
              <a:rPr lang="en-US"/>
              <a:t>allocation results</a:t>
            </a:r>
            <a:endParaRPr lang="en-US" dirty="0"/>
          </a:p>
          <a:p>
            <a:endParaRPr lang="en-US" dirty="0"/>
          </a:p>
        </p:txBody>
      </p:sp>
      <p:sp>
        <p:nvSpPr>
          <p:cNvPr id="6" name="Title 5"/>
          <p:cNvSpPr>
            <a:spLocks noGrp="1"/>
          </p:cNvSpPr>
          <p:nvPr>
            <p:ph type="title"/>
          </p:nvPr>
        </p:nvSpPr>
        <p:spPr/>
        <p:txBody>
          <a:bodyPr/>
          <a:lstStyle/>
          <a:p>
            <a:r>
              <a:rPr lang="en-US" dirty="0" smtClean="0"/>
              <a:t>Results: School Buses</a:t>
            </a:r>
            <a:endParaRPr lang="en-US" dirty="0"/>
          </a:p>
        </p:txBody>
      </p:sp>
      <p:sp>
        <p:nvSpPr>
          <p:cNvPr id="9" name="TextBox 8"/>
          <p:cNvSpPr txBox="1"/>
          <p:nvPr/>
        </p:nvSpPr>
        <p:spPr>
          <a:xfrm>
            <a:off x="7465451" y="1400451"/>
            <a:ext cx="3749964" cy="584775"/>
          </a:xfrm>
          <a:prstGeom prst="rect">
            <a:avLst/>
          </a:prstGeom>
          <a:noFill/>
        </p:spPr>
        <p:txBody>
          <a:bodyPr wrap="square" rtlCol="0">
            <a:spAutoFit/>
          </a:bodyPr>
          <a:lstStyle/>
          <a:p>
            <a:pPr algn="ctr"/>
            <a:r>
              <a:rPr lang="en-US" dirty="0" smtClean="0"/>
              <a:t>Texas Forecasted EVs by Zip Code</a:t>
            </a:r>
          </a:p>
          <a:p>
            <a:pPr algn="ctr"/>
            <a:r>
              <a:rPr lang="en-US" sz="1400" b="1" dirty="0" smtClean="0">
                <a:solidFill>
                  <a:schemeClr val="bg1">
                    <a:lumMod val="65000"/>
                  </a:schemeClr>
                </a:solidFill>
              </a:rPr>
              <a:t>2029, School Buses</a:t>
            </a:r>
            <a:endParaRPr lang="en-US" sz="1400" b="1" dirty="0">
              <a:solidFill>
                <a:schemeClr val="bg1">
                  <a:lumMod val="65000"/>
                </a:schemeClr>
              </a:solidFill>
            </a:endParaRPr>
          </a:p>
        </p:txBody>
      </p:sp>
      <p:sp>
        <p:nvSpPr>
          <p:cNvPr id="10" name="TextBox 9"/>
          <p:cNvSpPr txBox="1"/>
          <p:nvPr/>
        </p:nvSpPr>
        <p:spPr>
          <a:xfrm>
            <a:off x="1071716" y="3127512"/>
            <a:ext cx="4472577" cy="584775"/>
          </a:xfrm>
          <a:prstGeom prst="rect">
            <a:avLst/>
          </a:prstGeom>
          <a:noFill/>
        </p:spPr>
        <p:txBody>
          <a:bodyPr wrap="square" rtlCol="0">
            <a:spAutoFit/>
          </a:bodyPr>
          <a:lstStyle/>
          <a:p>
            <a:pPr algn="ctr"/>
            <a:r>
              <a:rPr lang="en-US" dirty="0" smtClean="0"/>
              <a:t>Forecasted EVs by Zip Code Detail: Houston</a:t>
            </a:r>
          </a:p>
          <a:p>
            <a:pPr algn="ctr"/>
            <a:r>
              <a:rPr lang="en-US" sz="1400" b="1" dirty="0" smtClean="0">
                <a:solidFill>
                  <a:schemeClr val="bg1">
                    <a:lumMod val="65000"/>
                  </a:schemeClr>
                </a:solidFill>
              </a:rPr>
              <a:t>2029, School Buses</a:t>
            </a:r>
            <a:endParaRPr lang="en-US" sz="1400" b="1" dirty="0">
              <a:solidFill>
                <a:schemeClr val="bg1">
                  <a:lumMod val="65000"/>
                </a:schemeClr>
              </a:solidFill>
            </a:endParaRPr>
          </a:p>
        </p:txBody>
      </p:sp>
      <p:sp>
        <p:nvSpPr>
          <p:cNvPr id="12" name="TextBox 11"/>
          <p:cNvSpPr txBox="1"/>
          <p:nvPr/>
        </p:nvSpPr>
        <p:spPr>
          <a:xfrm>
            <a:off x="11215415" y="2546248"/>
            <a:ext cx="1375671" cy="2462213"/>
          </a:xfrm>
          <a:prstGeom prst="rect">
            <a:avLst/>
          </a:prstGeom>
          <a:noFill/>
        </p:spPr>
        <p:txBody>
          <a:bodyPr wrap="square" rtlCol="0">
            <a:spAutoFit/>
          </a:bodyPr>
          <a:lstStyle/>
          <a:p>
            <a:endParaRPr lang="en-US" sz="1400" dirty="0"/>
          </a:p>
          <a:p>
            <a:r>
              <a:rPr lang="en-US" sz="1400" dirty="0" smtClean="0"/>
              <a:t>- 1000</a:t>
            </a:r>
          </a:p>
          <a:p>
            <a:endParaRPr lang="en-US" sz="1400" dirty="0" smtClean="0"/>
          </a:p>
          <a:p>
            <a:endParaRPr lang="en-US" sz="1400" dirty="0" smtClean="0"/>
          </a:p>
          <a:p>
            <a:r>
              <a:rPr lang="en-US" sz="1400" dirty="0" smtClean="0"/>
              <a:t>- 100</a:t>
            </a:r>
          </a:p>
          <a:p>
            <a:endParaRPr lang="en-US" sz="1400" dirty="0" smtClean="0"/>
          </a:p>
          <a:p>
            <a:endParaRPr lang="en-US" sz="1400" dirty="0"/>
          </a:p>
          <a:p>
            <a:r>
              <a:rPr lang="en-US" sz="1400" dirty="0" smtClean="0"/>
              <a:t>- 10</a:t>
            </a:r>
          </a:p>
          <a:p>
            <a:endParaRPr lang="en-US" sz="1400" dirty="0" smtClean="0"/>
          </a:p>
          <a:p>
            <a:endParaRPr lang="en-US" sz="1400" dirty="0"/>
          </a:p>
          <a:p>
            <a:r>
              <a:rPr lang="en-US" sz="1400" dirty="0" smtClean="0"/>
              <a:t>- 0</a:t>
            </a:r>
            <a:endParaRPr lang="en-US" sz="1400" dirty="0"/>
          </a:p>
        </p:txBody>
      </p:sp>
      <p:sp>
        <p:nvSpPr>
          <p:cNvPr id="13" name="TextBox 12"/>
          <p:cNvSpPr txBox="1"/>
          <p:nvPr/>
        </p:nvSpPr>
        <p:spPr>
          <a:xfrm rot="5400000">
            <a:off x="10467535" y="4089190"/>
            <a:ext cx="2983345" cy="338554"/>
          </a:xfrm>
          <a:prstGeom prst="rect">
            <a:avLst/>
          </a:prstGeom>
          <a:noFill/>
        </p:spPr>
        <p:txBody>
          <a:bodyPr wrap="square" rtlCol="0">
            <a:spAutoFit/>
          </a:bodyPr>
          <a:lstStyle/>
          <a:p>
            <a:r>
              <a:rPr lang="en-US" sz="1600" dirty="0" smtClean="0"/>
              <a:t>Number of EVs Adopted</a:t>
            </a:r>
            <a:endParaRPr lang="en-US" sz="1600" dirty="0"/>
          </a:p>
        </p:txBody>
      </p:sp>
      <p:pic>
        <p:nvPicPr>
          <p:cNvPr id="14" name="Picture 13"/>
          <p:cNvPicPr>
            <a:picLocks noChangeAspect="1"/>
          </p:cNvPicPr>
          <p:nvPr/>
        </p:nvPicPr>
        <p:blipFill>
          <a:blip r:embed="rId4"/>
          <a:stretch>
            <a:fillRect/>
          </a:stretch>
        </p:blipFill>
        <p:spPr>
          <a:xfrm>
            <a:off x="1591391" y="3738407"/>
            <a:ext cx="2981779" cy="2617943"/>
          </a:xfrm>
          <a:prstGeom prst="rect">
            <a:avLst/>
          </a:prstGeom>
        </p:spPr>
      </p:pic>
      <p:pic>
        <p:nvPicPr>
          <p:cNvPr id="18" name="Picture 17"/>
          <p:cNvPicPr>
            <a:picLocks noChangeAspect="1"/>
          </p:cNvPicPr>
          <p:nvPr/>
        </p:nvPicPr>
        <p:blipFill>
          <a:blip r:embed="rId5"/>
          <a:stretch>
            <a:fillRect/>
          </a:stretch>
        </p:blipFill>
        <p:spPr>
          <a:xfrm rot="16200000">
            <a:off x="10187827" y="3724532"/>
            <a:ext cx="1938850" cy="318794"/>
          </a:xfrm>
          <a:prstGeom prst="rect">
            <a:avLst/>
          </a:prstGeom>
        </p:spPr>
      </p:pic>
      <p:sp>
        <p:nvSpPr>
          <p:cNvPr id="16" name="Text Placeholder 3"/>
          <p:cNvSpPr txBox="1">
            <a:spLocks/>
          </p:cNvSpPr>
          <p:nvPr/>
        </p:nvSpPr>
        <p:spPr>
          <a:xfrm>
            <a:off x="369236" y="1155760"/>
            <a:ext cx="5877536" cy="1946411"/>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chemeClr val="accent1"/>
                </a:solidFill>
              </a:rPr>
              <a:t>We project the most electric school bus adoption in suburban areas where children are more likely to ride the school bus and where there may be more public support for EV adoption among higher income people living in high density zip codes. </a:t>
            </a:r>
            <a:endParaRPr lang="en-US" sz="2000" b="1" dirty="0">
              <a:solidFill>
                <a:schemeClr val="accent1"/>
              </a:solidFill>
            </a:endParaRPr>
          </a:p>
        </p:txBody>
      </p:sp>
    </p:spTree>
    <p:extLst>
      <p:ext uri="{BB962C8B-B14F-4D97-AF65-F5344CB8AC3E}">
        <p14:creationId xmlns:p14="http://schemas.microsoft.com/office/powerpoint/2010/main" val="3434871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5877344" y="1609676"/>
            <a:ext cx="5383365" cy="3888246"/>
          </a:xfrm>
          <a:prstGeom prst="rect">
            <a:avLst/>
          </a:prstGeom>
        </p:spPr>
      </p:pic>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33</a:t>
            </a:fld>
            <a:endParaRPr lang="en-US" dirty="0" smtClean="0"/>
          </a:p>
        </p:txBody>
      </p:sp>
      <p:sp>
        <p:nvSpPr>
          <p:cNvPr id="5" name="Text Placeholder 4"/>
          <p:cNvSpPr>
            <a:spLocks noGrp="1"/>
          </p:cNvSpPr>
          <p:nvPr>
            <p:ph type="body" sz="quarter" idx="19"/>
          </p:nvPr>
        </p:nvSpPr>
        <p:spPr/>
        <p:txBody>
          <a:bodyPr/>
          <a:lstStyle/>
          <a:p>
            <a:r>
              <a:rPr lang="en-US" dirty="0"/>
              <a:t>LDV</a:t>
            </a:r>
            <a:r>
              <a:rPr lang="en-US"/>
              <a:t> </a:t>
            </a:r>
            <a:r>
              <a:rPr lang="en-US" dirty="0"/>
              <a:t>and MHDV Allocation results</a:t>
            </a:r>
            <a:r>
              <a:rPr lang="en-US"/>
              <a:t> </a:t>
            </a:r>
          </a:p>
        </p:txBody>
      </p:sp>
      <p:sp>
        <p:nvSpPr>
          <p:cNvPr id="6" name="Title 5"/>
          <p:cNvSpPr>
            <a:spLocks noGrp="1"/>
          </p:cNvSpPr>
          <p:nvPr>
            <p:ph type="title"/>
          </p:nvPr>
        </p:nvSpPr>
        <p:spPr/>
        <p:txBody>
          <a:bodyPr/>
          <a:lstStyle/>
          <a:p>
            <a:r>
              <a:rPr lang="en-US" dirty="0"/>
              <a:t>Final</a:t>
            </a:r>
            <a:r>
              <a:rPr lang="en-US"/>
              <a:t> </a:t>
            </a:r>
            <a:r>
              <a:rPr lang="en-US" dirty="0"/>
              <a:t>Electric Vehicle Allocation to ERCOT </a:t>
            </a:r>
            <a:r>
              <a:rPr lang="en-US"/>
              <a:t>Zip Codes</a:t>
            </a:r>
            <a:endParaRPr lang="en-US" dirty="0"/>
          </a:p>
        </p:txBody>
      </p:sp>
      <p:sp>
        <p:nvSpPr>
          <p:cNvPr id="11" name="Right Arrow 10"/>
          <p:cNvSpPr/>
          <p:nvPr/>
        </p:nvSpPr>
        <p:spPr>
          <a:xfrm>
            <a:off x="5356080" y="3449800"/>
            <a:ext cx="659519" cy="261957"/>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42009" y="1251989"/>
            <a:ext cx="3647767" cy="369332"/>
          </a:xfrm>
          <a:prstGeom prst="rect">
            <a:avLst/>
          </a:prstGeom>
          <a:noFill/>
        </p:spPr>
        <p:txBody>
          <a:bodyPr wrap="square" rtlCol="0">
            <a:spAutoFit/>
          </a:bodyPr>
          <a:lstStyle/>
          <a:p>
            <a:r>
              <a:rPr lang="en-US" b="1" dirty="0" smtClean="0">
                <a:solidFill>
                  <a:schemeClr val="accent1"/>
                </a:solidFill>
              </a:rPr>
              <a:t>2022 Electric Vehicle Adoption</a:t>
            </a:r>
            <a:endParaRPr lang="en-US" b="1" dirty="0">
              <a:solidFill>
                <a:schemeClr val="accent1"/>
              </a:solidFill>
            </a:endParaRPr>
          </a:p>
        </p:txBody>
      </p:sp>
      <p:sp>
        <p:nvSpPr>
          <p:cNvPr id="13" name="TextBox 12"/>
          <p:cNvSpPr txBox="1"/>
          <p:nvPr/>
        </p:nvSpPr>
        <p:spPr>
          <a:xfrm>
            <a:off x="6858425" y="1251989"/>
            <a:ext cx="3647767" cy="369332"/>
          </a:xfrm>
          <a:prstGeom prst="rect">
            <a:avLst/>
          </a:prstGeom>
          <a:noFill/>
        </p:spPr>
        <p:txBody>
          <a:bodyPr wrap="square" rtlCol="0">
            <a:spAutoFit/>
          </a:bodyPr>
          <a:lstStyle/>
          <a:p>
            <a:r>
              <a:rPr lang="en-US" b="1" dirty="0" smtClean="0">
                <a:solidFill>
                  <a:schemeClr val="accent1"/>
                </a:solidFill>
              </a:rPr>
              <a:t>2029 Electric Vehicle Adoption</a:t>
            </a:r>
            <a:endParaRPr lang="en-US" b="1" dirty="0">
              <a:solidFill>
                <a:schemeClr val="accent1"/>
              </a:solidFill>
            </a:endParaRPr>
          </a:p>
        </p:txBody>
      </p:sp>
      <p:sp>
        <p:nvSpPr>
          <p:cNvPr id="14" name="TextBox 13"/>
          <p:cNvSpPr txBox="1"/>
          <p:nvPr/>
        </p:nvSpPr>
        <p:spPr>
          <a:xfrm>
            <a:off x="726450" y="5750439"/>
            <a:ext cx="4897317" cy="430887"/>
          </a:xfrm>
          <a:prstGeom prst="rect">
            <a:avLst/>
          </a:prstGeom>
          <a:noFill/>
        </p:spPr>
        <p:txBody>
          <a:bodyPr wrap="square" rtlCol="0">
            <a:spAutoFit/>
          </a:bodyPr>
          <a:lstStyle/>
          <a:p>
            <a:r>
              <a:rPr lang="en-US" sz="1100" dirty="0" smtClean="0"/>
              <a:t>Note: Showing actual LDV adoption as of April 2022 via Atlas EV Hub. MHDV adoption is currently very low in TX (~50 EVs total) and is not shown on the figure.</a:t>
            </a:r>
            <a:endParaRPr lang="en-US" sz="1100" dirty="0"/>
          </a:p>
        </p:txBody>
      </p:sp>
      <p:sp>
        <p:nvSpPr>
          <p:cNvPr id="15" name="TextBox 14"/>
          <p:cNvSpPr txBox="1"/>
          <p:nvPr/>
        </p:nvSpPr>
        <p:spPr>
          <a:xfrm>
            <a:off x="6061159" y="5643697"/>
            <a:ext cx="4897317" cy="769441"/>
          </a:xfrm>
          <a:prstGeom prst="rect">
            <a:avLst/>
          </a:prstGeom>
          <a:noFill/>
        </p:spPr>
        <p:txBody>
          <a:bodyPr wrap="square" rtlCol="0">
            <a:spAutoFit/>
          </a:bodyPr>
          <a:lstStyle/>
          <a:p>
            <a:r>
              <a:rPr lang="en-US" sz="1100" dirty="0" smtClean="0"/>
              <a:t>Note: Showing modeled LDV and MHDV adoption in 2029. LDV adoption includes only vehicles allocated to ESIID substations (75% of forecast). Due to data limitations we cannot show the location of LDVs allocated to NOIE/Planned substations serving these zip codes.</a:t>
            </a:r>
            <a:endParaRPr lang="en-US" sz="1100" dirty="0"/>
          </a:p>
        </p:txBody>
      </p:sp>
      <p:pic>
        <p:nvPicPr>
          <p:cNvPr id="16" name="Picture 15"/>
          <p:cNvPicPr>
            <a:picLocks noChangeAspect="1"/>
          </p:cNvPicPr>
          <p:nvPr/>
        </p:nvPicPr>
        <p:blipFill>
          <a:blip r:embed="rId3"/>
          <a:stretch>
            <a:fillRect/>
          </a:stretch>
        </p:blipFill>
        <p:spPr>
          <a:xfrm rot="5400000">
            <a:off x="9745374" y="3721572"/>
            <a:ext cx="3191407" cy="200603"/>
          </a:xfrm>
          <a:prstGeom prst="rect">
            <a:avLst/>
          </a:prstGeom>
        </p:spPr>
      </p:pic>
      <p:sp>
        <p:nvSpPr>
          <p:cNvPr id="17" name="TextBox 16"/>
          <p:cNvSpPr txBox="1"/>
          <p:nvPr/>
        </p:nvSpPr>
        <p:spPr>
          <a:xfrm>
            <a:off x="11478639" y="2147322"/>
            <a:ext cx="619498" cy="338554"/>
          </a:xfrm>
          <a:prstGeom prst="rect">
            <a:avLst/>
          </a:prstGeom>
          <a:noFill/>
        </p:spPr>
        <p:txBody>
          <a:bodyPr wrap="square" rtlCol="0">
            <a:spAutoFit/>
          </a:bodyPr>
          <a:lstStyle/>
          <a:p>
            <a:r>
              <a:rPr lang="en-US" sz="1600" dirty="0"/>
              <a:t>0</a:t>
            </a:r>
            <a:endParaRPr lang="en-US" sz="1600" dirty="0" smtClean="0"/>
          </a:p>
        </p:txBody>
      </p:sp>
      <p:sp>
        <p:nvSpPr>
          <p:cNvPr id="18" name="TextBox 17"/>
          <p:cNvSpPr txBox="1"/>
          <p:nvPr/>
        </p:nvSpPr>
        <p:spPr>
          <a:xfrm>
            <a:off x="11466398" y="5154015"/>
            <a:ext cx="863253" cy="338554"/>
          </a:xfrm>
          <a:prstGeom prst="rect">
            <a:avLst/>
          </a:prstGeom>
          <a:noFill/>
        </p:spPr>
        <p:txBody>
          <a:bodyPr wrap="square" rtlCol="0">
            <a:spAutoFit/>
          </a:bodyPr>
          <a:lstStyle/>
          <a:p>
            <a:r>
              <a:rPr lang="en-US" sz="1600" dirty="0" smtClean="0"/>
              <a:t>20,000</a:t>
            </a:r>
            <a:endParaRPr lang="en-US" sz="1600" dirty="0"/>
          </a:p>
        </p:txBody>
      </p:sp>
      <p:sp>
        <p:nvSpPr>
          <p:cNvPr id="19" name="TextBox 18"/>
          <p:cNvSpPr txBox="1"/>
          <p:nvPr/>
        </p:nvSpPr>
        <p:spPr>
          <a:xfrm rot="5400000">
            <a:off x="11035089" y="3650668"/>
            <a:ext cx="1944490" cy="369332"/>
          </a:xfrm>
          <a:prstGeom prst="rect">
            <a:avLst/>
          </a:prstGeom>
          <a:noFill/>
        </p:spPr>
        <p:txBody>
          <a:bodyPr wrap="square" rtlCol="0">
            <a:spAutoFit/>
          </a:bodyPr>
          <a:lstStyle/>
          <a:p>
            <a:pPr algn="ctr"/>
            <a:r>
              <a:rPr lang="en-US" dirty="0" smtClean="0"/>
              <a:t>Vehicles Adopted</a:t>
            </a:r>
            <a:endParaRPr lang="en-US" dirty="0"/>
          </a:p>
        </p:txBody>
      </p:sp>
      <p:sp>
        <p:nvSpPr>
          <p:cNvPr id="20" name="TextBox 19"/>
          <p:cNvSpPr txBox="1"/>
          <p:nvPr/>
        </p:nvSpPr>
        <p:spPr>
          <a:xfrm>
            <a:off x="11466399" y="3637207"/>
            <a:ext cx="619498" cy="338554"/>
          </a:xfrm>
          <a:prstGeom prst="rect">
            <a:avLst/>
          </a:prstGeom>
          <a:noFill/>
        </p:spPr>
        <p:txBody>
          <a:bodyPr wrap="square" rtlCol="0">
            <a:spAutoFit/>
          </a:bodyPr>
          <a:lstStyle/>
          <a:p>
            <a:r>
              <a:rPr lang="en-US" sz="1600" dirty="0" smtClean="0"/>
              <a:t>110</a:t>
            </a:r>
          </a:p>
        </p:txBody>
      </p:sp>
      <p:pic>
        <p:nvPicPr>
          <p:cNvPr id="21" name="Picture 20"/>
          <p:cNvPicPr>
            <a:picLocks noChangeAspect="1"/>
          </p:cNvPicPr>
          <p:nvPr/>
        </p:nvPicPr>
        <p:blipFill>
          <a:blip r:embed="rId4"/>
          <a:stretch>
            <a:fillRect/>
          </a:stretch>
        </p:blipFill>
        <p:spPr>
          <a:xfrm>
            <a:off x="265482" y="1609676"/>
            <a:ext cx="5151110" cy="4053251"/>
          </a:xfrm>
          <a:prstGeom prst="rect">
            <a:avLst/>
          </a:prstGeom>
        </p:spPr>
      </p:pic>
    </p:spTree>
    <p:extLst>
      <p:ext uri="{BB962C8B-B14F-4D97-AF65-F5344CB8AC3E}">
        <p14:creationId xmlns:p14="http://schemas.microsoft.com/office/powerpoint/2010/main" val="3466402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4" name="Title 3"/>
          <p:cNvSpPr>
            <a:spLocks noGrp="1"/>
          </p:cNvSpPr>
          <p:nvPr>
            <p:ph type="title"/>
          </p:nvPr>
        </p:nvSpPr>
        <p:spPr/>
        <p:txBody>
          <a:bodyPr/>
          <a:lstStyle/>
          <a:p>
            <a:r>
              <a:rPr lang="en-US" dirty="0" smtClean="0"/>
              <a:t>Step </a:t>
            </a:r>
            <a:r>
              <a:rPr lang="en-US" dirty="0"/>
              <a:t>3</a:t>
            </a:r>
            <a:r>
              <a:rPr lang="en-US" dirty="0" smtClean="0"/>
              <a:t>: Load Impact Analysis</a:t>
            </a:r>
            <a:endParaRPr lang="en-US" dirty="0"/>
          </a:p>
        </p:txBody>
      </p:sp>
    </p:spTree>
    <p:extLst>
      <p:ext uri="{BB962C8B-B14F-4D97-AF65-F5344CB8AC3E}">
        <p14:creationId xmlns:p14="http://schemas.microsoft.com/office/powerpoint/2010/main" val="3426190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35</a:t>
            </a:fld>
            <a:endParaRPr lang="en-US" dirty="0" smtClean="0"/>
          </a:p>
        </p:txBody>
      </p:sp>
      <p:sp>
        <p:nvSpPr>
          <p:cNvPr id="5" name="Text Placeholder 4"/>
          <p:cNvSpPr>
            <a:spLocks noGrp="1"/>
          </p:cNvSpPr>
          <p:nvPr>
            <p:ph type="body" sz="quarter" idx="19"/>
          </p:nvPr>
        </p:nvSpPr>
        <p:spPr/>
        <p:txBody>
          <a:bodyPr/>
          <a:lstStyle/>
          <a:p>
            <a:r>
              <a:rPr lang="en-US" dirty="0" smtClean="0"/>
              <a:t>Load Impacts</a:t>
            </a:r>
            <a:endParaRPr lang="en-US" dirty="0"/>
          </a:p>
        </p:txBody>
      </p:sp>
      <p:sp>
        <p:nvSpPr>
          <p:cNvPr id="6" name="Title 5"/>
          <p:cNvSpPr>
            <a:spLocks noGrp="1"/>
          </p:cNvSpPr>
          <p:nvPr>
            <p:ph type="title"/>
          </p:nvPr>
        </p:nvSpPr>
        <p:spPr/>
        <p:txBody>
          <a:bodyPr/>
          <a:lstStyle/>
          <a:p>
            <a:r>
              <a:rPr lang="en-US" b="1" dirty="0" smtClean="0"/>
              <a:t>Step 3: Load Impacts at the Substation-Level</a:t>
            </a:r>
            <a:endParaRPr lang="en-US" b="1" dirty="0"/>
          </a:p>
        </p:txBody>
      </p:sp>
      <p:grpSp>
        <p:nvGrpSpPr>
          <p:cNvPr id="7" name="Group 6"/>
          <p:cNvGrpSpPr/>
          <p:nvPr/>
        </p:nvGrpSpPr>
        <p:grpSpPr>
          <a:xfrm>
            <a:off x="1046976" y="2263185"/>
            <a:ext cx="3995928" cy="2889504"/>
            <a:chOff x="1223156" y="1398105"/>
            <a:chExt cx="3048799" cy="2378550"/>
          </a:xfrm>
          <a:solidFill>
            <a:schemeClr val="accent5">
              <a:lumMod val="20000"/>
              <a:lumOff val="80000"/>
            </a:schemeClr>
          </a:solidFill>
          <a:effectLst>
            <a:outerShdw blurRad="50800" dist="38100" dir="13500000" algn="br" rotWithShape="0">
              <a:prstClr val="black">
                <a:alpha val="40000"/>
              </a:prstClr>
            </a:outerShdw>
          </a:effectLst>
        </p:grpSpPr>
        <p:sp>
          <p:nvSpPr>
            <p:cNvPr id="8" name="Pentagon 7"/>
            <p:cNvSpPr/>
            <p:nvPr/>
          </p:nvSpPr>
          <p:spPr>
            <a:xfrm>
              <a:off x="1223156" y="1398105"/>
              <a:ext cx="3048799" cy="2378550"/>
            </a:xfrm>
            <a:prstGeom prst="homePlate">
              <a:avLst>
                <a:gd name="adj" fmla="val 28039"/>
              </a:avLst>
            </a:prstGeom>
            <a:solidFill>
              <a:schemeClr val="accent3">
                <a:lumMod val="20000"/>
                <a:lumOff val="80000"/>
              </a:schemeClr>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accent1"/>
                </a:solidFill>
              </a:endParaRPr>
            </a:p>
          </p:txBody>
        </p:sp>
        <p:sp>
          <p:nvSpPr>
            <p:cNvPr id="9" name="TextBox 8"/>
            <p:cNvSpPr txBox="1"/>
            <p:nvPr/>
          </p:nvSpPr>
          <p:spPr>
            <a:xfrm>
              <a:off x="1464981" y="1455419"/>
              <a:ext cx="2034174" cy="608045"/>
            </a:xfrm>
            <a:prstGeom prst="rect">
              <a:avLst/>
            </a:prstGeom>
            <a:noFill/>
            <a:ln w="50800">
              <a:noFill/>
            </a:ln>
          </p:spPr>
          <p:txBody>
            <a:bodyPr wrap="square" rtlCol="0">
              <a:spAutoFit/>
            </a:bodyPr>
            <a:lstStyle/>
            <a:p>
              <a:pPr algn="ctr"/>
              <a:r>
                <a:rPr lang="en-US" sz="1400" b="1" dirty="0" smtClean="0">
                  <a:solidFill>
                    <a:schemeClr val="accent1"/>
                  </a:solidFill>
                </a:rPr>
                <a:t>Establish Light, Medium, and Heavy-Duty EV Adoption Forecasts for 2022-2029</a:t>
              </a:r>
              <a:endParaRPr lang="en-US" sz="1400" b="1" dirty="0">
                <a:solidFill>
                  <a:schemeClr val="accent1"/>
                </a:solidFill>
              </a:endParaRPr>
            </a:p>
          </p:txBody>
        </p:sp>
        <p:cxnSp>
          <p:nvCxnSpPr>
            <p:cNvPr id="11" name="Straight Connector 10"/>
            <p:cNvCxnSpPr/>
            <p:nvPr/>
          </p:nvCxnSpPr>
          <p:spPr>
            <a:xfrm>
              <a:off x="1663917" y="2054810"/>
              <a:ext cx="2130250" cy="0"/>
            </a:xfrm>
            <a:prstGeom prst="line">
              <a:avLst/>
            </a:prstGeom>
            <a:grpFill/>
            <a:ln w="25400">
              <a:no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36778" y="2246004"/>
              <a:ext cx="2457390" cy="1178087"/>
            </a:xfrm>
            <a:prstGeom prst="rect">
              <a:avLst/>
            </a:prstGeom>
            <a:noFill/>
            <a:ln w="50800">
              <a:noFill/>
            </a:ln>
          </p:spPr>
          <p:txBody>
            <a:bodyPr wrap="square" rtlCol="0">
              <a:spAutoFit/>
            </a:bodyPr>
            <a:lstStyle/>
            <a:p>
              <a:pPr marL="182880" indent="-182880">
                <a:buFont typeface="Arial" panose="020B0604020202020204" pitchFamily="34" charset="0"/>
                <a:buChar char="•"/>
              </a:pPr>
              <a:r>
                <a:rPr lang="en-US" sz="1400" dirty="0">
                  <a:solidFill>
                    <a:schemeClr val="accent1"/>
                  </a:solidFill>
                </a:rPr>
                <a:t>Update and improve upon ERCOT’s existing adoption assumption for LDV penetration.</a:t>
              </a:r>
            </a:p>
            <a:p>
              <a:pPr marL="182880" indent="-182880">
                <a:buFont typeface="Arial" panose="020B0604020202020204" pitchFamily="34" charset="0"/>
                <a:buChar char="•"/>
              </a:pPr>
              <a:r>
                <a:rPr lang="en-US" sz="1400" dirty="0">
                  <a:solidFill>
                    <a:schemeClr val="accent1"/>
                  </a:solidFill>
                </a:rPr>
                <a:t>Build out adoption forecast for a more granular list of Medium and Heavy-Duty (MHDV) EVs</a:t>
              </a:r>
            </a:p>
          </p:txBody>
        </p:sp>
      </p:grpSp>
      <p:grpSp>
        <p:nvGrpSpPr>
          <p:cNvPr id="13" name="Group 12"/>
          <p:cNvGrpSpPr/>
          <p:nvPr/>
        </p:nvGrpSpPr>
        <p:grpSpPr>
          <a:xfrm>
            <a:off x="4320373" y="2266085"/>
            <a:ext cx="3995928" cy="2889504"/>
            <a:chOff x="3731442" y="1401005"/>
            <a:chExt cx="3404894" cy="2378550"/>
          </a:xfrm>
          <a:solidFill>
            <a:schemeClr val="accent3">
              <a:lumMod val="20000"/>
              <a:lumOff val="80000"/>
            </a:schemeClr>
          </a:solidFill>
          <a:effectLst>
            <a:outerShdw blurRad="50800" dist="38100" dir="13500000" algn="br" rotWithShape="0">
              <a:prstClr val="black">
                <a:alpha val="40000"/>
              </a:prstClr>
            </a:outerShdw>
          </a:effectLst>
        </p:grpSpPr>
        <p:sp>
          <p:nvSpPr>
            <p:cNvPr id="14" name="Chevron 13"/>
            <p:cNvSpPr/>
            <p:nvPr/>
          </p:nvSpPr>
          <p:spPr>
            <a:xfrm>
              <a:off x="3731442" y="1401005"/>
              <a:ext cx="3404894" cy="2378550"/>
            </a:xfrm>
            <a:prstGeom prst="chevron">
              <a:avLst>
                <a:gd name="adj" fmla="val 28039"/>
              </a:avLst>
            </a:prstGeom>
            <a:grp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1"/>
                </a:solidFill>
              </a:endParaRPr>
            </a:p>
          </p:txBody>
        </p:sp>
        <p:sp>
          <p:nvSpPr>
            <p:cNvPr id="15" name="TextBox 14"/>
            <p:cNvSpPr txBox="1"/>
            <p:nvPr/>
          </p:nvSpPr>
          <p:spPr>
            <a:xfrm>
              <a:off x="4501958" y="1449947"/>
              <a:ext cx="1995632" cy="430698"/>
            </a:xfrm>
            <a:prstGeom prst="rect">
              <a:avLst/>
            </a:prstGeom>
            <a:noFill/>
            <a:ln>
              <a:noFill/>
            </a:ln>
          </p:spPr>
          <p:txBody>
            <a:bodyPr wrap="square" rtlCol="0">
              <a:spAutoFit/>
            </a:bodyPr>
            <a:lstStyle/>
            <a:p>
              <a:pPr algn="ctr"/>
              <a:r>
                <a:rPr lang="en-US" sz="1400" b="1" dirty="0" smtClean="0">
                  <a:solidFill>
                    <a:schemeClr val="accent1"/>
                  </a:solidFill>
                </a:rPr>
                <a:t>Allocate Adoption Forecasts to ERCOT Substations</a:t>
              </a:r>
              <a:endParaRPr lang="en-US" sz="1400" b="1" dirty="0">
                <a:solidFill>
                  <a:schemeClr val="accent1"/>
                </a:solidFill>
              </a:endParaRPr>
            </a:p>
          </p:txBody>
        </p:sp>
        <p:cxnSp>
          <p:nvCxnSpPr>
            <p:cNvPr id="17" name="Straight Connector 16"/>
            <p:cNvCxnSpPr/>
            <p:nvPr/>
          </p:nvCxnSpPr>
          <p:spPr>
            <a:xfrm>
              <a:off x="4587879" y="2054810"/>
              <a:ext cx="2130250" cy="0"/>
            </a:xfrm>
            <a:prstGeom prst="line">
              <a:avLst/>
            </a:prstGeom>
            <a:grpFill/>
            <a:ln>
              <a:no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557691" y="2185988"/>
              <a:ext cx="2045053" cy="1317431"/>
            </a:xfrm>
            <a:prstGeom prst="rect">
              <a:avLst/>
            </a:prstGeom>
            <a:grpFill/>
            <a:ln>
              <a:noFill/>
            </a:ln>
          </p:spPr>
          <p:txBody>
            <a:bodyPr wrap="square" rtlCol="0">
              <a:spAutoFit/>
            </a:bodyPr>
            <a:lstStyle/>
            <a:p>
              <a:pPr marL="182880" indent="-182880">
                <a:buFont typeface="Arial" panose="020B0604020202020204" pitchFamily="34" charset="0"/>
                <a:buChar char="•"/>
              </a:pPr>
              <a:r>
                <a:rPr lang="en-US" sz="1400" dirty="0" smtClean="0">
                  <a:solidFill>
                    <a:schemeClr val="accent1"/>
                  </a:solidFill>
                </a:rPr>
                <a:t>Separate methodologies for LDV and MHDV allocation</a:t>
              </a:r>
            </a:p>
            <a:p>
              <a:pPr marL="182880" indent="-182880">
                <a:buFont typeface="Arial" panose="020B0604020202020204" pitchFamily="34" charset="0"/>
                <a:buChar char="•"/>
              </a:pPr>
              <a:r>
                <a:rPr lang="en-US" sz="1400" dirty="0" smtClean="0">
                  <a:solidFill>
                    <a:schemeClr val="accent1"/>
                  </a:solidFill>
                </a:rPr>
                <a:t>Vehicles first allocated to the zip-code level and then to the substation-level using data from ERCOT, the Census, and Moody’s.</a:t>
              </a:r>
              <a:endParaRPr lang="en-US" sz="1400" dirty="0">
                <a:solidFill>
                  <a:schemeClr val="accent1"/>
                </a:solidFill>
              </a:endParaRPr>
            </a:p>
          </p:txBody>
        </p:sp>
      </p:grpSp>
      <p:sp>
        <p:nvSpPr>
          <p:cNvPr id="32" name="Oval 31"/>
          <p:cNvSpPr/>
          <p:nvPr/>
        </p:nvSpPr>
        <p:spPr>
          <a:xfrm>
            <a:off x="5027624" y="2471929"/>
            <a:ext cx="259672" cy="249684"/>
          </a:xfrm>
          <a:prstGeom prst="ellipse">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accent1"/>
                </a:solidFill>
              </a:rPr>
              <a:t>2</a:t>
            </a:r>
          </a:p>
        </p:txBody>
      </p:sp>
      <p:sp>
        <p:nvSpPr>
          <p:cNvPr id="33" name="Oval 32"/>
          <p:cNvSpPr/>
          <p:nvPr/>
        </p:nvSpPr>
        <p:spPr>
          <a:xfrm>
            <a:off x="1190696" y="2474971"/>
            <a:ext cx="259672" cy="249684"/>
          </a:xfrm>
          <a:prstGeom prst="ellipse">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accent1"/>
                </a:solidFill>
              </a:rPr>
              <a:t>1</a:t>
            </a:r>
          </a:p>
        </p:txBody>
      </p:sp>
      <p:cxnSp>
        <p:nvCxnSpPr>
          <p:cNvPr id="34" name="Straight Connector 33"/>
          <p:cNvCxnSpPr/>
          <p:nvPr/>
        </p:nvCxnSpPr>
        <p:spPr>
          <a:xfrm>
            <a:off x="5027624" y="3044492"/>
            <a:ext cx="2662462" cy="772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415527" y="3052217"/>
            <a:ext cx="3001161"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7633791" y="2263185"/>
            <a:ext cx="3995928" cy="2889504"/>
            <a:chOff x="6564429" y="1398105"/>
            <a:chExt cx="3404894" cy="2378550"/>
          </a:xfrm>
          <a:effectLst>
            <a:outerShdw blurRad="50800" dist="38100" dir="13500000" algn="br" rotWithShape="0">
              <a:prstClr val="black">
                <a:alpha val="40000"/>
              </a:prstClr>
            </a:outerShdw>
          </a:effectLst>
        </p:grpSpPr>
        <p:sp>
          <p:nvSpPr>
            <p:cNvPr id="37" name="Chevron 36"/>
            <p:cNvSpPr/>
            <p:nvPr/>
          </p:nvSpPr>
          <p:spPr>
            <a:xfrm>
              <a:off x="6564429" y="1398105"/>
              <a:ext cx="3404894" cy="2378550"/>
            </a:xfrm>
            <a:prstGeom prst="chevron">
              <a:avLst>
                <a:gd name="adj" fmla="val 28039"/>
              </a:avLst>
            </a:prstGeom>
            <a:solidFill>
              <a:schemeClr val="accent5">
                <a:lumMod val="20000"/>
                <a:lumOff val="80000"/>
              </a:schemeClr>
            </a:solidFill>
            <a:ln w="508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1"/>
                </a:solidFill>
              </a:endParaRPr>
            </a:p>
          </p:txBody>
        </p:sp>
        <p:sp>
          <p:nvSpPr>
            <p:cNvPr id="38" name="TextBox 37"/>
            <p:cNvSpPr txBox="1"/>
            <p:nvPr/>
          </p:nvSpPr>
          <p:spPr>
            <a:xfrm>
              <a:off x="7289785" y="1459158"/>
              <a:ext cx="1969582" cy="430698"/>
            </a:xfrm>
            <a:prstGeom prst="rect">
              <a:avLst/>
            </a:prstGeom>
            <a:noFill/>
            <a:ln>
              <a:noFill/>
            </a:ln>
          </p:spPr>
          <p:txBody>
            <a:bodyPr wrap="square" rtlCol="0">
              <a:spAutoFit/>
            </a:bodyPr>
            <a:lstStyle/>
            <a:p>
              <a:pPr algn="ctr"/>
              <a:r>
                <a:rPr lang="en-US" sz="1400" b="1" dirty="0" smtClean="0">
                  <a:solidFill>
                    <a:schemeClr val="accent1"/>
                  </a:solidFill>
                </a:rPr>
                <a:t>Calculate Load Impacts at the Substation-Level</a:t>
              </a:r>
              <a:endParaRPr lang="en-US" sz="1400" b="1" dirty="0">
                <a:solidFill>
                  <a:schemeClr val="accent1"/>
                </a:solidFill>
              </a:endParaRPr>
            </a:p>
          </p:txBody>
        </p:sp>
        <p:sp>
          <p:nvSpPr>
            <p:cNvPr id="39" name="Oval 38"/>
            <p:cNvSpPr/>
            <p:nvPr/>
          </p:nvSpPr>
          <p:spPr>
            <a:xfrm>
              <a:off x="7159949" y="1535545"/>
              <a:ext cx="259672" cy="249684"/>
            </a:xfrm>
            <a:prstGeom prst="ellipse">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accent1"/>
                  </a:solidFill>
                </a:rPr>
                <a:t>3</a:t>
              </a:r>
              <a:endParaRPr lang="en-US" sz="1400" b="1" dirty="0">
                <a:solidFill>
                  <a:schemeClr val="accent1"/>
                </a:solidFill>
              </a:endParaRPr>
            </a:p>
          </p:txBody>
        </p:sp>
        <p:cxnSp>
          <p:nvCxnSpPr>
            <p:cNvPr id="40" name="Straight Connector 39"/>
            <p:cNvCxnSpPr/>
            <p:nvPr/>
          </p:nvCxnSpPr>
          <p:spPr>
            <a:xfrm>
              <a:off x="7347319" y="2054810"/>
              <a:ext cx="2130250" cy="0"/>
            </a:xfrm>
            <a:prstGeom prst="line">
              <a:avLst/>
            </a:prstGeom>
            <a:ln>
              <a:no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232655" y="1966821"/>
              <a:ext cx="2403043" cy="1634121"/>
            </a:xfrm>
            <a:prstGeom prst="rect">
              <a:avLst/>
            </a:prstGeom>
            <a:noFill/>
            <a:ln>
              <a:noFill/>
            </a:ln>
          </p:spPr>
          <p:txBody>
            <a:bodyPr wrap="square" rtlCol="0">
              <a:spAutoFit/>
            </a:bodyPr>
            <a:lstStyle/>
            <a:p>
              <a:endParaRPr lang="en-US" sz="1100" dirty="0" smtClean="0">
                <a:solidFill>
                  <a:schemeClr val="accent1"/>
                </a:solidFill>
              </a:endParaRPr>
            </a:p>
            <a:p>
              <a:pPr marL="182880" indent="-182880">
                <a:buFont typeface="Arial" panose="020B0604020202020204" pitchFamily="34" charset="0"/>
                <a:buChar char="•"/>
              </a:pPr>
              <a:r>
                <a:rPr lang="en-US" sz="1400" dirty="0" smtClean="0">
                  <a:solidFill>
                    <a:schemeClr val="accent1"/>
                  </a:solidFill>
                </a:rPr>
                <a:t>Calculate 64 representative load profiles for each substation, showing load throughout 4 seasons, 2 day types, and 8 years.</a:t>
              </a:r>
            </a:p>
            <a:p>
              <a:pPr marL="182880" indent="-182880">
                <a:buFont typeface="Arial" panose="020B0604020202020204" pitchFamily="34" charset="0"/>
                <a:buChar char="•"/>
              </a:pPr>
              <a:r>
                <a:rPr lang="en-US" sz="1400" dirty="0" smtClean="0">
                  <a:solidFill>
                    <a:schemeClr val="accent1"/>
                  </a:solidFill>
                </a:rPr>
                <a:t>Develop interactive tool that generates profiles for each substation and can be easily updated in the future.</a:t>
              </a:r>
              <a:endParaRPr lang="en-US" sz="1400" dirty="0">
                <a:solidFill>
                  <a:schemeClr val="accent1"/>
                </a:solidFill>
              </a:endParaRPr>
            </a:p>
          </p:txBody>
        </p:sp>
      </p:grpSp>
      <p:cxnSp>
        <p:nvCxnSpPr>
          <p:cNvPr id="42" name="Straight Connector 41"/>
          <p:cNvCxnSpPr/>
          <p:nvPr/>
        </p:nvCxnSpPr>
        <p:spPr>
          <a:xfrm>
            <a:off x="8418010" y="3044492"/>
            <a:ext cx="2539883"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215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36</a:t>
            </a:fld>
            <a:endParaRPr lang="en-US" dirty="0" smtClean="0"/>
          </a:p>
        </p:txBody>
      </p:sp>
      <p:sp>
        <p:nvSpPr>
          <p:cNvPr id="5" name="Text Placeholder 4"/>
          <p:cNvSpPr>
            <a:spLocks noGrp="1"/>
          </p:cNvSpPr>
          <p:nvPr>
            <p:ph type="body" sz="quarter" idx="19"/>
          </p:nvPr>
        </p:nvSpPr>
        <p:spPr/>
        <p:txBody>
          <a:bodyPr/>
          <a:lstStyle/>
          <a:p>
            <a:r>
              <a:rPr lang="en-US" dirty="0" smtClean="0"/>
              <a:t>Load Impacts</a:t>
            </a:r>
            <a:endParaRPr lang="en-US" dirty="0"/>
          </a:p>
        </p:txBody>
      </p:sp>
      <p:sp>
        <p:nvSpPr>
          <p:cNvPr id="6" name="Title 5"/>
          <p:cNvSpPr>
            <a:spLocks noGrp="1"/>
          </p:cNvSpPr>
          <p:nvPr>
            <p:ph type="title"/>
          </p:nvPr>
        </p:nvSpPr>
        <p:spPr/>
        <p:txBody>
          <a:bodyPr/>
          <a:lstStyle/>
          <a:p>
            <a:r>
              <a:rPr lang="en-US" dirty="0" smtClean="0"/>
              <a:t>EV Load Profile Model Flow</a:t>
            </a:r>
            <a:endParaRPr lang="en-US" dirty="0"/>
          </a:p>
        </p:txBody>
      </p:sp>
      <p:sp>
        <p:nvSpPr>
          <p:cNvPr id="8" name="Rectangle 7"/>
          <p:cNvSpPr/>
          <p:nvPr/>
        </p:nvSpPr>
        <p:spPr>
          <a:xfrm>
            <a:off x="533400" y="2869456"/>
            <a:ext cx="1904999" cy="15830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Daily Electric Vehicle Miles Traveled (VMT)</a:t>
            </a:r>
          </a:p>
          <a:p>
            <a:pPr algn="ctr"/>
            <a:r>
              <a:rPr lang="en-US" dirty="0" smtClean="0"/>
              <a:t>(per vehicle, quarter, day)</a:t>
            </a:r>
          </a:p>
        </p:txBody>
      </p:sp>
      <p:cxnSp>
        <p:nvCxnSpPr>
          <p:cNvPr id="9" name="Straight Arrow Connector 8"/>
          <p:cNvCxnSpPr/>
          <p:nvPr/>
        </p:nvCxnSpPr>
        <p:spPr>
          <a:xfrm flipV="1">
            <a:off x="2595033" y="3660988"/>
            <a:ext cx="532779" cy="1908"/>
          </a:xfrm>
          <a:prstGeom prst="straightConnector1">
            <a:avLst/>
          </a:prstGeom>
          <a:ln w="762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52966" y="1284503"/>
            <a:ext cx="6096000" cy="1077218"/>
          </a:xfrm>
          <a:prstGeom prst="rect">
            <a:avLst/>
          </a:prstGeom>
        </p:spPr>
        <p:txBody>
          <a:bodyPr>
            <a:spAutoFit/>
          </a:bodyPr>
          <a:lstStyle/>
          <a:p>
            <a:r>
              <a:rPr lang="en-US" sz="1600" b="1" dirty="0">
                <a:solidFill>
                  <a:schemeClr val="accent3">
                    <a:lumMod val="75000"/>
                  </a:schemeClr>
                </a:solidFill>
              </a:rPr>
              <a:t>Primary Texas-specific inputs:</a:t>
            </a:r>
          </a:p>
          <a:p>
            <a:pPr marL="285750" indent="-285750">
              <a:buFontTx/>
              <a:buChar char="-"/>
            </a:pPr>
            <a:r>
              <a:rPr lang="en-US" sz="1600" b="1" dirty="0">
                <a:solidFill>
                  <a:schemeClr val="accent3">
                    <a:lumMod val="75000"/>
                  </a:schemeClr>
                </a:solidFill>
              </a:rPr>
              <a:t>Total EVs</a:t>
            </a:r>
          </a:p>
          <a:p>
            <a:pPr marL="285750" indent="-285750">
              <a:buFontTx/>
              <a:buChar char="-"/>
            </a:pPr>
            <a:r>
              <a:rPr lang="en-US" sz="1600" b="1" dirty="0">
                <a:solidFill>
                  <a:schemeClr val="accent3">
                    <a:lumMod val="75000"/>
                  </a:schemeClr>
                </a:solidFill>
              </a:rPr>
              <a:t>Mix of EV types (</a:t>
            </a:r>
            <a:r>
              <a:rPr lang="en-US" sz="1600" b="1" dirty="0" smtClean="0">
                <a:solidFill>
                  <a:schemeClr val="accent3">
                    <a:lumMod val="75000"/>
                  </a:schemeClr>
                </a:solidFill>
              </a:rPr>
              <a:t>Battery Electric (BEV)/Plug-in Hybrid (PHEV), </a:t>
            </a:r>
            <a:r>
              <a:rPr lang="en-US" sz="1600" b="1" dirty="0">
                <a:solidFill>
                  <a:schemeClr val="accent3">
                    <a:lumMod val="75000"/>
                  </a:schemeClr>
                </a:solidFill>
              </a:rPr>
              <a:t>sedan/SUV, battery size)</a:t>
            </a:r>
          </a:p>
        </p:txBody>
      </p:sp>
      <p:cxnSp>
        <p:nvCxnSpPr>
          <p:cNvPr id="11" name="Straight Arrow Connector 10"/>
          <p:cNvCxnSpPr/>
          <p:nvPr/>
        </p:nvCxnSpPr>
        <p:spPr>
          <a:xfrm>
            <a:off x="1282701" y="2301626"/>
            <a:ext cx="0" cy="548640"/>
          </a:xfrm>
          <a:prstGeom prst="straightConnector1">
            <a:avLst/>
          </a:prstGeom>
          <a:ln w="762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282701" y="4554737"/>
            <a:ext cx="0" cy="422841"/>
          </a:xfrm>
          <a:prstGeom prst="straightConnector1">
            <a:avLst/>
          </a:prstGeom>
          <a:ln w="762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255170" y="2869456"/>
            <a:ext cx="1904999" cy="15830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Daily Energy Demand</a:t>
            </a:r>
          </a:p>
          <a:p>
            <a:pPr algn="ctr"/>
            <a:r>
              <a:rPr lang="en-US" dirty="0" smtClean="0"/>
              <a:t>(per vehicle, quarter, day)</a:t>
            </a:r>
          </a:p>
        </p:txBody>
      </p:sp>
      <p:sp>
        <p:nvSpPr>
          <p:cNvPr id="14" name="Rectangle 13"/>
          <p:cNvSpPr/>
          <p:nvPr/>
        </p:nvSpPr>
        <p:spPr>
          <a:xfrm>
            <a:off x="6003441" y="5081783"/>
            <a:ext cx="2717226" cy="1077218"/>
          </a:xfrm>
          <a:prstGeom prst="rect">
            <a:avLst/>
          </a:prstGeom>
        </p:spPr>
        <p:txBody>
          <a:bodyPr wrap="square">
            <a:spAutoFit/>
          </a:bodyPr>
          <a:lstStyle/>
          <a:p>
            <a:r>
              <a:rPr lang="en-US" sz="1600" b="1" dirty="0">
                <a:solidFill>
                  <a:schemeClr val="accent3">
                    <a:lumMod val="75000"/>
                  </a:schemeClr>
                </a:solidFill>
              </a:rPr>
              <a:t>Inputs:</a:t>
            </a:r>
          </a:p>
          <a:p>
            <a:pPr marL="285750" indent="-285750">
              <a:buFontTx/>
              <a:buChar char="-"/>
            </a:pPr>
            <a:r>
              <a:rPr lang="fr-FR" sz="1600" b="1" dirty="0">
                <a:solidFill>
                  <a:schemeClr val="accent3">
                    <a:lumMod val="75000"/>
                  </a:schemeClr>
                </a:solidFill>
              </a:rPr>
              <a:t>% of </a:t>
            </a:r>
            <a:r>
              <a:rPr lang="fr-FR" sz="1600" b="1" dirty="0" err="1">
                <a:solidFill>
                  <a:schemeClr val="accent3">
                    <a:lumMod val="75000"/>
                  </a:schemeClr>
                </a:solidFill>
              </a:rPr>
              <a:t>demand</a:t>
            </a:r>
            <a:r>
              <a:rPr lang="fr-FR" sz="1600" b="1" dirty="0">
                <a:solidFill>
                  <a:schemeClr val="accent3">
                    <a:lumMod val="75000"/>
                  </a:schemeClr>
                </a:solidFill>
              </a:rPr>
              <a:t> by location, for </a:t>
            </a:r>
            <a:r>
              <a:rPr lang="fr-FR" sz="1600" b="1" dirty="0" err="1">
                <a:solidFill>
                  <a:schemeClr val="accent3">
                    <a:lumMod val="75000"/>
                  </a:schemeClr>
                </a:solidFill>
              </a:rPr>
              <a:t>each</a:t>
            </a:r>
            <a:r>
              <a:rPr lang="fr-FR" sz="1600" b="1" dirty="0">
                <a:solidFill>
                  <a:schemeClr val="accent3">
                    <a:lumMod val="75000"/>
                  </a:schemeClr>
                </a:solidFill>
              </a:rPr>
              <a:t> </a:t>
            </a:r>
            <a:r>
              <a:rPr lang="fr-FR" sz="1600" b="1" dirty="0" err="1" smtClean="0">
                <a:solidFill>
                  <a:schemeClr val="accent3">
                    <a:lumMod val="75000"/>
                  </a:schemeClr>
                </a:solidFill>
              </a:rPr>
              <a:t>vehicle</a:t>
            </a:r>
            <a:r>
              <a:rPr lang="fr-FR" sz="1600" b="1" dirty="0" smtClean="0">
                <a:solidFill>
                  <a:schemeClr val="accent3">
                    <a:lumMod val="75000"/>
                  </a:schemeClr>
                </a:solidFill>
              </a:rPr>
              <a:t>, </a:t>
            </a:r>
            <a:r>
              <a:rPr lang="fr-FR" sz="1600" b="1" dirty="0" err="1" smtClean="0">
                <a:solidFill>
                  <a:schemeClr val="accent3">
                    <a:lumMod val="75000"/>
                  </a:schemeClr>
                </a:solidFill>
              </a:rPr>
              <a:t>season</a:t>
            </a:r>
            <a:r>
              <a:rPr lang="fr-FR" sz="1600" b="1" dirty="0" smtClean="0">
                <a:solidFill>
                  <a:schemeClr val="accent3">
                    <a:lumMod val="75000"/>
                  </a:schemeClr>
                </a:solidFill>
              </a:rPr>
              <a:t>, </a:t>
            </a:r>
            <a:r>
              <a:rPr lang="fr-FR" sz="1600" b="1" dirty="0">
                <a:solidFill>
                  <a:schemeClr val="accent3">
                    <a:lumMod val="75000"/>
                  </a:schemeClr>
                </a:solidFill>
              </a:rPr>
              <a:t>and </a:t>
            </a:r>
            <a:r>
              <a:rPr lang="fr-FR" sz="1600" b="1" dirty="0" err="1">
                <a:solidFill>
                  <a:schemeClr val="accent3">
                    <a:lumMod val="75000"/>
                  </a:schemeClr>
                </a:solidFill>
              </a:rPr>
              <a:t>day</a:t>
            </a:r>
            <a:endParaRPr lang="fr-FR" sz="1600" b="1" dirty="0">
              <a:solidFill>
                <a:schemeClr val="accent3">
                  <a:lumMod val="75000"/>
                </a:schemeClr>
              </a:solidFill>
            </a:endParaRPr>
          </a:p>
        </p:txBody>
      </p:sp>
      <p:cxnSp>
        <p:nvCxnSpPr>
          <p:cNvPr id="15" name="Straight Arrow Connector 14"/>
          <p:cNvCxnSpPr/>
          <p:nvPr/>
        </p:nvCxnSpPr>
        <p:spPr>
          <a:xfrm flipV="1">
            <a:off x="4207669" y="4636840"/>
            <a:ext cx="0" cy="422841"/>
          </a:xfrm>
          <a:prstGeom prst="straightConnector1">
            <a:avLst/>
          </a:prstGeom>
          <a:ln w="762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5300534" y="3666284"/>
            <a:ext cx="532779" cy="1908"/>
          </a:xfrm>
          <a:prstGeom prst="straightConnector1">
            <a:avLst/>
          </a:prstGeom>
          <a:ln w="762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003441" y="2880002"/>
            <a:ext cx="1904999" cy="15830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Daily Energy Charger Demand</a:t>
            </a:r>
          </a:p>
          <a:p>
            <a:pPr algn="ctr"/>
            <a:r>
              <a:rPr lang="en-US" dirty="0" smtClean="0"/>
              <a:t>(per vehicle, quarter, day)</a:t>
            </a:r>
          </a:p>
        </p:txBody>
      </p:sp>
      <p:sp>
        <p:nvSpPr>
          <p:cNvPr id="18" name="Rectangle 17"/>
          <p:cNvSpPr/>
          <p:nvPr/>
        </p:nvSpPr>
        <p:spPr>
          <a:xfrm>
            <a:off x="3193559" y="4986433"/>
            <a:ext cx="2933171" cy="1569660"/>
          </a:xfrm>
          <a:prstGeom prst="rect">
            <a:avLst/>
          </a:prstGeom>
        </p:spPr>
        <p:txBody>
          <a:bodyPr wrap="square">
            <a:spAutoFit/>
          </a:bodyPr>
          <a:lstStyle/>
          <a:p>
            <a:r>
              <a:rPr lang="en-US" sz="1600" b="1" dirty="0">
                <a:solidFill>
                  <a:schemeClr val="accent3">
                    <a:lumMod val="75000"/>
                  </a:schemeClr>
                </a:solidFill>
              </a:rPr>
              <a:t>Inputs:</a:t>
            </a:r>
          </a:p>
          <a:p>
            <a:pPr marL="285750" indent="-285750">
              <a:buFontTx/>
              <a:buChar char="-"/>
            </a:pPr>
            <a:r>
              <a:rPr lang="fr-FR" sz="1600" b="1" dirty="0">
                <a:solidFill>
                  <a:schemeClr val="accent3">
                    <a:lumMod val="75000"/>
                  </a:schemeClr>
                </a:solidFill>
              </a:rPr>
              <a:t>Vehicle </a:t>
            </a:r>
            <a:r>
              <a:rPr lang="fr-FR" sz="1600" b="1" dirty="0" err="1" smtClean="0">
                <a:solidFill>
                  <a:schemeClr val="accent3">
                    <a:lumMod val="75000"/>
                  </a:schemeClr>
                </a:solidFill>
              </a:rPr>
              <a:t>average</a:t>
            </a:r>
            <a:r>
              <a:rPr lang="fr-FR" sz="1600" b="1" dirty="0" smtClean="0">
                <a:solidFill>
                  <a:schemeClr val="accent3">
                    <a:lumMod val="75000"/>
                  </a:schemeClr>
                </a:solidFill>
              </a:rPr>
              <a:t> </a:t>
            </a:r>
            <a:r>
              <a:rPr lang="fr-FR" sz="1600" b="1" dirty="0" err="1">
                <a:solidFill>
                  <a:schemeClr val="accent3">
                    <a:lumMod val="75000"/>
                  </a:schemeClr>
                </a:solidFill>
              </a:rPr>
              <a:t>efficiency</a:t>
            </a:r>
            <a:endParaRPr lang="fr-FR" sz="1600" b="1" dirty="0">
              <a:solidFill>
                <a:schemeClr val="accent3">
                  <a:lumMod val="75000"/>
                </a:schemeClr>
              </a:solidFill>
            </a:endParaRPr>
          </a:p>
          <a:p>
            <a:pPr marL="285750" indent="-285750">
              <a:buFontTx/>
              <a:buChar char="-"/>
            </a:pPr>
            <a:r>
              <a:rPr lang="fr-FR" sz="1600" b="1" dirty="0" err="1" smtClean="0">
                <a:solidFill>
                  <a:schemeClr val="accent3">
                    <a:lumMod val="75000"/>
                  </a:schemeClr>
                </a:solidFill>
              </a:rPr>
              <a:t>Seasonal</a:t>
            </a:r>
            <a:r>
              <a:rPr lang="fr-FR" sz="1600" b="1" dirty="0" smtClean="0">
                <a:solidFill>
                  <a:schemeClr val="accent3">
                    <a:lumMod val="75000"/>
                  </a:schemeClr>
                </a:solidFill>
              </a:rPr>
              <a:t> </a:t>
            </a:r>
            <a:r>
              <a:rPr lang="fr-FR" sz="1600" b="1" dirty="0">
                <a:solidFill>
                  <a:schemeClr val="accent3">
                    <a:lumMod val="75000"/>
                  </a:schemeClr>
                </a:solidFill>
              </a:rPr>
              <a:t>ambient </a:t>
            </a:r>
            <a:r>
              <a:rPr lang="fr-FR" sz="1600" b="1" dirty="0" err="1" smtClean="0">
                <a:solidFill>
                  <a:schemeClr val="accent3">
                    <a:lumMod val="75000"/>
                  </a:schemeClr>
                </a:solidFill>
              </a:rPr>
              <a:t>temperature</a:t>
            </a:r>
            <a:r>
              <a:rPr lang="fr-FR" sz="1600" b="1" dirty="0" smtClean="0">
                <a:solidFill>
                  <a:schemeClr val="accent3">
                    <a:lumMod val="75000"/>
                  </a:schemeClr>
                </a:solidFill>
              </a:rPr>
              <a:t> by </a:t>
            </a:r>
            <a:r>
              <a:rPr lang="fr-FR" sz="1600" b="1" dirty="0" err="1" smtClean="0">
                <a:solidFill>
                  <a:schemeClr val="accent3">
                    <a:lumMod val="75000"/>
                  </a:schemeClr>
                </a:solidFill>
              </a:rPr>
              <a:t>Weather</a:t>
            </a:r>
            <a:r>
              <a:rPr lang="fr-FR" sz="1600" b="1" dirty="0" smtClean="0">
                <a:solidFill>
                  <a:schemeClr val="accent3">
                    <a:lumMod val="75000"/>
                  </a:schemeClr>
                </a:solidFill>
              </a:rPr>
              <a:t> Zone</a:t>
            </a:r>
            <a:endParaRPr lang="fr-FR" sz="1600" b="1" dirty="0">
              <a:solidFill>
                <a:schemeClr val="accent3">
                  <a:lumMod val="75000"/>
                </a:schemeClr>
              </a:solidFill>
            </a:endParaRPr>
          </a:p>
          <a:p>
            <a:pPr marL="285750" indent="-285750">
              <a:buFontTx/>
              <a:buChar char="-"/>
            </a:pPr>
            <a:r>
              <a:rPr lang="fr-FR" sz="1600" b="1" dirty="0" err="1">
                <a:solidFill>
                  <a:schemeClr val="accent3">
                    <a:lumMod val="75000"/>
                  </a:schemeClr>
                </a:solidFill>
              </a:rPr>
              <a:t>Efficiency</a:t>
            </a:r>
            <a:r>
              <a:rPr lang="fr-FR" sz="1600" b="1" dirty="0">
                <a:solidFill>
                  <a:schemeClr val="accent3">
                    <a:lumMod val="75000"/>
                  </a:schemeClr>
                </a:solidFill>
              </a:rPr>
              <a:t> vs </a:t>
            </a:r>
            <a:r>
              <a:rPr lang="fr-FR" sz="1600" b="1" dirty="0" err="1">
                <a:solidFill>
                  <a:schemeClr val="accent3">
                    <a:lumMod val="75000"/>
                  </a:schemeClr>
                </a:solidFill>
              </a:rPr>
              <a:t>temperature</a:t>
            </a:r>
            <a:endParaRPr lang="fr-FR" sz="1600" b="1" dirty="0">
              <a:solidFill>
                <a:schemeClr val="accent3">
                  <a:lumMod val="75000"/>
                </a:schemeClr>
              </a:solidFill>
            </a:endParaRPr>
          </a:p>
        </p:txBody>
      </p:sp>
      <p:cxnSp>
        <p:nvCxnSpPr>
          <p:cNvPr id="19" name="Straight Arrow Connector 18"/>
          <p:cNvCxnSpPr/>
          <p:nvPr/>
        </p:nvCxnSpPr>
        <p:spPr>
          <a:xfrm flipV="1">
            <a:off x="8007129" y="3710503"/>
            <a:ext cx="532779" cy="1908"/>
          </a:xfrm>
          <a:prstGeom prst="straightConnector1">
            <a:avLst/>
          </a:prstGeom>
          <a:ln w="762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8638597" y="2892267"/>
            <a:ext cx="1904999" cy="15830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24-hr Energy Charger Demand</a:t>
            </a:r>
          </a:p>
          <a:p>
            <a:pPr algn="ctr"/>
            <a:r>
              <a:rPr lang="en-US" dirty="0" smtClean="0"/>
              <a:t>(per vehicle, season, day)</a:t>
            </a:r>
          </a:p>
        </p:txBody>
      </p:sp>
      <p:cxnSp>
        <p:nvCxnSpPr>
          <p:cNvPr id="21" name="Straight Arrow Connector 20"/>
          <p:cNvCxnSpPr/>
          <p:nvPr/>
        </p:nvCxnSpPr>
        <p:spPr>
          <a:xfrm flipV="1">
            <a:off x="6955940" y="4612780"/>
            <a:ext cx="0" cy="422841"/>
          </a:xfrm>
          <a:prstGeom prst="straightConnector1">
            <a:avLst/>
          </a:prstGeom>
          <a:ln w="762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9591096" y="4553759"/>
            <a:ext cx="0" cy="422841"/>
          </a:xfrm>
          <a:prstGeom prst="straightConnector1">
            <a:avLst/>
          </a:prstGeom>
          <a:ln w="762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8739576" y="5081783"/>
            <a:ext cx="3198424" cy="1077218"/>
          </a:xfrm>
          <a:prstGeom prst="rect">
            <a:avLst/>
          </a:prstGeom>
        </p:spPr>
        <p:txBody>
          <a:bodyPr wrap="square">
            <a:spAutoFit/>
          </a:bodyPr>
          <a:lstStyle/>
          <a:p>
            <a:r>
              <a:rPr lang="en-US" sz="1600" b="1" dirty="0">
                <a:solidFill>
                  <a:schemeClr val="accent3">
                    <a:lumMod val="75000"/>
                  </a:schemeClr>
                </a:solidFill>
              </a:rPr>
              <a:t>Inputs:</a:t>
            </a:r>
          </a:p>
          <a:p>
            <a:pPr marL="285750" indent="-285750">
              <a:buFontTx/>
              <a:buChar char="-"/>
            </a:pPr>
            <a:r>
              <a:rPr lang="fr-FR" sz="1600" b="1" dirty="0">
                <a:solidFill>
                  <a:schemeClr val="accent3">
                    <a:lumMod val="75000"/>
                  </a:schemeClr>
                </a:solidFill>
              </a:rPr>
              <a:t>24 </a:t>
            </a:r>
            <a:r>
              <a:rPr lang="fr-FR" sz="1600" b="1" dirty="0" err="1">
                <a:solidFill>
                  <a:schemeClr val="accent3">
                    <a:lumMod val="75000"/>
                  </a:schemeClr>
                </a:solidFill>
              </a:rPr>
              <a:t>hour</a:t>
            </a:r>
            <a:r>
              <a:rPr lang="fr-FR" sz="1600" b="1" dirty="0">
                <a:solidFill>
                  <a:schemeClr val="accent3">
                    <a:lumMod val="75000"/>
                  </a:schemeClr>
                </a:solidFill>
              </a:rPr>
              <a:t> </a:t>
            </a:r>
            <a:r>
              <a:rPr lang="fr-FR" sz="1600" b="1" dirty="0" err="1">
                <a:solidFill>
                  <a:schemeClr val="accent3">
                    <a:lumMod val="75000"/>
                  </a:schemeClr>
                </a:solidFill>
              </a:rPr>
              <a:t>normalized</a:t>
            </a:r>
            <a:r>
              <a:rPr lang="fr-FR" sz="1600" b="1" dirty="0">
                <a:solidFill>
                  <a:schemeClr val="accent3">
                    <a:lumMod val="75000"/>
                  </a:schemeClr>
                </a:solidFill>
              </a:rPr>
              <a:t> </a:t>
            </a:r>
            <a:r>
              <a:rPr lang="fr-FR" sz="1600" b="1" dirty="0" err="1">
                <a:solidFill>
                  <a:schemeClr val="accent3">
                    <a:lumMod val="75000"/>
                  </a:schemeClr>
                </a:solidFill>
              </a:rPr>
              <a:t>demand</a:t>
            </a:r>
            <a:r>
              <a:rPr lang="fr-FR" sz="1600" b="1" dirty="0">
                <a:solidFill>
                  <a:schemeClr val="accent3">
                    <a:lumMod val="75000"/>
                  </a:schemeClr>
                </a:solidFill>
              </a:rPr>
              <a:t> by charger type for </a:t>
            </a:r>
            <a:r>
              <a:rPr lang="fr-FR" sz="1600" b="1" dirty="0" err="1">
                <a:solidFill>
                  <a:schemeClr val="accent3">
                    <a:lumMod val="75000"/>
                  </a:schemeClr>
                </a:solidFill>
              </a:rPr>
              <a:t>each</a:t>
            </a:r>
            <a:r>
              <a:rPr lang="fr-FR" sz="1600" b="1" dirty="0">
                <a:solidFill>
                  <a:schemeClr val="accent3">
                    <a:lumMod val="75000"/>
                  </a:schemeClr>
                </a:solidFill>
              </a:rPr>
              <a:t> </a:t>
            </a:r>
            <a:r>
              <a:rPr lang="fr-FR" sz="1600" b="1" dirty="0" err="1">
                <a:solidFill>
                  <a:schemeClr val="accent3">
                    <a:lumMod val="75000"/>
                  </a:schemeClr>
                </a:solidFill>
              </a:rPr>
              <a:t>vehicle</a:t>
            </a:r>
            <a:r>
              <a:rPr lang="fr-FR" sz="1600" b="1" dirty="0">
                <a:solidFill>
                  <a:schemeClr val="accent3">
                    <a:lumMod val="75000"/>
                  </a:schemeClr>
                </a:solidFill>
              </a:rPr>
              <a:t> and </a:t>
            </a:r>
            <a:r>
              <a:rPr lang="fr-FR" sz="1600" b="1" dirty="0" err="1">
                <a:solidFill>
                  <a:schemeClr val="accent3">
                    <a:lumMod val="75000"/>
                  </a:schemeClr>
                </a:solidFill>
              </a:rPr>
              <a:t>day</a:t>
            </a:r>
            <a:endParaRPr lang="fr-FR" sz="1600" b="1" dirty="0">
              <a:solidFill>
                <a:schemeClr val="accent3">
                  <a:lumMod val="75000"/>
                </a:schemeClr>
              </a:solidFill>
            </a:endParaRPr>
          </a:p>
        </p:txBody>
      </p:sp>
      <p:cxnSp>
        <p:nvCxnSpPr>
          <p:cNvPr id="26" name="Straight Arrow Connector 25"/>
          <p:cNvCxnSpPr/>
          <p:nvPr/>
        </p:nvCxnSpPr>
        <p:spPr>
          <a:xfrm flipV="1">
            <a:off x="9513259" y="2301626"/>
            <a:ext cx="0" cy="422841"/>
          </a:xfrm>
          <a:prstGeom prst="straightConnector1">
            <a:avLst/>
          </a:prstGeom>
          <a:ln w="762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604268" y="1295358"/>
            <a:ext cx="4528305" cy="1077218"/>
          </a:xfrm>
          <a:prstGeom prst="rect">
            <a:avLst/>
          </a:prstGeom>
        </p:spPr>
        <p:txBody>
          <a:bodyPr wrap="square">
            <a:spAutoFit/>
          </a:bodyPr>
          <a:lstStyle/>
          <a:p>
            <a:r>
              <a:rPr lang="en-US" sz="1600" b="1" dirty="0">
                <a:solidFill>
                  <a:schemeClr val="accent3">
                    <a:lumMod val="75000"/>
                  </a:schemeClr>
                </a:solidFill>
              </a:rPr>
              <a:t>Output:</a:t>
            </a:r>
          </a:p>
          <a:p>
            <a:pPr marL="285750" indent="-285750">
              <a:buFontTx/>
              <a:buChar char="-"/>
            </a:pPr>
            <a:r>
              <a:rPr lang="en-US" sz="1600" b="1" dirty="0">
                <a:solidFill>
                  <a:schemeClr val="accent3">
                    <a:lumMod val="75000"/>
                  </a:schemeClr>
                </a:solidFill>
              </a:rPr>
              <a:t>Total hourly EV demand </a:t>
            </a:r>
            <a:r>
              <a:rPr lang="en-US" sz="1600" b="1" dirty="0" smtClean="0">
                <a:solidFill>
                  <a:schemeClr val="accent3">
                    <a:lumMod val="75000"/>
                  </a:schemeClr>
                </a:solidFill>
              </a:rPr>
              <a:t>at </a:t>
            </a:r>
            <a:r>
              <a:rPr lang="en-US" sz="1600" b="1" dirty="0">
                <a:solidFill>
                  <a:schemeClr val="accent3">
                    <a:lumMod val="75000"/>
                  </a:schemeClr>
                </a:solidFill>
              </a:rPr>
              <a:t>each substation by season/day</a:t>
            </a:r>
          </a:p>
          <a:p>
            <a:pPr marL="285750" indent="-285750">
              <a:buFontTx/>
              <a:buChar char="-"/>
            </a:pPr>
            <a:r>
              <a:rPr lang="en-US" sz="1600" b="1" dirty="0">
                <a:solidFill>
                  <a:schemeClr val="accent3">
                    <a:lumMod val="75000"/>
                  </a:schemeClr>
                </a:solidFill>
              </a:rPr>
              <a:t>Can break down load by location/charging type</a:t>
            </a:r>
          </a:p>
        </p:txBody>
      </p:sp>
      <p:sp>
        <p:nvSpPr>
          <p:cNvPr id="28" name="Rectangle 27"/>
          <p:cNvSpPr/>
          <p:nvPr/>
        </p:nvSpPr>
        <p:spPr>
          <a:xfrm>
            <a:off x="134845" y="5081783"/>
            <a:ext cx="6096000" cy="1323439"/>
          </a:xfrm>
          <a:prstGeom prst="rect">
            <a:avLst/>
          </a:prstGeom>
        </p:spPr>
        <p:txBody>
          <a:bodyPr>
            <a:spAutoFit/>
          </a:bodyPr>
          <a:lstStyle/>
          <a:p>
            <a:r>
              <a:rPr lang="en-US" sz="1600" b="1" dirty="0">
                <a:solidFill>
                  <a:schemeClr val="accent3">
                    <a:lumMod val="75000"/>
                  </a:schemeClr>
                </a:solidFill>
              </a:rPr>
              <a:t>Inputs:</a:t>
            </a:r>
          </a:p>
          <a:p>
            <a:pPr marL="285750" indent="-285750">
              <a:buFontTx/>
              <a:buChar char="-"/>
            </a:pPr>
            <a:r>
              <a:rPr lang="en-US" sz="1600" b="1" dirty="0">
                <a:solidFill>
                  <a:schemeClr val="accent3">
                    <a:lumMod val="75000"/>
                  </a:schemeClr>
                </a:solidFill>
              </a:rPr>
              <a:t>% electric miles for PHEV</a:t>
            </a:r>
          </a:p>
          <a:p>
            <a:pPr marL="285750" indent="-285750">
              <a:buFontTx/>
              <a:buChar char="-"/>
            </a:pPr>
            <a:r>
              <a:rPr lang="en-US" sz="1600" b="1" dirty="0">
                <a:solidFill>
                  <a:schemeClr val="accent3">
                    <a:lumMod val="75000"/>
                  </a:schemeClr>
                </a:solidFill>
              </a:rPr>
              <a:t>Daily VMT for TX LDV drivers</a:t>
            </a:r>
          </a:p>
          <a:p>
            <a:pPr marL="285750" indent="-285750">
              <a:buFontTx/>
              <a:buChar char="-"/>
            </a:pPr>
            <a:r>
              <a:rPr lang="en-US" sz="1600" b="1" dirty="0" smtClean="0">
                <a:solidFill>
                  <a:schemeClr val="accent3">
                    <a:lumMod val="75000"/>
                  </a:schemeClr>
                </a:solidFill>
              </a:rPr>
              <a:t>Seasonal </a:t>
            </a:r>
            <a:r>
              <a:rPr lang="en-US" sz="1600" b="1" dirty="0">
                <a:solidFill>
                  <a:schemeClr val="accent3">
                    <a:lumMod val="75000"/>
                  </a:schemeClr>
                </a:solidFill>
              </a:rPr>
              <a:t>VMT (% of annual)</a:t>
            </a:r>
          </a:p>
          <a:p>
            <a:pPr marL="285750" indent="-285750">
              <a:buFontTx/>
              <a:buChar char="-"/>
            </a:pPr>
            <a:r>
              <a:rPr lang="en-US" sz="1600" b="1" dirty="0">
                <a:solidFill>
                  <a:schemeClr val="accent3">
                    <a:lumMod val="75000"/>
                  </a:schemeClr>
                </a:solidFill>
              </a:rPr>
              <a:t>Weekday vs weekend VMT</a:t>
            </a:r>
          </a:p>
        </p:txBody>
      </p:sp>
    </p:spTree>
    <p:extLst>
      <p:ext uri="{BB962C8B-B14F-4D97-AF65-F5344CB8AC3E}">
        <p14:creationId xmlns:p14="http://schemas.microsoft.com/office/powerpoint/2010/main" val="2244982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20922" y="1228004"/>
            <a:ext cx="11251796" cy="646331"/>
          </a:xfrm>
          <a:prstGeom prst="rect">
            <a:avLst/>
          </a:prstGeom>
          <a:noFill/>
        </p:spPr>
        <p:txBody>
          <a:bodyPr wrap="square" rtlCol="0">
            <a:spAutoFit/>
          </a:bodyPr>
          <a:lstStyle/>
          <a:p>
            <a:r>
              <a:rPr lang="en-US" b="1" dirty="0" smtClean="0">
                <a:solidFill>
                  <a:schemeClr val="accent1"/>
                </a:solidFill>
              </a:rPr>
              <a:t>Takeaways: </a:t>
            </a:r>
            <a:r>
              <a:rPr lang="en-US" dirty="0" smtClean="0"/>
              <a:t>Our load profiles assume that substations will serve high levels of evening and overnight load due to </a:t>
            </a:r>
            <a:r>
              <a:rPr lang="en-US" dirty="0"/>
              <a:t>charging</a:t>
            </a:r>
            <a:r>
              <a:rPr lang="en-US" dirty="0" smtClean="0"/>
              <a:t> from Long Haul trucks and LDVs plugging in at Home L2 chargers.</a:t>
            </a:r>
            <a:endParaRPr lang="en-US" dirty="0"/>
          </a:p>
        </p:txBody>
      </p:sp>
      <p:pic>
        <p:nvPicPr>
          <p:cNvPr id="10" name="Picture 9"/>
          <p:cNvPicPr>
            <a:picLocks noChangeAspect="1"/>
          </p:cNvPicPr>
          <p:nvPr/>
        </p:nvPicPr>
        <p:blipFill>
          <a:blip r:embed="rId2"/>
          <a:stretch>
            <a:fillRect/>
          </a:stretch>
        </p:blipFill>
        <p:spPr>
          <a:xfrm>
            <a:off x="7031549" y="1988059"/>
            <a:ext cx="3693818" cy="2285031"/>
          </a:xfrm>
          <a:prstGeom prst="rect">
            <a:avLst/>
          </a:prstGeom>
        </p:spPr>
      </p:pic>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37</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a:t>Load</a:t>
            </a:r>
            <a:r>
              <a:rPr lang="en-US"/>
              <a:t> </a:t>
            </a:r>
            <a:r>
              <a:rPr lang="en-US" dirty="0"/>
              <a:t>Impacts</a:t>
            </a:r>
          </a:p>
          <a:p>
            <a:endParaRPr lang="en-US"/>
          </a:p>
        </p:txBody>
      </p:sp>
      <p:sp>
        <p:nvSpPr>
          <p:cNvPr id="6" name="Title 5"/>
          <p:cNvSpPr>
            <a:spLocks noGrp="1"/>
          </p:cNvSpPr>
          <p:nvPr>
            <p:ph type="title"/>
          </p:nvPr>
        </p:nvSpPr>
        <p:spPr/>
        <p:txBody>
          <a:bodyPr/>
          <a:lstStyle/>
          <a:p>
            <a:r>
              <a:rPr lang="en-US" smtClean="0"/>
              <a:t>Example Load </a:t>
            </a:r>
            <a:r>
              <a:rPr lang="en-US" dirty="0" smtClean="0"/>
              <a:t>Profiles</a:t>
            </a:r>
            <a:endParaRPr lang="en-US" dirty="0"/>
          </a:p>
        </p:txBody>
      </p:sp>
      <p:sp>
        <p:nvSpPr>
          <p:cNvPr id="13" name="TextBox 12"/>
          <p:cNvSpPr txBox="1"/>
          <p:nvPr/>
        </p:nvSpPr>
        <p:spPr>
          <a:xfrm>
            <a:off x="7349876" y="1714129"/>
            <a:ext cx="3138456" cy="307777"/>
          </a:xfrm>
          <a:prstGeom prst="rect">
            <a:avLst/>
          </a:prstGeom>
          <a:noFill/>
        </p:spPr>
        <p:txBody>
          <a:bodyPr wrap="square" rtlCol="0">
            <a:spAutoFit/>
          </a:bodyPr>
          <a:lstStyle/>
          <a:p>
            <a:pPr algn="ctr"/>
            <a:r>
              <a:rPr lang="en-US" sz="1400" b="1" dirty="0" smtClean="0">
                <a:solidFill>
                  <a:schemeClr val="accent1"/>
                </a:solidFill>
              </a:rPr>
              <a:t>Spring Weekday LDV Load (kWh)</a:t>
            </a:r>
            <a:endParaRPr lang="en-US" sz="1400" b="1" dirty="0">
              <a:solidFill>
                <a:schemeClr val="accent1"/>
              </a:solidFill>
            </a:endParaRPr>
          </a:p>
        </p:txBody>
      </p:sp>
      <p:sp>
        <p:nvSpPr>
          <p:cNvPr id="14" name="TextBox 13"/>
          <p:cNvSpPr txBox="1"/>
          <p:nvPr/>
        </p:nvSpPr>
        <p:spPr>
          <a:xfrm>
            <a:off x="7431090" y="4239244"/>
            <a:ext cx="3138456" cy="307777"/>
          </a:xfrm>
          <a:prstGeom prst="rect">
            <a:avLst/>
          </a:prstGeom>
          <a:noFill/>
        </p:spPr>
        <p:txBody>
          <a:bodyPr wrap="square" rtlCol="0">
            <a:spAutoFit/>
          </a:bodyPr>
          <a:lstStyle/>
          <a:p>
            <a:pPr algn="ctr"/>
            <a:r>
              <a:rPr lang="en-US" sz="1400" b="1" dirty="0" smtClean="0">
                <a:solidFill>
                  <a:schemeClr val="accent1"/>
                </a:solidFill>
              </a:rPr>
              <a:t>Spring Weekday MHDV Load (kWh)</a:t>
            </a:r>
            <a:endParaRPr lang="en-US" sz="1400" b="1" dirty="0">
              <a:solidFill>
                <a:schemeClr val="accent1"/>
              </a:solidFill>
            </a:endParaRPr>
          </a:p>
        </p:txBody>
      </p:sp>
      <p:sp>
        <p:nvSpPr>
          <p:cNvPr id="15" name="TextBox 14"/>
          <p:cNvSpPr txBox="1"/>
          <p:nvPr/>
        </p:nvSpPr>
        <p:spPr>
          <a:xfrm rot="16200000">
            <a:off x="6571767" y="2633704"/>
            <a:ext cx="657955" cy="261610"/>
          </a:xfrm>
          <a:prstGeom prst="rect">
            <a:avLst/>
          </a:prstGeom>
          <a:noFill/>
        </p:spPr>
        <p:txBody>
          <a:bodyPr wrap="square" rtlCol="0">
            <a:spAutoFit/>
          </a:bodyPr>
          <a:lstStyle/>
          <a:p>
            <a:r>
              <a:rPr lang="en-US" sz="1100" dirty="0" smtClean="0"/>
              <a:t>kWh</a:t>
            </a:r>
            <a:endParaRPr lang="en-US" sz="1100" dirty="0"/>
          </a:p>
        </p:txBody>
      </p:sp>
      <p:sp>
        <p:nvSpPr>
          <p:cNvPr id="16" name="TextBox 15"/>
          <p:cNvSpPr txBox="1"/>
          <p:nvPr/>
        </p:nvSpPr>
        <p:spPr>
          <a:xfrm rot="16200000">
            <a:off x="7748166" y="4759085"/>
            <a:ext cx="657955" cy="261610"/>
          </a:xfrm>
          <a:prstGeom prst="rect">
            <a:avLst/>
          </a:prstGeom>
          <a:noFill/>
        </p:spPr>
        <p:txBody>
          <a:bodyPr wrap="square" rtlCol="0">
            <a:spAutoFit/>
          </a:bodyPr>
          <a:lstStyle/>
          <a:p>
            <a:r>
              <a:rPr lang="en-US" sz="1100" dirty="0" smtClean="0"/>
              <a:t>kWh</a:t>
            </a:r>
            <a:endParaRPr lang="en-US" sz="1100" dirty="0"/>
          </a:p>
        </p:txBody>
      </p:sp>
      <p:pic>
        <p:nvPicPr>
          <p:cNvPr id="17" name="Picture 16"/>
          <p:cNvPicPr>
            <a:picLocks noChangeAspect="1"/>
          </p:cNvPicPr>
          <p:nvPr/>
        </p:nvPicPr>
        <p:blipFill>
          <a:blip r:embed="rId3"/>
          <a:stretch>
            <a:fillRect/>
          </a:stretch>
        </p:blipFill>
        <p:spPr>
          <a:xfrm>
            <a:off x="1316658" y="2577265"/>
            <a:ext cx="5011260" cy="3075174"/>
          </a:xfrm>
          <a:prstGeom prst="rect">
            <a:avLst/>
          </a:prstGeom>
        </p:spPr>
      </p:pic>
      <p:sp>
        <p:nvSpPr>
          <p:cNvPr id="18" name="TextBox 17"/>
          <p:cNvSpPr txBox="1"/>
          <p:nvPr/>
        </p:nvSpPr>
        <p:spPr>
          <a:xfrm>
            <a:off x="2323867" y="2269488"/>
            <a:ext cx="3138456" cy="307777"/>
          </a:xfrm>
          <a:prstGeom prst="rect">
            <a:avLst/>
          </a:prstGeom>
          <a:noFill/>
        </p:spPr>
        <p:txBody>
          <a:bodyPr wrap="square" rtlCol="0">
            <a:spAutoFit/>
          </a:bodyPr>
          <a:lstStyle/>
          <a:p>
            <a:pPr algn="ctr"/>
            <a:r>
              <a:rPr lang="en-US" sz="1400" b="1" dirty="0" smtClean="0">
                <a:solidFill>
                  <a:schemeClr val="accent1"/>
                </a:solidFill>
              </a:rPr>
              <a:t>Spring Weekday Total EV Load (kWh)</a:t>
            </a:r>
            <a:endParaRPr lang="en-US" sz="1400" b="1" dirty="0">
              <a:solidFill>
                <a:schemeClr val="accent1"/>
              </a:solidFill>
            </a:endParaRPr>
          </a:p>
        </p:txBody>
      </p:sp>
      <p:pic>
        <p:nvPicPr>
          <p:cNvPr id="23" name="Picture 22"/>
          <p:cNvPicPr>
            <a:picLocks noChangeAspect="1"/>
          </p:cNvPicPr>
          <p:nvPr/>
        </p:nvPicPr>
        <p:blipFill>
          <a:blip r:embed="rId4"/>
          <a:stretch>
            <a:fillRect/>
          </a:stretch>
        </p:blipFill>
        <p:spPr>
          <a:xfrm>
            <a:off x="7031549" y="4513174"/>
            <a:ext cx="3937538" cy="2344826"/>
          </a:xfrm>
          <a:prstGeom prst="rect">
            <a:avLst/>
          </a:prstGeom>
        </p:spPr>
      </p:pic>
      <p:sp>
        <p:nvSpPr>
          <p:cNvPr id="20" name="TextBox 19"/>
          <p:cNvSpPr txBox="1"/>
          <p:nvPr/>
        </p:nvSpPr>
        <p:spPr>
          <a:xfrm rot="16200000">
            <a:off x="6571767" y="5056540"/>
            <a:ext cx="657955" cy="261610"/>
          </a:xfrm>
          <a:prstGeom prst="rect">
            <a:avLst/>
          </a:prstGeom>
          <a:noFill/>
        </p:spPr>
        <p:txBody>
          <a:bodyPr wrap="square" rtlCol="0">
            <a:spAutoFit/>
          </a:bodyPr>
          <a:lstStyle/>
          <a:p>
            <a:r>
              <a:rPr lang="en-US" sz="1100" dirty="0" smtClean="0"/>
              <a:t>kWh</a:t>
            </a:r>
            <a:endParaRPr lang="en-US" sz="1100" dirty="0"/>
          </a:p>
        </p:txBody>
      </p:sp>
      <p:sp>
        <p:nvSpPr>
          <p:cNvPr id="21" name="TextBox 20"/>
          <p:cNvSpPr txBox="1"/>
          <p:nvPr/>
        </p:nvSpPr>
        <p:spPr>
          <a:xfrm rot="16200000">
            <a:off x="856874" y="3467644"/>
            <a:ext cx="657955" cy="261610"/>
          </a:xfrm>
          <a:prstGeom prst="rect">
            <a:avLst/>
          </a:prstGeom>
          <a:noFill/>
        </p:spPr>
        <p:txBody>
          <a:bodyPr wrap="square" rtlCol="0">
            <a:spAutoFit/>
          </a:bodyPr>
          <a:lstStyle/>
          <a:p>
            <a:r>
              <a:rPr lang="en-US" sz="1100" dirty="0" smtClean="0"/>
              <a:t>kWh</a:t>
            </a:r>
            <a:endParaRPr lang="en-US" sz="1100" dirty="0"/>
          </a:p>
        </p:txBody>
      </p:sp>
    </p:spTree>
    <p:extLst>
      <p:ext uri="{BB962C8B-B14F-4D97-AF65-F5344CB8AC3E}">
        <p14:creationId xmlns:p14="http://schemas.microsoft.com/office/powerpoint/2010/main" val="4082534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555776" y="2954944"/>
            <a:ext cx="7231940" cy="3664752"/>
          </a:xfrm>
          <a:prstGeom prst="rect">
            <a:avLst/>
          </a:prstGeom>
        </p:spPr>
      </p:pic>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38</a:t>
            </a:fld>
            <a:endParaRPr lang="en-US" dirty="0" smtClean="0"/>
          </a:p>
        </p:txBody>
      </p:sp>
      <p:sp>
        <p:nvSpPr>
          <p:cNvPr id="4" name="Text Placeholder 3"/>
          <p:cNvSpPr>
            <a:spLocks noGrp="1"/>
          </p:cNvSpPr>
          <p:nvPr>
            <p:ph type="body" sz="quarter" idx="16"/>
          </p:nvPr>
        </p:nvSpPr>
        <p:spPr/>
        <p:txBody>
          <a:bodyPr/>
          <a:lstStyle/>
          <a:p>
            <a:pPr lvl="1"/>
            <a:r>
              <a:rPr lang="en-US" dirty="0"/>
              <a:t>Brattle’s annual EV load forecast aligns closely with ERCOT’s original load </a:t>
            </a:r>
            <a:r>
              <a:rPr lang="en-US" dirty="0" smtClean="0"/>
              <a:t>impact assumption </a:t>
            </a:r>
            <a:r>
              <a:rPr lang="en-US" dirty="0"/>
              <a:t>at the system level.</a:t>
            </a:r>
          </a:p>
          <a:p>
            <a:pPr lvl="1"/>
            <a:r>
              <a:rPr lang="en-US" dirty="0"/>
              <a:t>ERCOT’s </a:t>
            </a:r>
            <a:r>
              <a:rPr lang="en-US" dirty="0" smtClean="0"/>
              <a:t>assumption </a:t>
            </a:r>
            <a:r>
              <a:rPr lang="en-US" dirty="0"/>
              <a:t>reports an annual total system load impact of approximately </a:t>
            </a:r>
            <a:r>
              <a:rPr lang="en-US" b="1" dirty="0" smtClean="0">
                <a:solidFill>
                  <a:schemeClr val="accent1"/>
                </a:solidFill>
              </a:rPr>
              <a:t>5.1 </a:t>
            </a:r>
            <a:r>
              <a:rPr lang="en-US" b="1" dirty="0">
                <a:solidFill>
                  <a:schemeClr val="accent1"/>
                </a:solidFill>
              </a:rPr>
              <a:t>TWh </a:t>
            </a:r>
            <a:r>
              <a:rPr lang="en-US" dirty="0"/>
              <a:t>in 2029, while Brattle’s approach comes in slightly </a:t>
            </a:r>
            <a:r>
              <a:rPr lang="en-US" dirty="0" smtClean="0"/>
              <a:t>higher </a:t>
            </a:r>
            <a:r>
              <a:rPr lang="en-US" dirty="0"/>
              <a:t>at </a:t>
            </a:r>
            <a:r>
              <a:rPr lang="en-US" b="1" dirty="0">
                <a:solidFill>
                  <a:schemeClr val="accent1"/>
                </a:solidFill>
              </a:rPr>
              <a:t>6</a:t>
            </a:r>
            <a:r>
              <a:rPr lang="en-US" b="1" dirty="0" smtClean="0">
                <a:solidFill>
                  <a:schemeClr val="accent1"/>
                </a:solidFill>
              </a:rPr>
              <a:t> </a:t>
            </a:r>
            <a:r>
              <a:rPr lang="en-US" b="1" dirty="0">
                <a:solidFill>
                  <a:schemeClr val="accent1"/>
                </a:solidFill>
              </a:rPr>
              <a:t>TWh</a:t>
            </a:r>
            <a:r>
              <a:rPr lang="en-US" dirty="0"/>
              <a:t>.</a:t>
            </a:r>
          </a:p>
          <a:p>
            <a:pPr marL="346075" lvl="2" indent="0">
              <a:buNone/>
            </a:pPr>
            <a:endParaRPr lang="en-US" dirty="0"/>
          </a:p>
        </p:txBody>
      </p:sp>
      <p:sp>
        <p:nvSpPr>
          <p:cNvPr id="5" name="Text Placeholder 4"/>
          <p:cNvSpPr>
            <a:spLocks noGrp="1"/>
          </p:cNvSpPr>
          <p:nvPr>
            <p:ph type="body" sz="quarter" idx="19"/>
          </p:nvPr>
        </p:nvSpPr>
        <p:spPr>
          <a:xfrm>
            <a:off x="508000" y="7549"/>
            <a:ext cx="6040438" cy="954107"/>
          </a:xfrm>
        </p:spPr>
        <p:txBody>
          <a:bodyPr/>
          <a:lstStyle/>
          <a:p>
            <a:r>
              <a:rPr lang="en-US" dirty="0"/>
              <a:t>Load</a:t>
            </a:r>
            <a:r>
              <a:rPr lang="en-US"/>
              <a:t> </a:t>
            </a:r>
            <a:r>
              <a:rPr lang="en-US" dirty="0"/>
              <a:t>Impacts</a:t>
            </a:r>
          </a:p>
          <a:p>
            <a:endParaRPr lang="en-US"/>
          </a:p>
        </p:txBody>
      </p:sp>
      <p:sp>
        <p:nvSpPr>
          <p:cNvPr id="6" name="Title 5"/>
          <p:cNvSpPr>
            <a:spLocks noGrp="1"/>
          </p:cNvSpPr>
          <p:nvPr>
            <p:ph type="title"/>
          </p:nvPr>
        </p:nvSpPr>
        <p:spPr/>
        <p:txBody>
          <a:bodyPr/>
          <a:lstStyle/>
          <a:p>
            <a:r>
              <a:rPr lang="en-US" dirty="0"/>
              <a:t>Comparison to </a:t>
            </a:r>
            <a:r>
              <a:rPr lang="en-US"/>
              <a:t>ERCOT </a:t>
            </a:r>
            <a:r>
              <a:rPr lang="en-US" dirty="0"/>
              <a:t>Load</a:t>
            </a:r>
            <a:r>
              <a:rPr lang="en-US"/>
              <a:t> Forecast</a:t>
            </a:r>
            <a:endParaRPr lang="en-US" dirty="0"/>
          </a:p>
        </p:txBody>
      </p:sp>
      <p:sp>
        <p:nvSpPr>
          <p:cNvPr id="8" name="TextBox 7"/>
          <p:cNvSpPr txBox="1"/>
          <p:nvPr/>
        </p:nvSpPr>
        <p:spPr>
          <a:xfrm>
            <a:off x="6400954" y="4516848"/>
            <a:ext cx="1043565" cy="369332"/>
          </a:xfrm>
          <a:prstGeom prst="rect">
            <a:avLst/>
          </a:prstGeom>
          <a:noFill/>
        </p:spPr>
        <p:txBody>
          <a:bodyPr wrap="square" rtlCol="0">
            <a:spAutoFit/>
          </a:bodyPr>
          <a:lstStyle/>
          <a:p>
            <a:r>
              <a:rPr lang="en-US" b="1" dirty="0" smtClean="0">
                <a:solidFill>
                  <a:schemeClr val="accent1"/>
                </a:solidFill>
              </a:rPr>
              <a:t>ERCOT</a:t>
            </a:r>
            <a:endParaRPr lang="en-US" b="1" dirty="0">
              <a:solidFill>
                <a:schemeClr val="accent1"/>
              </a:solidFill>
            </a:endParaRPr>
          </a:p>
        </p:txBody>
      </p:sp>
      <p:sp>
        <p:nvSpPr>
          <p:cNvPr id="9" name="TextBox 8"/>
          <p:cNvSpPr txBox="1"/>
          <p:nvPr/>
        </p:nvSpPr>
        <p:spPr>
          <a:xfrm>
            <a:off x="7444519" y="4791208"/>
            <a:ext cx="1043565" cy="369332"/>
          </a:xfrm>
          <a:prstGeom prst="rect">
            <a:avLst/>
          </a:prstGeom>
          <a:noFill/>
        </p:spPr>
        <p:txBody>
          <a:bodyPr wrap="square" rtlCol="0">
            <a:spAutoFit/>
          </a:bodyPr>
          <a:lstStyle/>
          <a:p>
            <a:r>
              <a:rPr lang="en-US" b="1" dirty="0" smtClean="0">
                <a:solidFill>
                  <a:schemeClr val="accent3"/>
                </a:solidFill>
              </a:rPr>
              <a:t>Brattle</a:t>
            </a:r>
            <a:endParaRPr lang="en-US" b="1" dirty="0">
              <a:solidFill>
                <a:schemeClr val="accent3"/>
              </a:solidFill>
            </a:endParaRPr>
          </a:p>
        </p:txBody>
      </p:sp>
      <p:sp>
        <p:nvSpPr>
          <p:cNvPr id="10" name="TextBox 9"/>
          <p:cNvSpPr txBox="1"/>
          <p:nvPr/>
        </p:nvSpPr>
        <p:spPr>
          <a:xfrm>
            <a:off x="4947986" y="2954944"/>
            <a:ext cx="3352800" cy="369332"/>
          </a:xfrm>
          <a:prstGeom prst="rect">
            <a:avLst/>
          </a:prstGeom>
          <a:noFill/>
        </p:spPr>
        <p:txBody>
          <a:bodyPr wrap="square" rtlCol="0">
            <a:spAutoFit/>
          </a:bodyPr>
          <a:lstStyle/>
          <a:p>
            <a:r>
              <a:rPr lang="en-US" b="1" dirty="0" smtClean="0">
                <a:solidFill>
                  <a:schemeClr val="accent1"/>
                </a:solidFill>
              </a:rPr>
              <a:t>EV Load Forecast Comparison</a:t>
            </a:r>
            <a:endParaRPr lang="en-US" b="1" dirty="0">
              <a:solidFill>
                <a:schemeClr val="accent1"/>
              </a:solidFill>
            </a:endParaRPr>
          </a:p>
        </p:txBody>
      </p:sp>
    </p:spTree>
    <p:extLst>
      <p:ext uri="{BB962C8B-B14F-4D97-AF65-F5344CB8AC3E}">
        <p14:creationId xmlns:p14="http://schemas.microsoft.com/office/powerpoint/2010/main" val="133400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3</a:t>
            </a:fld>
            <a:endParaRPr lang="en-US" dirty="0" smtClean="0"/>
          </a:p>
        </p:txBody>
      </p:sp>
      <p:sp>
        <p:nvSpPr>
          <p:cNvPr id="4" name="Text Placeholder 3"/>
          <p:cNvSpPr>
            <a:spLocks noGrp="1"/>
          </p:cNvSpPr>
          <p:nvPr>
            <p:ph type="body" sz="quarter" idx="16"/>
          </p:nvPr>
        </p:nvSpPr>
        <p:spPr/>
        <p:txBody>
          <a:bodyPr/>
          <a:lstStyle/>
          <a:p>
            <a:pPr lvl="1"/>
            <a:r>
              <a:rPr lang="en-US" sz="2000" dirty="0"/>
              <a:t>The Brattle Group was retained by ERCOT to </a:t>
            </a:r>
            <a:r>
              <a:rPr lang="en-US" sz="2000" dirty="0" smtClean="0"/>
              <a:t>develop a </a:t>
            </a:r>
            <a:r>
              <a:rPr lang="en-US" sz="2000" dirty="0"/>
              <a:t>repeatable process for forecasting electric vehicle load impacts at the substation level out to 2029, for use in their </a:t>
            </a:r>
            <a:r>
              <a:rPr lang="en-US" sz="2000" dirty="0" smtClean="0"/>
              <a:t>System </a:t>
            </a:r>
            <a:r>
              <a:rPr lang="en-US" sz="2000" dirty="0"/>
              <a:t>Planning </a:t>
            </a:r>
            <a:r>
              <a:rPr lang="en-US" sz="2000" dirty="0" smtClean="0"/>
              <a:t>Assessment</a:t>
            </a:r>
            <a:endParaRPr lang="en-US" sz="2000" dirty="0"/>
          </a:p>
          <a:p>
            <a:pPr lvl="1"/>
            <a:r>
              <a:rPr lang="en-US" sz="2000" dirty="0"/>
              <a:t>ERCOT requested </a:t>
            </a:r>
            <a:r>
              <a:rPr lang="en-US" sz="2000" dirty="0" smtClean="0"/>
              <a:t>that Brattle </a:t>
            </a:r>
            <a:r>
              <a:rPr lang="en-US" sz="2000" dirty="0"/>
              <a:t>provide an interactive “tool” that could be used to easily replicate and update the analysis in the </a:t>
            </a:r>
            <a:r>
              <a:rPr lang="en-US" sz="2000" dirty="0" smtClean="0"/>
              <a:t>future</a:t>
            </a:r>
            <a:endParaRPr lang="en-US" sz="2000" dirty="0"/>
          </a:p>
          <a:p>
            <a:pPr lvl="1"/>
            <a:r>
              <a:rPr lang="en-US" sz="2000" dirty="0"/>
              <a:t>Brattle has conducted a thorough review of ERCOT’s existing electric vehicle </a:t>
            </a:r>
            <a:r>
              <a:rPr lang="en-US" sz="2000" dirty="0" smtClean="0"/>
              <a:t>assumptions, </a:t>
            </a:r>
            <a:r>
              <a:rPr lang="en-US" sz="2000" dirty="0"/>
              <a:t>allocated those forecasts to ERCOT substations using Texas-specific and publicly accessible data, and generated representative 24-hour load profiles at each substation for 8 years, 4 seasons, and 2 </a:t>
            </a:r>
            <a:r>
              <a:rPr lang="en-US" sz="2000" dirty="0" smtClean="0"/>
              <a:t>day types</a:t>
            </a:r>
            <a:endParaRPr lang="en-US" sz="2000" dirty="0"/>
          </a:p>
          <a:p>
            <a:pPr lvl="1"/>
            <a:r>
              <a:rPr lang="en-US" sz="2000" dirty="0"/>
              <a:t>Brattle has also corresponded at length with several of ERCOT’s Transmission and Distribution Service Providers to </a:t>
            </a:r>
            <a:r>
              <a:rPr lang="en-US" sz="2000" dirty="0" smtClean="0"/>
              <a:t>leverage their existing work and experience in understanding local impacts of EVs</a:t>
            </a:r>
            <a:endParaRPr lang="en-US" sz="2000" dirty="0"/>
          </a:p>
          <a:p>
            <a:pPr lvl="1"/>
            <a:r>
              <a:rPr lang="en-US" sz="2000" dirty="0"/>
              <a:t>This </a:t>
            </a:r>
            <a:r>
              <a:rPr lang="en-US" sz="2000" dirty="0" smtClean="0"/>
              <a:t>presentation </a:t>
            </a:r>
            <a:r>
              <a:rPr lang="en-US" sz="2000" dirty="0"/>
              <a:t>details Brattle’s approach in carrying out the analysis from start to finish, and includes a summary of the final </a:t>
            </a:r>
            <a:r>
              <a:rPr lang="en-US" sz="2000" dirty="0" smtClean="0"/>
              <a:t>results</a:t>
            </a:r>
            <a:endParaRPr lang="en-US" sz="2000" dirty="0"/>
          </a:p>
          <a:p>
            <a:pPr lvl="1"/>
            <a:r>
              <a:rPr lang="en-US" sz="2000" dirty="0"/>
              <a:t>The Excel-based interactive tool will be passed off to members of ERCOT’s Transmission Planning team at the conclusion of the </a:t>
            </a:r>
            <a:r>
              <a:rPr lang="en-US" sz="2000" dirty="0" smtClean="0"/>
              <a:t>engagement</a:t>
            </a:r>
            <a:endParaRPr lang="en-US" sz="2000" dirty="0"/>
          </a:p>
        </p:txBody>
      </p:sp>
      <p:sp>
        <p:nvSpPr>
          <p:cNvPr id="5" name="Text Placeholder 4"/>
          <p:cNvSpPr>
            <a:spLocks noGrp="1"/>
          </p:cNvSpPr>
          <p:nvPr>
            <p:ph type="body" sz="quarter" idx="19"/>
          </p:nvPr>
        </p:nvSpPr>
        <p:spPr/>
        <p:txBody>
          <a:bodyPr/>
          <a:lstStyle/>
          <a:p>
            <a:r>
              <a:rPr lang="en-US" dirty="0"/>
              <a:t>Executive</a:t>
            </a:r>
            <a:r>
              <a:rPr lang="en-US"/>
              <a:t> summary</a:t>
            </a:r>
          </a:p>
        </p:txBody>
      </p:sp>
      <p:sp>
        <p:nvSpPr>
          <p:cNvPr id="6" name="Title 5"/>
          <p:cNvSpPr>
            <a:spLocks noGrp="1"/>
          </p:cNvSpPr>
          <p:nvPr>
            <p:ph type="title"/>
          </p:nvPr>
        </p:nvSpPr>
        <p:spPr/>
        <p:txBody>
          <a:bodyPr/>
          <a:lstStyle/>
          <a:p>
            <a:r>
              <a:rPr lang="en-US"/>
              <a:t>Introduction</a:t>
            </a:r>
            <a:endParaRPr lang="en-US" dirty="0"/>
          </a:p>
        </p:txBody>
      </p:sp>
    </p:spTree>
    <p:extLst>
      <p:ext uri="{BB962C8B-B14F-4D97-AF65-F5344CB8AC3E}">
        <p14:creationId xmlns:p14="http://schemas.microsoft.com/office/powerpoint/2010/main" val="951337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t="7793" r="20143" b="10810"/>
          <a:stretch/>
        </p:blipFill>
        <p:spPr>
          <a:xfrm>
            <a:off x="8714678" y="3909343"/>
            <a:ext cx="3104999" cy="2087358"/>
          </a:xfrm>
          <a:prstGeom prst="rect">
            <a:avLst/>
          </a:prstGeom>
        </p:spPr>
      </p:pic>
      <p:pic>
        <p:nvPicPr>
          <p:cNvPr id="8" name="Picture 7"/>
          <p:cNvPicPr>
            <a:picLocks noChangeAspect="1"/>
          </p:cNvPicPr>
          <p:nvPr/>
        </p:nvPicPr>
        <p:blipFill>
          <a:blip r:embed="rId3"/>
          <a:stretch>
            <a:fillRect/>
          </a:stretch>
        </p:blipFill>
        <p:spPr>
          <a:xfrm>
            <a:off x="3344331" y="3857770"/>
            <a:ext cx="4229726" cy="2497289"/>
          </a:xfrm>
          <a:prstGeom prst="rect">
            <a:avLst/>
          </a:prstGeom>
        </p:spPr>
      </p:pic>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39</a:t>
            </a:fld>
            <a:endParaRPr lang="en-US" dirty="0" smtClean="0"/>
          </a:p>
        </p:txBody>
      </p:sp>
      <p:sp>
        <p:nvSpPr>
          <p:cNvPr id="4" name="Text Placeholder 3"/>
          <p:cNvSpPr>
            <a:spLocks noGrp="1"/>
          </p:cNvSpPr>
          <p:nvPr>
            <p:ph type="body" sz="quarter" idx="16"/>
          </p:nvPr>
        </p:nvSpPr>
        <p:spPr/>
        <p:txBody>
          <a:bodyPr/>
          <a:lstStyle/>
          <a:p>
            <a:pPr lvl="1"/>
            <a:r>
              <a:rPr lang="en-US" sz="1800" dirty="0"/>
              <a:t>EV adoption across all ERCOT substations is expected to add about </a:t>
            </a:r>
            <a:r>
              <a:rPr lang="en-US" sz="1800" dirty="0" smtClean="0"/>
              <a:t>0.2% </a:t>
            </a:r>
            <a:r>
              <a:rPr lang="en-US" sz="1800" dirty="0"/>
              <a:t>of load to ERCOT’s electric load forecast in 2022 and about 1.25% of load in 2029.</a:t>
            </a:r>
          </a:p>
          <a:p>
            <a:pPr lvl="2"/>
            <a:r>
              <a:rPr lang="en-US" sz="1800" dirty="0"/>
              <a:t>By 2029, EV load will add approximately </a:t>
            </a:r>
            <a:r>
              <a:rPr lang="en-US" sz="1800" b="1" dirty="0">
                <a:solidFill>
                  <a:schemeClr val="accent1"/>
                </a:solidFill>
              </a:rPr>
              <a:t>6 TWh </a:t>
            </a:r>
            <a:r>
              <a:rPr lang="en-US" sz="1800" dirty="0"/>
              <a:t>of load to ERCOT’s base load forecast.</a:t>
            </a:r>
          </a:p>
          <a:p>
            <a:pPr lvl="2"/>
            <a:r>
              <a:rPr lang="en-US" sz="1800" dirty="0"/>
              <a:t>This is the combined charging load estimated to come from </a:t>
            </a:r>
            <a:r>
              <a:rPr lang="en-US" sz="1800" b="1" dirty="0">
                <a:solidFill>
                  <a:schemeClr val="accent1"/>
                </a:solidFill>
              </a:rPr>
              <a:t>~</a:t>
            </a:r>
            <a:r>
              <a:rPr lang="en-US" sz="1800" b="1" dirty="0" smtClean="0">
                <a:solidFill>
                  <a:schemeClr val="accent1"/>
                </a:solidFill>
              </a:rPr>
              <a:t>750,000 </a:t>
            </a:r>
            <a:r>
              <a:rPr lang="en-US" sz="1800" b="1" dirty="0">
                <a:solidFill>
                  <a:schemeClr val="accent1"/>
                </a:solidFill>
              </a:rPr>
              <a:t>LDVs </a:t>
            </a:r>
            <a:r>
              <a:rPr lang="en-US" sz="1800" dirty="0"/>
              <a:t>and </a:t>
            </a:r>
            <a:r>
              <a:rPr lang="en-US" sz="1800" b="1" dirty="0">
                <a:solidFill>
                  <a:schemeClr val="accent1"/>
                </a:solidFill>
              </a:rPr>
              <a:t>~130,000 MHDVs.</a:t>
            </a:r>
          </a:p>
          <a:p>
            <a:pPr lvl="1"/>
            <a:r>
              <a:rPr lang="en-US" sz="1800" dirty="0"/>
              <a:t>ERCOT’s electric load will grow at a rate of </a:t>
            </a:r>
            <a:r>
              <a:rPr lang="en-US" sz="1800" b="1" dirty="0">
                <a:solidFill>
                  <a:schemeClr val="accent1"/>
                </a:solidFill>
              </a:rPr>
              <a:t>2.1%/year </a:t>
            </a:r>
            <a:r>
              <a:rPr lang="en-US" sz="1800" dirty="0"/>
              <a:t>without EV load, and </a:t>
            </a:r>
            <a:r>
              <a:rPr lang="en-US" sz="1800" b="1" dirty="0">
                <a:solidFill>
                  <a:schemeClr val="accent1"/>
                </a:solidFill>
              </a:rPr>
              <a:t>2.3%/year </a:t>
            </a:r>
            <a:r>
              <a:rPr lang="en-US" sz="1800" dirty="0"/>
              <a:t>with EV load.</a:t>
            </a:r>
          </a:p>
        </p:txBody>
      </p:sp>
      <p:sp>
        <p:nvSpPr>
          <p:cNvPr id="5" name="Text Placeholder 4"/>
          <p:cNvSpPr>
            <a:spLocks noGrp="1"/>
          </p:cNvSpPr>
          <p:nvPr>
            <p:ph type="body" sz="quarter" idx="19"/>
          </p:nvPr>
        </p:nvSpPr>
        <p:spPr>
          <a:xfrm>
            <a:off x="508000" y="7549"/>
            <a:ext cx="6040438" cy="954107"/>
          </a:xfrm>
        </p:spPr>
        <p:txBody>
          <a:bodyPr/>
          <a:lstStyle/>
          <a:p>
            <a:r>
              <a:rPr lang="en-US" dirty="0"/>
              <a:t>Load</a:t>
            </a:r>
            <a:r>
              <a:rPr lang="en-US"/>
              <a:t> </a:t>
            </a:r>
            <a:r>
              <a:rPr lang="en-US" dirty="0"/>
              <a:t>Impacts</a:t>
            </a:r>
          </a:p>
          <a:p>
            <a:endParaRPr lang="en-US"/>
          </a:p>
        </p:txBody>
      </p:sp>
      <p:sp>
        <p:nvSpPr>
          <p:cNvPr id="6" name="Title 5"/>
          <p:cNvSpPr>
            <a:spLocks noGrp="1"/>
          </p:cNvSpPr>
          <p:nvPr>
            <p:ph type="title"/>
          </p:nvPr>
        </p:nvSpPr>
        <p:spPr/>
        <p:txBody>
          <a:bodyPr/>
          <a:lstStyle/>
          <a:p>
            <a:r>
              <a:rPr lang="en-US" dirty="0" smtClean="0"/>
              <a:t>ERCOT EV Load Forecast Impacts</a:t>
            </a:r>
            <a:endParaRPr lang="en-US" dirty="0"/>
          </a:p>
        </p:txBody>
      </p:sp>
      <p:sp>
        <p:nvSpPr>
          <p:cNvPr id="9" name="TextBox 8"/>
          <p:cNvSpPr txBox="1"/>
          <p:nvPr/>
        </p:nvSpPr>
        <p:spPr>
          <a:xfrm>
            <a:off x="4006964" y="3506467"/>
            <a:ext cx="2904460" cy="523220"/>
          </a:xfrm>
          <a:prstGeom prst="rect">
            <a:avLst/>
          </a:prstGeom>
          <a:noFill/>
        </p:spPr>
        <p:txBody>
          <a:bodyPr wrap="square" rtlCol="0">
            <a:spAutoFit/>
          </a:bodyPr>
          <a:lstStyle/>
          <a:p>
            <a:pPr algn="ctr"/>
            <a:r>
              <a:rPr lang="en-US" sz="1400" b="1" dirty="0" smtClean="0">
                <a:solidFill>
                  <a:schemeClr val="accent1"/>
                </a:solidFill>
              </a:rPr>
              <a:t>ERCOT Electric Load Forecast Plus Added EV Load</a:t>
            </a:r>
            <a:endParaRPr lang="en-US" sz="1400" b="1" dirty="0">
              <a:solidFill>
                <a:schemeClr val="accent1"/>
              </a:solidFill>
            </a:endParaRPr>
          </a:p>
        </p:txBody>
      </p:sp>
      <p:sp>
        <p:nvSpPr>
          <p:cNvPr id="10" name="Right Brace 9"/>
          <p:cNvSpPr/>
          <p:nvPr/>
        </p:nvSpPr>
        <p:spPr>
          <a:xfrm>
            <a:off x="7454011" y="4327230"/>
            <a:ext cx="123055" cy="154482"/>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11" name="TextBox 10"/>
          <p:cNvSpPr txBox="1"/>
          <p:nvPr/>
        </p:nvSpPr>
        <p:spPr>
          <a:xfrm>
            <a:off x="7586529" y="4173639"/>
            <a:ext cx="1346852" cy="461665"/>
          </a:xfrm>
          <a:prstGeom prst="rect">
            <a:avLst/>
          </a:prstGeom>
          <a:noFill/>
        </p:spPr>
        <p:txBody>
          <a:bodyPr wrap="square" rtlCol="0">
            <a:spAutoFit/>
          </a:bodyPr>
          <a:lstStyle/>
          <a:p>
            <a:r>
              <a:rPr lang="en-US" sz="1200" b="1">
                <a:solidFill>
                  <a:schemeClr val="accent3"/>
                </a:solidFill>
              </a:rPr>
              <a:t>6 </a:t>
            </a:r>
            <a:r>
              <a:rPr lang="en-US" sz="1200" b="1" dirty="0" err="1">
                <a:solidFill>
                  <a:schemeClr val="accent3"/>
                </a:solidFill>
              </a:rPr>
              <a:t>TWh</a:t>
            </a:r>
            <a:r>
              <a:rPr lang="en-US" sz="1200" b="1" dirty="0">
                <a:solidFill>
                  <a:schemeClr val="accent3"/>
                </a:solidFill>
              </a:rPr>
              <a:t> of load from EVs in 2029</a:t>
            </a:r>
          </a:p>
        </p:txBody>
      </p:sp>
      <p:sp>
        <p:nvSpPr>
          <p:cNvPr id="12" name="Right Brace 11"/>
          <p:cNvSpPr/>
          <p:nvPr/>
        </p:nvSpPr>
        <p:spPr>
          <a:xfrm>
            <a:off x="7455405" y="4481712"/>
            <a:ext cx="131124" cy="1446731"/>
          </a:xfrm>
          <a:prstGeom prst="rightBrace">
            <a:avLst/>
          </a:prstGeom>
          <a:ln>
            <a:solidFill>
              <a:schemeClr val="bg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7619561" y="4833055"/>
            <a:ext cx="1362695" cy="646331"/>
          </a:xfrm>
          <a:prstGeom prst="rect">
            <a:avLst/>
          </a:prstGeom>
          <a:noFill/>
        </p:spPr>
        <p:txBody>
          <a:bodyPr wrap="square" rtlCol="0">
            <a:spAutoFit/>
          </a:bodyPr>
          <a:lstStyle/>
          <a:p>
            <a:r>
              <a:rPr lang="en-US" sz="1200" b="1" dirty="0" smtClean="0">
                <a:solidFill>
                  <a:schemeClr val="bg1">
                    <a:lumMod val="50000"/>
                  </a:schemeClr>
                </a:solidFill>
              </a:rPr>
              <a:t>490 </a:t>
            </a:r>
            <a:r>
              <a:rPr lang="en-US" sz="1200" b="1" dirty="0" err="1" smtClean="0">
                <a:solidFill>
                  <a:schemeClr val="bg1">
                    <a:lumMod val="50000"/>
                  </a:schemeClr>
                </a:solidFill>
              </a:rPr>
              <a:t>TWh</a:t>
            </a:r>
            <a:r>
              <a:rPr lang="en-US" sz="1200" b="1" dirty="0" smtClean="0">
                <a:solidFill>
                  <a:schemeClr val="bg1">
                    <a:lumMod val="50000"/>
                  </a:schemeClr>
                </a:solidFill>
              </a:rPr>
              <a:t> forecasted 2029 base load</a:t>
            </a:r>
            <a:endParaRPr lang="en-US" sz="1200" b="1" dirty="0">
              <a:solidFill>
                <a:schemeClr val="bg1">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322957173"/>
              </p:ext>
            </p:extLst>
          </p:nvPr>
        </p:nvGraphicFramePr>
        <p:xfrm>
          <a:off x="361210" y="3506467"/>
          <a:ext cx="2910456" cy="2849880"/>
        </p:xfrm>
        <a:graphic>
          <a:graphicData uri="http://schemas.openxmlformats.org/drawingml/2006/table">
            <a:tbl>
              <a:tblPr firstRow="1" bandRow="1">
                <a:tableStyleId>{F5AB1C69-6EDB-4FF4-983F-18BD219EF322}</a:tableStyleId>
              </a:tblPr>
              <a:tblGrid>
                <a:gridCol w="1847863">
                  <a:extLst>
                    <a:ext uri="{9D8B030D-6E8A-4147-A177-3AD203B41FA5}">
                      <a16:colId xmlns:a16="http://schemas.microsoft.com/office/drawing/2014/main" val="707083330"/>
                    </a:ext>
                  </a:extLst>
                </a:gridCol>
                <a:gridCol w="1062593">
                  <a:extLst>
                    <a:ext uri="{9D8B030D-6E8A-4147-A177-3AD203B41FA5}">
                      <a16:colId xmlns:a16="http://schemas.microsoft.com/office/drawing/2014/main" val="1560798918"/>
                    </a:ext>
                  </a:extLst>
                </a:gridCol>
              </a:tblGrid>
              <a:tr h="154255">
                <a:tc>
                  <a:txBody>
                    <a:bodyPr/>
                    <a:lstStyle/>
                    <a:p>
                      <a:r>
                        <a:rPr lang="en-US" sz="1100" dirty="0" smtClean="0"/>
                        <a:t>Vehicle Type</a:t>
                      </a:r>
                      <a:endParaRPr lang="en-US" sz="1100" dirty="0"/>
                    </a:p>
                  </a:txBody>
                  <a:tcPr/>
                </a:tc>
                <a:tc>
                  <a:txBody>
                    <a:bodyPr/>
                    <a:lstStyle/>
                    <a:p>
                      <a:r>
                        <a:rPr lang="en-US" sz="1100" dirty="0" smtClean="0"/>
                        <a:t>Annual MWh</a:t>
                      </a:r>
                      <a:endParaRPr lang="en-US" sz="1100" dirty="0"/>
                    </a:p>
                  </a:txBody>
                  <a:tcPr/>
                </a:tc>
                <a:extLst>
                  <a:ext uri="{0D108BD9-81ED-4DB2-BD59-A6C34878D82A}">
                    <a16:rowId xmlns:a16="http://schemas.microsoft.com/office/drawing/2014/main" val="817626029"/>
                  </a:ext>
                </a:extLst>
              </a:tr>
              <a:tr h="154255">
                <a:tc>
                  <a:txBody>
                    <a:bodyPr/>
                    <a:lstStyle/>
                    <a:p>
                      <a:r>
                        <a:rPr lang="en-US" sz="1100" dirty="0" smtClean="0"/>
                        <a:t>Passenger</a:t>
                      </a:r>
                      <a:r>
                        <a:rPr lang="en-US" sz="1100" baseline="0" dirty="0" smtClean="0"/>
                        <a:t> BEV</a:t>
                      </a:r>
                      <a:endParaRPr lang="en-US" sz="1100" dirty="0"/>
                    </a:p>
                  </a:txBody>
                  <a:tcPr/>
                </a:tc>
                <a:tc>
                  <a:txBody>
                    <a:bodyPr/>
                    <a:lstStyle/>
                    <a:p>
                      <a:pPr algn="ctr"/>
                      <a:r>
                        <a:rPr lang="en-US" sz="1100" dirty="0" smtClean="0"/>
                        <a:t>3.4</a:t>
                      </a:r>
                      <a:endParaRPr lang="en-US" sz="1100" dirty="0"/>
                    </a:p>
                  </a:txBody>
                  <a:tcPr/>
                </a:tc>
                <a:extLst>
                  <a:ext uri="{0D108BD9-81ED-4DB2-BD59-A6C34878D82A}">
                    <a16:rowId xmlns:a16="http://schemas.microsoft.com/office/drawing/2014/main" val="573503064"/>
                  </a:ext>
                </a:extLst>
              </a:tr>
              <a:tr h="154255">
                <a:tc>
                  <a:txBody>
                    <a:bodyPr/>
                    <a:lstStyle/>
                    <a:p>
                      <a:r>
                        <a:rPr lang="en-US" sz="1100" dirty="0" smtClean="0"/>
                        <a:t>Passenger PHEV</a:t>
                      </a:r>
                      <a:endParaRPr lang="en-US" sz="1100" dirty="0"/>
                    </a:p>
                  </a:txBody>
                  <a:tcPr/>
                </a:tc>
                <a:tc>
                  <a:txBody>
                    <a:bodyPr/>
                    <a:lstStyle/>
                    <a:p>
                      <a:pPr algn="ctr"/>
                      <a:r>
                        <a:rPr lang="en-US" sz="1100" dirty="0" smtClean="0"/>
                        <a:t>2.0</a:t>
                      </a:r>
                      <a:endParaRPr lang="en-US" sz="1100" dirty="0"/>
                    </a:p>
                  </a:txBody>
                  <a:tcPr/>
                </a:tc>
                <a:extLst>
                  <a:ext uri="{0D108BD9-81ED-4DB2-BD59-A6C34878D82A}">
                    <a16:rowId xmlns:a16="http://schemas.microsoft.com/office/drawing/2014/main" val="1929826069"/>
                  </a:ext>
                </a:extLst>
              </a:tr>
              <a:tr h="154255">
                <a:tc>
                  <a:txBody>
                    <a:bodyPr/>
                    <a:lstStyle/>
                    <a:p>
                      <a:r>
                        <a:rPr lang="en-US" sz="1100" dirty="0" smtClean="0"/>
                        <a:t>Passenger Light Truck</a:t>
                      </a:r>
                      <a:endParaRPr lang="en-US" sz="1100" dirty="0"/>
                    </a:p>
                  </a:txBody>
                  <a:tcPr/>
                </a:tc>
                <a:tc>
                  <a:txBody>
                    <a:bodyPr/>
                    <a:lstStyle/>
                    <a:p>
                      <a:pPr algn="ctr"/>
                      <a:r>
                        <a:rPr lang="en-US" sz="1100" dirty="0" smtClean="0"/>
                        <a:t>3.9</a:t>
                      </a:r>
                      <a:endParaRPr lang="en-US" sz="1100" dirty="0"/>
                    </a:p>
                  </a:txBody>
                  <a:tcPr/>
                </a:tc>
                <a:extLst>
                  <a:ext uri="{0D108BD9-81ED-4DB2-BD59-A6C34878D82A}">
                    <a16:rowId xmlns:a16="http://schemas.microsoft.com/office/drawing/2014/main" val="2385982269"/>
                  </a:ext>
                </a:extLst>
              </a:tr>
              <a:tr h="154255">
                <a:tc>
                  <a:txBody>
                    <a:bodyPr/>
                    <a:lstStyle/>
                    <a:p>
                      <a:r>
                        <a:rPr lang="en-US" sz="1100" dirty="0" smtClean="0"/>
                        <a:t>MHDV Pickup Truck</a:t>
                      </a:r>
                    </a:p>
                  </a:txBody>
                  <a:tcPr/>
                </a:tc>
                <a:tc>
                  <a:txBody>
                    <a:bodyPr/>
                    <a:lstStyle/>
                    <a:p>
                      <a:pPr algn="ctr"/>
                      <a:r>
                        <a:rPr lang="en-US" sz="1100" dirty="0" smtClean="0"/>
                        <a:t>7.4</a:t>
                      </a:r>
                      <a:endParaRPr lang="en-US" sz="1100" dirty="0"/>
                    </a:p>
                  </a:txBody>
                  <a:tcPr/>
                </a:tc>
                <a:extLst>
                  <a:ext uri="{0D108BD9-81ED-4DB2-BD59-A6C34878D82A}">
                    <a16:rowId xmlns:a16="http://schemas.microsoft.com/office/drawing/2014/main" val="2774833244"/>
                  </a:ext>
                </a:extLst>
              </a:tr>
              <a:tr h="154255">
                <a:tc>
                  <a:txBody>
                    <a:bodyPr/>
                    <a:lstStyle/>
                    <a:p>
                      <a:r>
                        <a:rPr lang="en-US" sz="1100" dirty="0" smtClean="0"/>
                        <a:t>Transit Bus</a:t>
                      </a:r>
                      <a:endParaRPr lang="en-US" sz="1100" dirty="0"/>
                    </a:p>
                  </a:txBody>
                  <a:tcPr/>
                </a:tc>
                <a:tc>
                  <a:txBody>
                    <a:bodyPr/>
                    <a:lstStyle/>
                    <a:p>
                      <a:pPr algn="ctr"/>
                      <a:r>
                        <a:rPr lang="en-US" sz="1100" dirty="0" smtClean="0"/>
                        <a:t>188</a:t>
                      </a:r>
                      <a:endParaRPr lang="en-US" sz="1100" dirty="0"/>
                    </a:p>
                  </a:txBody>
                  <a:tcPr/>
                </a:tc>
                <a:extLst>
                  <a:ext uri="{0D108BD9-81ED-4DB2-BD59-A6C34878D82A}">
                    <a16:rowId xmlns:a16="http://schemas.microsoft.com/office/drawing/2014/main" val="668793559"/>
                  </a:ext>
                </a:extLst>
              </a:tr>
              <a:tr h="154255">
                <a:tc>
                  <a:txBody>
                    <a:bodyPr/>
                    <a:lstStyle/>
                    <a:p>
                      <a:r>
                        <a:rPr lang="en-US" sz="1100" dirty="0" smtClean="0"/>
                        <a:t>School Bus</a:t>
                      </a:r>
                      <a:endParaRPr lang="en-US" sz="1100" dirty="0"/>
                    </a:p>
                  </a:txBody>
                  <a:tcPr/>
                </a:tc>
                <a:tc>
                  <a:txBody>
                    <a:bodyPr/>
                    <a:lstStyle/>
                    <a:p>
                      <a:pPr algn="ctr"/>
                      <a:r>
                        <a:rPr lang="en-US" sz="1100" dirty="0" smtClean="0"/>
                        <a:t>17</a:t>
                      </a:r>
                      <a:endParaRPr lang="en-US" sz="1100" dirty="0"/>
                    </a:p>
                  </a:txBody>
                  <a:tcPr/>
                </a:tc>
                <a:extLst>
                  <a:ext uri="{0D108BD9-81ED-4DB2-BD59-A6C34878D82A}">
                    <a16:rowId xmlns:a16="http://schemas.microsoft.com/office/drawing/2014/main" val="2166328425"/>
                  </a:ext>
                </a:extLst>
              </a:tr>
              <a:tr h="154255">
                <a:tc>
                  <a:txBody>
                    <a:bodyPr/>
                    <a:lstStyle/>
                    <a:p>
                      <a:r>
                        <a:rPr lang="en-US" sz="1100" smtClean="0"/>
                        <a:t>Regional Delivery</a:t>
                      </a:r>
                      <a:r>
                        <a:rPr lang="en-US" sz="1100" baseline="0" smtClean="0"/>
                        <a:t> Truck</a:t>
                      </a:r>
                      <a:endParaRPr lang="en-US" sz="1100" dirty="0"/>
                    </a:p>
                  </a:txBody>
                  <a:tcPr/>
                </a:tc>
                <a:tc>
                  <a:txBody>
                    <a:bodyPr/>
                    <a:lstStyle/>
                    <a:p>
                      <a:pPr algn="ctr"/>
                      <a:r>
                        <a:rPr lang="en-US" sz="1100" dirty="0" smtClean="0"/>
                        <a:t>25</a:t>
                      </a:r>
                      <a:endParaRPr lang="en-US" sz="1100" dirty="0"/>
                    </a:p>
                  </a:txBody>
                  <a:tcPr/>
                </a:tc>
                <a:extLst>
                  <a:ext uri="{0D108BD9-81ED-4DB2-BD59-A6C34878D82A}">
                    <a16:rowId xmlns:a16="http://schemas.microsoft.com/office/drawing/2014/main" val="1860866476"/>
                  </a:ext>
                </a:extLst>
              </a:tr>
              <a:tr h="154255">
                <a:tc>
                  <a:txBody>
                    <a:bodyPr/>
                    <a:lstStyle/>
                    <a:p>
                      <a:r>
                        <a:rPr lang="en-US" sz="1100" dirty="0" smtClean="0"/>
                        <a:t>Dump Truck</a:t>
                      </a:r>
                      <a:endParaRPr lang="en-US" sz="1100" dirty="0"/>
                    </a:p>
                  </a:txBody>
                  <a:tcPr/>
                </a:tc>
                <a:tc>
                  <a:txBody>
                    <a:bodyPr/>
                    <a:lstStyle/>
                    <a:p>
                      <a:pPr algn="ctr"/>
                      <a:r>
                        <a:rPr lang="en-US" sz="1100" dirty="0" smtClean="0"/>
                        <a:t>6</a:t>
                      </a:r>
                      <a:endParaRPr lang="en-US" sz="1100" dirty="0"/>
                    </a:p>
                  </a:txBody>
                  <a:tcPr/>
                </a:tc>
                <a:extLst>
                  <a:ext uri="{0D108BD9-81ED-4DB2-BD59-A6C34878D82A}">
                    <a16:rowId xmlns:a16="http://schemas.microsoft.com/office/drawing/2014/main" val="2365110160"/>
                  </a:ext>
                </a:extLst>
              </a:tr>
              <a:tr h="154255">
                <a:tc>
                  <a:txBody>
                    <a:bodyPr/>
                    <a:lstStyle/>
                    <a:p>
                      <a:r>
                        <a:rPr lang="en-US" sz="1100" dirty="0" smtClean="0"/>
                        <a:t>HD Regional Truck</a:t>
                      </a:r>
                      <a:endParaRPr lang="en-US" sz="1100" dirty="0"/>
                    </a:p>
                  </a:txBody>
                  <a:tcPr/>
                </a:tc>
                <a:tc>
                  <a:txBody>
                    <a:bodyPr/>
                    <a:lstStyle/>
                    <a:p>
                      <a:pPr algn="ctr"/>
                      <a:r>
                        <a:rPr lang="en-US" sz="1100" dirty="0" smtClean="0"/>
                        <a:t>106</a:t>
                      </a:r>
                      <a:endParaRPr lang="en-US" sz="1100" dirty="0"/>
                    </a:p>
                  </a:txBody>
                  <a:tcPr/>
                </a:tc>
                <a:extLst>
                  <a:ext uri="{0D108BD9-81ED-4DB2-BD59-A6C34878D82A}">
                    <a16:rowId xmlns:a16="http://schemas.microsoft.com/office/drawing/2014/main" val="3413552227"/>
                  </a:ext>
                </a:extLst>
              </a:tr>
              <a:tr h="154255">
                <a:tc>
                  <a:txBody>
                    <a:bodyPr/>
                    <a:lstStyle/>
                    <a:p>
                      <a:r>
                        <a:rPr lang="en-US" sz="1100" dirty="0" smtClean="0"/>
                        <a:t>HD Long</a:t>
                      </a:r>
                      <a:r>
                        <a:rPr lang="en-US" sz="1100" baseline="0" dirty="0" smtClean="0"/>
                        <a:t> Haul Truck</a:t>
                      </a:r>
                    </a:p>
                  </a:txBody>
                  <a:tcPr/>
                </a:tc>
                <a:tc>
                  <a:txBody>
                    <a:bodyPr/>
                    <a:lstStyle/>
                    <a:p>
                      <a:pPr algn="ctr"/>
                      <a:r>
                        <a:rPr lang="en-US" sz="1100" dirty="0" smtClean="0"/>
                        <a:t>488</a:t>
                      </a:r>
                      <a:endParaRPr lang="en-US" sz="1100" dirty="0"/>
                    </a:p>
                  </a:txBody>
                  <a:tcPr/>
                </a:tc>
                <a:extLst>
                  <a:ext uri="{0D108BD9-81ED-4DB2-BD59-A6C34878D82A}">
                    <a16:rowId xmlns:a16="http://schemas.microsoft.com/office/drawing/2014/main" val="3583458742"/>
                  </a:ext>
                </a:extLst>
              </a:tr>
            </a:tbl>
          </a:graphicData>
        </a:graphic>
      </p:graphicFrame>
      <p:sp>
        <p:nvSpPr>
          <p:cNvPr id="23" name="TextBox 22"/>
          <p:cNvSpPr txBox="1"/>
          <p:nvPr/>
        </p:nvSpPr>
        <p:spPr>
          <a:xfrm>
            <a:off x="9311092" y="3475960"/>
            <a:ext cx="2228975" cy="523220"/>
          </a:xfrm>
          <a:prstGeom prst="rect">
            <a:avLst/>
          </a:prstGeom>
          <a:noFill/>
        </p:spPr>
        <p:txBody>
          <a:bodyPr wrap="square" rtlCol="0">
            <a:spAutoFit/>
          </a:bodyPr>
          <a:lstStyle/>
          <a:p>
            <a:pPr algn="ctr"/>
            <a:r>
              <a:rPr lang="en-US" sz="1400" b="1" dirty="0" smtClean="0">
                <a:solidFill>
                  <a:schemeClr val="accent1"/>
                </a:solidFill>
              </a:rPr>
              <a:t>2022 vs. 2029 EV Load Impact Comparison</a:t>
            </a:r>
            <a:endParaRPr lang="en-US" sz="1400" b="1" dirty="0">
              <a:solidFill>
                <a:schemeClr val="accent1"/>
              </a:solidFill>
            </a:endParaRPr>
          </a:p>
        </p:txBody>
      </p:sp>
      <p:sp>
        <p:nvSpPr>
          <p:cNvPr id="24" name="TextBox 23"/>
          <p:cNvSpPr txBox="1"/>
          <p:nvPr/>
        </p:nvSpPr>
        <p:spPr>
          <a:xfrm>
            <a:off x="9606140" y="5858201"/>
            <a:ext cx="716777" cy="276999"/>
          </a:xfrm>
          <a:prstGeom prst="rect">
            <a:avLst/>
          </a:prstGeom>
          <a:noFill/>
        </p:spPr>
        <p:txBody>
          <a:bodyPr wrap="square" rtlCol="0">
            <a:spAutoFit/>
          </a:bodyPr>
          <a:lstStyle/>
          <a:p>
            <a:r>
              <a:rPr lang="en-US" sz="1200" dirty="0" smtClean="0"/>
              <a:t>2022</a:t>
            </a:r>
            <a:endParaRPr lang="en-US" sz="1200" dirty="0"/>
          </a:p>
        </p:txBody>
      </p:sp>
      <p:sp>
        <p:nvSpPr>
          <p:cNvPr id="25" name="TextBox 24"/>
          <p:cNvSpPr txBox="1"/>
          <p:nvPr/>
        </p:nvSpPr>
        <p:spPr>
          <a:xfrm>
            <a:off x="10945946" y="5857915"/>
            <a:ext cx="716777" cy="276999"/>
          </a:xfrm>
          <a:prstGeom prst="rect">
            <a:avLst/>
          </a:prstGeom>
          <a:noFill/>
        </p:spPr>
        <p:txBody>
          <a:bodyPr wrap="square" rtlCol="0">
            <a:spAutoFit/>
          </a:bodyPr>
          <a:lstStyle/>
          <a:p>
            <a:r>
              <a:rPr lang="en-US" sz="1200" dirty="0" smtClean="0"/>
              <a:t>2029</a:t>
            </a:r>
            <a:endParaRPr lang="en-US" sz="1200" dirty="0"/>
          </a:p>
        </p:txBody>
      </p:sp>
      <p:sp>
        <p:nvSpPr>
          <p:cNvPr id="26" name="TextBox 25"/>
          <p:cNvSpPr txBox="1"/>
          <p:nvPr/>
        </p:nvSpPr>
        <p:spPr>
          <a:xfrm>
            <a:off x="9376504" y="4890970"/>
            <a:ext cx="956085" cy="430887"/>
          </a:xfrm>
          <a:prstGeom prst="rect">
            <a:avLst/>
          </a:prstGeom>
          <a:noFill/>
        </p:spPr>
        <p:txBody>
          <a:bodyPr wrap="square" rtlCol="0">
            <a:spAutoFit/>
          </a:bodyPr>
          <a:lstStyle/>
          <a:p>
            <a:pPr algn="ctr"/>
            <a:r>
              <a:rPr lang="en-US" sz="1100" b="1" dirty="0" smtClean="0">
                <a:solidFill>
                  <a:schemeClr val="accent3"/>
                </a:solidFill>
              </a:rPr>
              <a:t>0.2% </a:t>
            </a:r>
            <a:r>
              <a:rPr lang="en-US" sz="1100" b="1" dirty="0">
                <a:solidFill>
                  <a:schemeClr val="accent3"/>
                </a:solidFill>
              </a:rPr>
              <a:t>Load Impact</a:t>
            </a:r>
          </a:p>
        </p:txBody>
      </p:sp>
      <p:sp>
        <p:nvSpPr>
          <p:cNvPr id="27" name="TextBox 26"/>
          <p:cNvSpPr txBox="1"/>
          <p:nvPr/>
        </p:nvSpPr>
        <p:spPr>
          <a:xfrm>
            <a:off x="10657376" y="3958195"/>
            <a:ext cx="956085" cy="430887"/>
          </a:xfrm>
          <a:prstGeom prst="rect">
            <a:avLst/>
          </a:prstGeom>
          <a:noFill/>
        </p:spPr>
        <p:txBody>
          <a:bodyPr wrap="square" rtlCol="0">
            <a:spAutoFit/>
          </a:bodyPr>
          <a:lstStyle/>
          <a:p>
            <a:pPr algn="ctr"/>
            <a:r>
              <a:rPr lang="en-US" sz="1100" b="1">
                <a:solidFill>
                  <a:schemeClr val="accent3"/>
                </a:solidFill>
              </a:rPr>
              <a:t>1.25% </a:t>
            </a:r>
            <a:r>
              <a:rPr lang="en-US" sz="1100" b="1" dirty="0">
                <a:solidFill>
                  <a:schemeClr val="accent3"/>
                </a:solidFill>
              </a:rPr>
              <a:t>Load Impact</a:t>
            </a:r>
          </a:p>
        </p:txBody>
      </p:sp>
    </p:spTree>
    <p:extLst>
      <p:ext uri="{BB962C8B-B14F-4D97-AF65-F5344CB8AC3E}">
        <p14:creationId xmlns:p14="http://schemas.microsoft.com/office/powerpoint/2010/main" val="1519832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40</a:t>
            </a:fld>
            <a:endParaRPr lang="en-US" dirty="0" smtClean="0"/>
          </a:p>
        </p:txBody>
      </p:sp>
      <p:sp>
        <p:nvSpPr>
          <p:cNvPr id="4" name="Text Placeholder 3"/>
          <p:cNvSpPr>
            <a:spLocks noGrp="1"/>
          </p:cNvSpPr>
          <p:nvPr>
            <p:ph type="body" sz="quarter" idx="16"/>
          </p:nvPr>
        </p:nvSpPr>
        <p:spPr/>
        <p:txBody>
          <a:bodyPr/>
          <a:lstStyle/>
          <a:p>
            <a:pPr lvl="1"/>
            <a:r>
              <a:rPr lang="en-US" dirty="0"/>
              <a:t>According to 2021 </a:t>
            </a:r>
            <a:r>
              <a:rPr lang="en-US" dirty="0" smtClean="0"/>
              <a:t>4-CP calculation</a:t>
            </a:r>
            <a:r>
              <a:rPr lang="en-US" dirty="0"/>
              <a:t>, ERCOT’s coincident peak occurred on Tuesday, August 24</a:t>
            </a:r>
            <a:r>
              <a:rPr lang="en-US" baseline="30000" dirty="0"/>
              <a:t>th</a:t>
            </a:r>
            <a:r>
              <a:rPr lang="en-US" dirty="0"/>
              <a:t> at </a:t>
            </a:r>
            <a:r>
              <a:rPr lang="en-US" dirty="0" smtClean="0"/>
              <a:t>Hour Ending </a:t>
            </a:r>
            <a:r>
              <a:rPr lang="en-US" dirty="0"/>
              <a:t>17.</a:t>
            </a:r>
          </a:p>
          <a:p>
            <a:pPr lvl="2"/>
            <a:r>
              <a:rPr lang="en-US" dirty="0" smtClean="0"/>
              <a:t>We </a:t>
            </a:r>
            <a:r>
              <a:rPr lang="en-US" dirty="0"/>
              <a:t>see that at the system level, CP impacts are quite similar to total load impacts, totaling roughly 1% of the annual coincident peak in all years.</a:t>
            </a:r>
          </a:p>
          <a:p>
            <a:pPr lvl="2"/>
            <a:r>
              <a:rPr lang="en-US" dirty="0"/>
              <a:t>With EV load, ERCOT’s peak load </a:t>
            </a:r>
            <a:r>
              <a:rPr lang="en-US" dirty="0" smtClean="0"/>
              <a:t>cumulative annual growth rate (CAGR) will </a:t>
            </a:r>
            <a:r>
              <a:rPr lang="en-US" dirty="0"/>
              <a:t>increase from </a:t>
            </a:r>
            <a:r>
              <a:rPr lang="en-US" b="1" dirty="0">
                <a:solidFill>
                  <a:schemeClr val="accent1"/>
                </a:solidFill>
              </a:rPr>
              <a:t>1.4%/year </a:t>
            </a:r>
            <a:r>
              <a:rPr lang="en-US" dirty="0"/>
              <a:t>to </a:t>
            </a:r>
            <a:r>
              <a:rPr lang="en-US" b="1" dirty="0" smtClean="0">
                <a:solidFill>
                  <a:schemeClr val="accent1"/>
                </a:solidFill>
              </a:rPr>
              <a:t>1.6%/</a:t>
            </a:r>
            <a:r>
              <a:rPr lang="en-US" b="1" dirty="0">
                <a:solidFill>
                  <a:schemeClr val="accent1"/>
                </a:solidFill>
              </a:rPr>
              <a:t>year</a:t>
            </a:r>
            <a:r>
              <a:rPr lang="en-US" dirty="0"/>
              <a:t>.</a:t>
            </a:r>
          </a:p>
        </p:txBody>
      </p:sp>
      <p:sp>
        <p:nvSpPr>
          <p:cNvPr id="5" name="Text Placeholder 4"/>
          <p:cNvSpPr>
            <a:spLocks noGrp="1"/>
          </p:cNvSpPr>
          <p:nvPr>
            <p:ph type="body" sz="quarter" idx="19"/>
          </p:nvPr>
        </p:nvSpPr>
        <p:spPr>
          <a:xfrm>
            <a:off x="508000" y="7549"/>
            <a:ext cx="6040438" cy="954107"/>
          </a:xfrm>
        </p:spPr>
        <p:txBody>
          <a:bodyPr/>
          <a:lstStyle/>
          <a:p>
            <a:r>
              <a:rPr lang="en-US" dirty="0"/>
              <a:t>Load</a:t>
            </a:r>
            <a:r>
              <a:rPr lang="en-US"/>
              <a:t> </a:t>
            </a:r>
            <a:r>
              <a:rPr lang="en-US" dirty="0"/>
              <a:t>Impacts</a:t>
            </a:r>
          </a:p>
          <a:p>
            <a:endParaRPr lang="en-US"/>
          </a:p>
        </p:txBody>
      </p:sp>
      <p:sp>
        <p:nvSpPr>
          <p:cNvPr id="6" name="Title 5"/>
          <p:cNvSpPr>
            <a:spLocks noGrp="1"/>
          </p:cNvSpPr>
          <p:nvPr>
            <p:ph type="title"/>
          </p:nvPr>
        </p:nvSpPr>
        <p:spPr/>
        <p:txBody>
          <a:bodyPr/>
          <a:lstStyle/>
          <a:p>
            <a:r>
              <a:rPr lang="en-US" dirty="0" smtClean="0"/>
              <a:t>Peak Load Impacts</a:t>
            </a:r>
            <a:endParaRPr lang="en-US" dirty="0"/>
          </a:p>
        </p:txBody>
      </p:sp>
      <p:pic>
        <p:nvPicPr>
          <p:cNvPr id="7" name="Picture 6"/>
          <p:cNvPicPr>
            <a:picLocks noChangeAspect="1"/>
          </p:cNvPicPr>
          <p:nvPr/>
        </p:nvPicPr>
        <p:blipFill>
          <a:blip r:embed="rId2"/>
          <a:stretch>
            <a:fillRect/>
          </a:stretch>
        </p:blipFill>
        <p:spPr>
          <a:xfrm>
            <a:off x="3177694" y="3304874"/>
            <a:ext cx="5577464" cy="2984966"/>
          </a:xfrm>
          <a:prstGeom prst="rect">
            <a:avLst/>
          </a:prstGeom>
        </p:spPr>
      </p:pic>
      <p:sp>
        <p:nvSpPr>
          <p:cNvPr id="9" name="Right Brace 8"/>
          <p:cNvSpPr/>
          <p:nvPr/>
        </p:nvSpPr>
        <p:spPr>
          <a:xfrm>
            <a:off x="8556576" y="3727688"/>
            <a:ext cx="397163" cy="22795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 name="TextBox 9"/>
          <p:cNvSpPr txBox="1"/>
          <p:nvPr/>
        </p:nvSpPr>
        <p:spPr>
          <a:xfrm>
            <a:off x="8947296" y="3542961"/>
            <a:ext cx="2514067" cy="646331"/>
          </a:xfrm>
          <a:prstGeom prst="rect">
            <a:avLst/>
          </a:prstGeom>
          <a:noFill/>
        </p:spPr>
        <p:txBody>
          <a:bodyPr wrap="square" rtlCol="0">
            <a:spAutoFit/>
          </a:bodyPr>
          <a:lstStyle/>
          <a:p>
            <a:r>
              <a:rPr lang="en-US" b="1">
                <a:solidFill>
                  <a:schemeClr val="accent2"/>
                </a:solidFill>
              </a:rPr>
              <a:t>900 </a:t>
            </a:r>
            <a:r>
              <a:rPr lang="en-US" b="1" dirty="0">
                <a:solidFill>
                  <a:schemeClr val="accent2"/>
                </a:solidFill>
              </a:rPr>
              <a:t>MW of load from EVs during 2029 peak</a:t>
            </a:r>
          </a:p>
        </p:txBody>
      </p:sp>
      <p:sp>
        <p:nvSpPr>
          <p:cNvPr id="11" name="Right Brace 10"/>
          <p:cNvSpPr/>
          <p:nvPr/>
        </p:nvSpPr>
        <p:spPr>
          <a:xfrm>
            <a:off x="8552033" y="3955638"/>
            <a:ext cx="397163" cy="17641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953739" y="4500690"/>
            <a:ext cx="2514067" cy="646331"/>
          </a:xfrm>
          <a:prstGeom prst="rect">
            <a:avLst/>
          </a:prstGeom>
          <a:noFill/>
        </p:spPr>
        <p:txBody>
          <a:bodyPr wrap="square" rtlCol="0">
            <a:spAutoFit/>
          </a:bodyPr>
          <a:lstStyle/>
          <a:p>
            <a:r>
              <a:rPr lang="en-US" b="1" dirty="0" smtClean="0">
                <a:solidFill>
                  <a:schemeClr val="accent1"/>
                </a:solidFill>
              </a:rPr>
              <a:t>86,000 MW forecasted 2029 peak load</a:t>
            </a:r>
            <a:endParaRPr lang="en-US" b="1" dirty="0">
              <a:solidFill>
                <a:schemeClr val="accent1"/>
              </a:solidFill>
            </a:endParaRPr>
          </a:p>
        </p:txBody>
      </p:sp>
      <p:sp>
        <p:nvSpPr>
          <p:cNvPr id="13" name="TextBox 12"/>
          <p:cNvSpPr txBox="1"/>
          <p:nvPr/>
        </p:nvSpPr>
        <p:spPr>
          <a:xfrm>
            <a:off x="4981166" y="3304874"/>
            <a:ext cx="3482109" cy="369332"/>
          </a:xfrm>
          <a:prstGeom prst="rect">
            <a:avLst/>
          </a:prstGeom>
          <a:noFill/>
        </p:spPr>
        <p:txBody>
          <a:bodyPr wrap="square" rtlCol="0">
            <a:spAutoFit/>
          </a:bodyPr>
          <a:lstStyle/>
          <a:p>
            <a:r>
              <a:rPr lang="en-US" b="1" dirty="0" smtClean="0">
                <a:solidFill>
                  <a:schemeClr val="accent1"/>
                </a:solidFill>
              </a:rPr>
              <a:t>EV Peak Load Impacts</a:t>
            </a:r>
            <a:endParaRPr lang="en-US" b="1" dirty="0">
              <a:solidFill>
                <a:schemeClr val="accent1"/>
              </a:solidFill>
            </a:endParaRPr>
          </a:p>
        </p:txBody>
      </p:sp>
    </p:spTree>
    <p:extLst>
      <p:ext uri="{BB962C8B-B14F-4D97-AF65-F5344CB8AC3E}">
        <p14:creationId xmlns:p14="http://schemas.microsoft.com/office/powerpoint/2010/main" val="2096199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41</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a:t>Load</a:t>
            </a:r>
            <a:r>
              <a:rPr lang="en-US"/>
              <a:t> </a:t>
            </a:r>
            <a:r>
              <a:rPr lang="en-US" dirty="0"/>
              <a:t>Impacts</a:t>
            </a:r>
          </a:p>
          <a:p>
            <a:endParaRPr lang="en-US"/>
          </a:p>
        </p:txBody>
      </p:sp>
      <p:sp>
        <p:nvSpPr>
          <p:cNvPr id="6" name="Title 5"/>
          <p:cNvSpPr>
            <a:spLocks noGrp="1"/>
          </p:cNvSpPr>
          <p:nvPr>
            <p:ph type="title"/>
          </p:nvPr>
        </p:nvSpPr>
        <p:spPr/>
        <p:txBody>
          <a:bodyPr/>
          <a:lstStyle/>
          <a:p>
            <a:r>
              <a:rPr lang="en-US"/>
              <a:t>Total EV Load Distribution </a:t>
            </a:r>
            <a:r>
              <a:rPr lang="en-US" dirty="0"/>
              <a:t>by </a:t>
            </a:r>
            <a:r>
              <a:rPr lang="en-US"/>
              <a:t>County</a:t>
            </a:r>
            <a:endParaRPr lang="en-US" dirty="0"/>
          </a:p>
        </p:txBody>
      </p:sp>
      <p:pic>
        <p:nvPicPr>
          <p:cNvPr id="9" name="Picture 8"/>
          <p:cNvPicPr>
            <a:picLocks noChangeAspect="1"/>
          </p:cNvPicPr>
          <p:nvPr/>
        </p:nvPicPr>
        <p:blipFill>
          <a:blip r:embed="rId2"/>
          <a:stretch>
            <a:fillRect/>
          </a:stretch>
        </p:blipFill>
        <p:spPr>
          <a:xfrm>
            <a:off x="611260" y="2049039"/>
            <a:ext cx="5286170" cy="3960285"/>
          </a:xfrm>
          <a:prstGeom prst="rect">
            <a:avLst/>
          </a:prstGeom>
        </p:spPr>
      </p:pic>
      <p:pic>
        <p:nvPicPr>
          <p:cNvPr id="10" name="Picture 9"/>
          <p:cNvPicPr>
            <a:picLocks noChangeAspect="1"/>
          </p:cNvPicPr>
          <p:nvPr/>
        </p:nvPicPr>
        <p:blipFill>
          <a:blip r:embed="rId3"/>
          <a:stretch>
            <a:fillRect/>
          </a:stretch>
        </p:blipFill>
        <p:spPr>
          <a:xfrm>
            <a:off x="5720894" y="1881402"/>
            <a:ext cx="5951824" cy="4295561"/>
          </a:xfrm>
          <a:prstGeom prst="rect">
            <a:avLst/>
          </a:prstGeom>
        </p:spPr>
      </p:pic>
      <p:sp>
        <p:nvSpPr>
          <p:cNvPr id="11" name="TextBox 10"/>
          <p:cNvSpPr txBox="1"/>
          <p:nvPr/>
        </p:nvSpPr>
        <p:spPr>
          <a:xfrm>
            <a:off x="1503215" y="1712101"/>
            <a:ext cx="4050007" cy="369332"/>
          </a:xfrm>
          <a:prstGeom prst="rect">
            <a:avLst/>
          </a:prstGeom>
          <a:noFill/>
        </p:spPr>
        <p:txBody>
          <a:bodyPr wrap="square" rtlCol="0">
            <a:spAutoFit/>
          </a:bodyPr>
          <a:lstStyle/>
          <a:p>
            <a:r>
              <a:rPr lang="en-US" b="1" dirty="0" smtClean="0">
                <a:solidFill>
                  <a:schemeClr val="accent1"/>
                </a:solidFill>
              </a:rPr>
              <a:t>2022 (Modeled) EV Load Impacts</a:t>
            </a:r>
            <a:endParaRPr lang="en-US" b="1" dirty="0">
              <a:solidFill>
                <a:schemeClr val="accent1"/>
              </a:solidFill>
            </a:endParaRPr>
          </a:p>
        </p:txBody>
      </p:sp>
      <p:sp>
        <p:nvSpPr>
          <p:cNvPr id="13" name="TextBox 12"/>
          <p:cNvSpPr txBox="1"/>
          <p:nvPr/>
        </p:nvSpPr>
        <p:spPr>
          <a:xfrm>
            <a:off x="6612849" y="1712101"/>
            <a:ext cx="4050007" cy="369332"/>
          </a:xfrm>
          <a:prstGeom prst="rect">
            <a:avLst/>
          </a:prstGeom>
          <a:noFill/>
        </p:spPr>
        <p:txBody>
          <a:bodyPr wrap="square" rtlCol="0">
            <a:spAutoFit/>
          </a:bodyPr>
          <a:lstStyle/>
          <a:p>
            <a:r>
              <a:rPr lang="en-US" b="1" dirty="0" smtClean="0">
                <a:solidFill>
                  <a:schemeClr val="accent1"/>
                </a:solidFill>
              </a:rPr>
              <a:t>2029 (Modeled) EV Load Impacts</a:t>
            </a:r>
            <a:endParaRPr lang="en-US" b="1" dirty="0">
              <a:solidFill>
                <a:schemeClr val="accent1"/>
              </a:solidFill>
            </a:endParaRPr>
          </a:p>
        </p:txBody>
      </p:sp>
      <p:sp>
        <p:nvSpPr>
          <p:cNvPr id="12" name="TextBox 11"/>
          <p:cNvSpPr txBox="1"/>
          <p:nvPr/>
        </p:nvSpPr>
        <p:spPr>
          <a:xfrm>
            <a:off x="1141074" y="5925463"/>
            <a:ext cx="4579650" cy="430887"/>
          </a:xfrm>
          <a:prstGeom prst="rect">
            <a:avLst/>
          </a:prstGeom>
          <a:noFill/>
        </p:spPr>
        <p:txBody>
          <a:bodyPr wrap="square" rtlCol="0">
            <a:spAutoFit/>
          </a:bodyPr>
          <a:lstStyle/>
          <a:p>
            <a:r>
              <a:rPr lang="en-US" sz="1100" dirty="0" smtClean="0"/>
              <a:t>Note: Based on modeled 2022 adoption of LDVs and MHDVs. Historical load impacts unavailable.</a:t>
            </a:r>
            <a:endParaRPr lang="en-US" sz="1100" dirty="0"/>
          </a:p>
        </p:txBody>
      </p:sp>
      <p:pic>
        <p:nvPicPr>
          <p:cNvPr id="14" name="Picture 13"/>
          <p:cNvPicPr>
            <a:picLocks noChangeAspect="1"/>
          </p:cNvPicPr>
          <p:nvPr/>
        </p:nvPicPr>
        <p:blipFill>
          <a:blip r:embed="rId4"/>
          <a:stretch>
            <a:fillRect/>
          </a:stretch>
        </p:blipFill>
        <p:spPr>
          <a:xfrm rot="5400000">
            <a:off x="9745374" y="3721572"/>
            <a:ext cx="3191407" cy="200603"/>
          </a:xfrm>
          <a:prstGeom prst="rect">
            <a:avLst/>
          </a:prstGeom>
        </p:spPr>
      </p:pic>
      <p:sp>
        <p:nvSpPr>
          <p:cNvPr id="15" name="TextBox 14"/>
          <p:cNvSpPr txBox="1"/>
          <p:nvPr/>
        </p:nvSpPr>
        <p:spPr>
          <a:xfrm>
            <a:off x="11478639" y="2147322"/>
            <a:ext cx="619498" cy="369332"/>
          </a:xfrm>
          <a:prstGeom prst="rect">
            <a:avLst/>
          </a:prstGeom>
          <a:noFill/>
        </p:spPr>
        <p:txBody>
          <a:bodyPr wrap="square" rtlCol="0">
            <a:spAutoFit/>
          </a:bodyPr>
          <a:lstStyle/>
          <a:p>
            <a:r>
              <a:rPr lang="en-US" dirty="0" smtClean="0"/>
              <a:t>0</a:t>
            </a:r>
            <a:endParaRPr lang="en-US" dirty="0"/>
          </a:p>
        </p:txBody>
      </p:sp>
      <p:sp>
        <p:nvSpPr>
          <p:cNvPr id="17" name="TextBox 16"/>
          <p:cNvSpPr txBox="1"/>
          <p:nvPr/>
        </p:nvSpPr>
        <p:spPr>
          <a:xfrm>
            <a:off x="11466399" y="5154015"/>
            <a:ext cx="619498" cy="369332"/>
          </a:xfrm>
          <a:prstGeom prst="rect">
            <a:avLst/>
          </a:prstGeom>
          <a:noFill/>
        </p:spPr>
        <p:txBody>
          <a:bodyPr wrap="square" rtlCol="0">
            <a:spAutoFit/>
          </a:bodyPr>
          <a:lstStyle/>
          <a:p>
            <a:r>
              <a:rPr lang="en-US" dirty="0" smtClean="0"/>
              <a:t>982</a:t>
            </a:r>
            <a:endParaRPr lang="en-US" dirty="0"/>
          </a:p>
        </p:txBody>
      </p:sp>
      <p:sp>
        <p:nvSpPr>
          <p:cNvPr id="18" name="TextBox 17"/>
          <p:cNvSpPr txBox="1"/>
          <p:nvPr/>
        </p:nvSpPr>
        <p:spPr>
          <a:xfrm rot="5400000">
            <a:off x="11035089" y="3650668"/>
            <a:ext cx="1944490" cy="369332"/>
          </a:xfrm>
          <a:prstGeom prst="rect">
            <a:avLst/>
          </a:prstGeom>
          <a:noFill/>
        </p:spPr>
        <p:txBody>
          <a:bodyPr wrap="square" rtlCol="0">
            <a:spAutoFit/>
          </a:bodyPr>
          <a:lstStyle/>
          <a:p>
            <a:pPr algn="ctr"/>
            <a:r>
              <a:rPr lang="en-US" dirty="0" smtClean="0"/>
              <a:t>EV Load (</a:t>
            </a:r>
            <a:r>
              <a:rPr lang="en-US" dirty="0" err="1" smtClean="0"/>
              <a:t>GWh</a:t>
            </a:r>
            <a:r>
              <a:rPr lang="en-US" dirty="0" smtClean="0"/>
              <a:t>)</a:t>
            </a:r>
            <a:endParaRPr lang="en-US" dirty="0"/>
          </a:p>
        </p:txBody>
      </p:sp>
      <p:sp>
        <p:nvSpPr>
          <p:cNvPr id="20" name="TextBox 19"/>
          <p:cNvSpPr txBox="1"/>
          <p:nvPr/>
        </p:nvSpPr>
        <p:spPr>
          <a:xfrm>
            <a:off x="11466399" y="3637207"/>
            <a:ext cx="619498" cy="369332"/>
          </a:xfrm>
          <a:prstGeom prst="rect">
            <a:avLst/>
          </a:prstGeom>
          <a:noFill/>
        </p:spPr>
        <p:txBody>
          <a:bodyPr wrap="square" rtlCol="0">
            <a:spAutoFit/>
          </a:bodyPr>
          <a:lstStyle/>
          <a:p>
            <a:r>
              <a:rPr lang="en-US" dirty="0" smtClean="0"/>
              <a:t>45</a:t>
            </a:r>
            <a:endParaRPr lang="en-US" dirty="0"/>
          </a:p>
        </p:txBody>
      </p:sp>
    </p:spTree>
    <p:extLst>
      <p:ext uri="{BB962C8B-B14F-4D97-AF65-F5344CB8AC3E}">
        <p14:creationId xmlns:p14="http://schemas.microsoft.com/office/powerpoint/2010/main" val="1414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42</a:t>
            </a:fld>
            <a:endParaRPr lang="en-US" dirty="0" smtClean="0"/>
          </a:p>
        </p:txBody>
      </p:sp>
      <p:sp>
        <p:nvSpPr>
          <p:cNvPr id="4" name="Text Placeholder 3"/>
          <p:cNvSpPr>
            <a:spLocks noGrp="1"/>
          </p:cNvSpPr>
          <p:nvPr>
            <p:ph type="body" sz="quarter" idx="16"/>
          </p:nvPr>
        </p:nvSpPr>
        <p:spPr>
          <a:xfrm>
            <a:off x="600075" y="1419225"/>
            <a:ext cx="11072813" cy="4757738"/>
          </a:xfrm>
        </p:spPr>
        <p:txBody>
          <a:bodyPr/>
          <a:lstStyle/>
          <a:p>
            <a:pPr lvl="1"/>
            <a:r>
              <a:rPr lang="en-US" sz="2000" dirty="0" smtClean="0"/>
              <a:t>Brattle team developed a new methodology to allocate light, medium and heavy duty vehicles to ERCOT substations to understand the extent of additional load on substation peaks</a:t>
            </a:r>
          </a:p>
          <a:p>
            <a:pPr lvl="1"/>
            <a:r>
              <a:rPr lang="en-US" sz="2000" dirty="0" smtClean="0"/>
              <a:t>We utilized the most recent and best available information to guide our methodology, largely relying on publicly available data sources</a:t>
            </a:r>
          </a:p>
          <a:p>
            <a:pPr lvl="1"/>
            <a:r>
              <a:rPr lang="en-US" sz="2000" dirty="0" smtClean="0"/>
              <a:t>We took into account the characteristics as well as use cases for each vehicle category for defining an allocation method for that category</a:t>
            </a:r>
          </a:p>
          <a:p>
            <a:pPr lvl="1"/>
            <a:r>
              <a:rPr lang="en-US" sz="2000" dirty="0" smtClean="0"/>
              <a:t>This is still a very nascent research area, and there are not publicly available precedents to the allocation of EVs to more granular locations</a:t>
            </a:r>
          </a:p>
          <a:p>
            <a:pPr lvl="1"/>
            <a:r>
              <a:rPr lang="en-US" sz="2000" dirty="0" smtClean="0"/>
              <a:t>While our allocation method resulted in allocations consistent with a priori expectations (i.e. higher LDV allocations to </a:t>
            </a:r>
            <a:r>
              <a:rPr lang="en-US" sz="2000" dirty="0"/>
              <a:t>urban and suburban zip codes surrounding major cities such as Austin, Houston, </a:t>
            </a:r>
            <a:r>
              <a:rPr lang="en-US" sz="2000" dirty="0" smtClean="0"/>
              <a:t>DFW and higher allocations of delivery </a:t>
            </a:r>
            <a:r>
              <a:rPr lang="en-US" sz="2000" dirty="0"/>
              <a:t>vehicles and regional and long haul trucks add load to substations in the city outskirts and major </a:t>
            </a:r>
            <a:r>
              <a:rPr lang="en-US" sz="2000" dirty="0" smtClean="0"/>
              <a:t>highways), the accuracy of the approach should be evaluated periodically and adjusted as more data becomes available </a:t>
            </a:r>
            <a:endParaRPr lang="en-US" dirty="0"/>
          </a:p>
        </p:txBody>
      </p:sp>
      <p:sp>
        <p:nvSpPr>
          <p:cNvPr id="6" name="Title 5"/>
          <p:cNvSpPr>
            <a:spLocks noGrp="1"/>
          </p:cNvSpPr>
          <p:nvPr>
            <p:ph type="title"/>
          </p:nvPr>
        </p:nvSpPr>
        <p:spPr/>
        <p:txBody>
          <a:bodyPr/>
          <a:lstStyle/>
          <a:p>
            <a:r>
              <a:rPr lang="en-US" dirty="0" smtClean="0"/>
              <a:t>Recap</a:t>
            </a:r>
            <a:endParaRPr lang="en-US" dirty="0"/>
          </a:p>
        </p:txBody>
      </p:sp>
    </p:spTree>
    <p:extLst>
      <p:ext uri="{BB962C8B-B14F-4D97-AF65-F5344CB8AC3E}">
        <p14:creationId xmlns:p14="http://schemas.microsoft.com/office/powerpoint/2010/main" val="3324325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43</a:t>
            </a:fld>
            <a:endParaRPr lang="en-US" dirty="0" smtClean="0"/>
          </a:p>
        </p:txBody>
      </p:sp>
      <p:sp>
        <p:nvSpPr>
          <p:cNvPr id="4" name="Text Placeholder 3"/>
          <p:cNvSpPr>
            <a:spLocks noGrp="1"/>
          </p:cNvSpPr>
          <p:nvPr>
            <p:ph type="body" sz="quarter" idx="16"/>
          </p:nvPr>
        </p:nvSpPr>
        <p:spPr>
          <a:xfrm>
            <a:off x="507999" y="1214356"/>
            <a:ext cx="10731500" cy="4995862"/>
          </a:xfrm>
        </p:spPr>
        <p:txBody>
          <a:bodyPr/>
          <a:lstStyle/>
          <a:p>
            <a:pPr lvl="1"/>
            <a:r>
              <a:rPr lang="en-US" dirty="0" smtClean="0"/>
              <a:t>Lack of zip code data for all substations causes us to make approximations for load at substations for which we do not know the associated zip code</a:t>
            </a:r>
          </a:p>
          <a:p>
            <a:pPr lvl="1"/>
            <a:r>
              <a:rPr lang="en-US" dirty="0" smtClean="0"/>
              <a:t>Approximation of adoption at zip codes with no historical adoption is speculative and assumes no-historical-adoption zips will experience adoption at a faster rate than zips with historical adoption</a:t>
            </a:r>
          </a:p>
          <a:p>
            <a:pPr lvl="1"/>
            <a:r>
              <a:rPr lang="en-US" dirty="0" smtClean="0"/>
              <a:t>List of active zip codes in TX and appropriate mappings to counties, census tracts, etc. has had inconsistencies across sources</a:t>
            </a:r>
          </a:p>
          <a:p>
            <a:pPr lvl="1"/>
            <a:r>
              <a:rPr lang="en-US" dirty="0" smtClean="0"/>
              <a:t>Propensity score approach could capture more economic variables in future iterations to produce more granular and diverse results across zips</a:t>
            </a:r>
          </a:p>
          <a:p>
            <a:pPr marL="111125" lvl="1" indent="0">
              <a:buNone/>
            </a:pPr>
            <a:endParaRPr lang="en-US" dirty="0" smtClean="0"/>
          </a:p>
          <a:p>
            <a:pPr lvl="1"/>
            <a:endParaRPr lang="en-US" dirty="0"/>
          </a:p>
        </p:txBody>
      </p:sp>
      <p:sp>
        <p:nvSpPr>
          <p:cNvPr id="6" name="Title 5"/>
          <p:cNvSpPr>
            <a:spLocks noGrp="1"/>
          </p:cNvSpPr>
          <p:nvPr>
            <p:ph type="title"/>
          </p:nvPr>
        </p:nvSpPr>
        <p:spPr/>
        <p:txBody>
          <a:bodyPr/>
          <a:lstStyle/>
          <a:p>
            <a:r>
              <a:rPr lang="en-US" dirty="0" smtClean="0"/>
              <a:t>Key Limitations</a:t>
            </a:r>
            <a:endParaRPr lang="en-US" dirty="0"/>
          </a:p>
        </p:txBody>
      </p:sp>
    </p:spTree>
    <p:extLst>
      <p:ext uri="{BB962C8B-B14F-4D97-AF65-F5344CB8AC3E}">
        <p14:creationId xmlns:p14="http://schemas.microsoft.com/office/powerpoint/2010/main" val="2076821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44</a:t>
            </a:fld>
            <a:endParaRPr lang="en-US" dirty="0" smtClean="0"/>
          </a:p>
        </p:txBody>
      </p:sp>
      <p:sp>
        <p:nvSpPr>
          <p:cNvPr id="5" name="Text Placeholder 4"/>
          <p:cNvSpPr>
            <a:spLocks noGrp="1"/>
          </p:cNvSpPr>
          <p:nvPr>
            <p:ph type="body" sz="quarter" idx="19"/>
          </p:nvPr>
        </p:nvSpPr>
        <p:spPr>
          <a:xfrm>
            <a:off x="508000" y="7549"/>
            <a:ext cx="6040438" cy="954107"/>
          </a:xfrm>
        </p:spPr>
        <p:txBody>
          <a:bodyPr/>
          <a:lstStyle/>
          <a:p>
            <a:r>
              <a:rPr lang="en-US" dirty="0" err="1"/>
              <a:t>Mhdv</a:t>
            </a:r>
            <a:r>
              <a:rPr lang="en-US"/>
              <a:t> allocation results</a:t>
            </a:r>
            <a:endParaRPr lang="en-US" dirty="0"/>
          </a:p>
          <a:p>
            <a:endParaRPr lang="en-US"/>
          </a:p>
        </p:txBody>
      </p:sp>
      <p:sp>
        <p:nvSpPr>
          <p:cNvPr id="6" name="Title 5"/>
          <p:cNvSpPr>
            <a:spLocks noGrp="1"/>
          </p:cNvSpPr>
          <p:nvPr>
            <p:ph type="title"/>
          </p:nvPr>
        </p:nvSpPr>
        <p:spPr>
          <a:xfrm>
            <a:off x="508000" y="512748"/>
            <a:ext cx="10545011" cy="555476"/>
          </a:xfrm>
        </p:spPr>
        <p:txBody>
          <a:bodyPr/>
          <a:lstStyle/>
          <a:p>
            <a:r>
              <a:rPr lang="en-US" dirty="0"/>
              <a:t>MHDV Analysis Key Limitations</a:t>
            </a:r>
          </a:p>
        </p:txBody>
      </p:sp>
      <p:graphicFrame>
        <p:nvGraphicFramePr>
          <p:cNvPr id="4" name="Table 3"/>
          <p:cNvGraphicFramePr>
            <a:graphicFrameLocks noGrp="1"/>
          </p:cNvGraphicFramePr>
          <p:nvPr>
            <p:extLst>
              <p:ext uri="{D42A27DB-BD31-4B8C-83A1-F6EECF244321}">
                <p14:modId xmlns:p14="http://schemas.microsoft.com/office/powerpoint/2010/main" val="3899431484"/>
              </p:ext>
            </p:extLst>
          </p:nvPr>
        </p:nvGraphicFramePr>
        <p:xfrm>
          <a:off x="507999" y="1324067"/>
          <a:ext cx="11418530" cy="4925715"/>
        </p:xfrm>
        <a:graphic>
          <a:graphicData uri="http://schemas.openxmlformats.org/drawingml/2006/table">
            <a:tbl>
              <a:tblPr>
                <a:tableStyleId>{5C22544A-7EE6-4342-B048-85BDC9FD1C3A}</a:tableStyleId>
              </a:tblPr>
              <a:tblGrid>
                <a:gridCol w="1993768">
                  <a:extLst>
                    <a:ext uri="{9D8B030D-6E8A-4147-A177-3AD203B41FA5}">
                      <a16:colId xmlns:a16="http://schemas.microsoft.com/office/drawing/2014/main" val="2120316143"/>
                    </a:ext>
                  </a:extLst>
                </a:gridCol>
                <a:gridCol w="9424762">
                  <a:extLst>
                    <a:ext uri="{9D8B030D-6E8A-4147-A177-3AD203B41FA5}">
                      <a16:colId xmlns:a16="http://schemas.microsoft.com/office/drawing/2014/main" val="532240215"/>
                    </a:ext>
                  </a:extLst>
                </a:gridCol>
              </a:tblGrid>
              <a:tr h="381795">
                <a:tc>
                  <a:txBody>
                    <a:bodyPr/>
                    <a:lstStyle/>
                    <a:p>
                      <a:r>
                        <a:rPr lang="en-US" sz="1600" b="1" dirty="0" smtClean="0">
                          <a:solidFill>
                            <a:schemeClr val="bg1"/>
                          </a:solidFill>
                        </a:rPr>
                        <a:t>Allocation</a:t>
                      </a:r>
                      <a:r>
                        <a:rPr lang="en-US" sz="1600" b="1" baseline="0" dirty="0" smtClean="0">
                          <a:solidFill>
                            <a:schemeClr val="bg1"/>
                          </a:solidFill>
                        </a:rPr>
                        <a:t> Method</a:t>
                      </a:r>
                      <a:endParaRPr lang="en-US" sz="1600" b="1" dirty="0">
                        <a:solidFill>
                          <a:schemeClr val="bg1"/>
                        </a:solidFill>
                      </a:endParaRPr>
                    </a:p>
                  </a:txBody>
                  <a:tcPr anchor="c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solidFill>
                            <a:schemeClr val="bg1"/>
                          </a:solidFill>
                        </a:rPr>
                        <a:t>Limitations and Areas</a:t>
                      </a:r>
                      <a:r>
                        <a:rPr lang="en-US" sz="1600" b="1" baseline="0" dirty="0" smtClean="0">
                          <a:solidFill>
                            <a:schemeClr val="bg1"/>
                          </a:solidFill>
                        </a:rPr>
                        <a:t> for Future Development</a:t>
                      </a:r>
                      <a:endParaRPr lang="en-US" sz="1600" b="1" dirty="0" smtClean="0">
                        <a:solidFill>
                          <a:schemeClr val="bg1"/>
                        </a:solidFill>
                      </a:endParaRPr>
                    </a:p>
                  </a:txBody>
                  <a:tcPr anchor="ctr">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614109060"/>
                  </a:ext>
                </a:extLst>
              </a:tr>
              <a:tr h="381795">
                <a:tc>
                  <a:txBody>
                    <a:bodyPr/>
                    <a:lstStyle/>
                    <a:p>
                      <a:r>
                        <a:rPr lang="en-US" sz="1600" b="1" dirty="0" smtClean="0">
                          <a:solidFill>
                            <a:schemeClr val="bg1"/>
                          </a:solidFill>
                        </a:rPr>
                        <a:t>Pickup Trucks</a:t>
                      </a:r>
                      <a:endParaRPr lang="en-US" sz="1600" b="1" dirty="0">
                        <a:solidFill>
                          <a:schemeClr val="bg1"/>
                        </a:solidFill>
                      </a:endParaRPr>
                    </a:p>
                  </a:txBody>
                  <a:tcPr anchor="ctr">
                    <a:solidFill>
                      <a:schemeClr val="accent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Did</a:t>
                      </a:r>
                      <a:r>
                        <a:rPr lang="en-US" sz="1600" baseline="0" dirty="0" smtClean="0"/>
                        <a:t> n</a:t>
                      </a:r>
                      <a:r>
                        <a:rPr lang="en-US" sz="1600" dirty="0" smtClean="0"/>
                        <a:t>ot have pickup truck registrations at a county or zip code level-</a:t>
                      </a:r>
                      <a:r>
                        <a:rPr lang="en-US" sz="1600" baseline="0" dirty="0" smtClean="0"/>
                        <a:t> estimated </a:t>
                      </a:r>
                      <a:r>
                        <a:rPr lang="en-US" sz="1600" dirty="0" smtClean="0"/>
                        <a:t>based on a population density relationship.</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613874892"/>
                  </a:ext>
                </a:extLst>
              </a:tr>
              <a:tr h="647441">
                <a:tc>
                  <a:txBody>
                    <a:bodyPr/>
                    <a:lstStyle/>
                    <a:p>
                      <a:r>
                        <a:rPr lang="en-US" sz="1600" b="1" smtClean="0">
                          <a:solidFill>
                            <a:schemeClr val="bg1"/>
                          </a:solidFill>
                        </a:rPr>
                        <a:t>Regional Delivery Vehicles</a:t>
                      </a:r>
                      <a:endParaRPr lang="en-US" sz="1600" b="1" dirty="0">
                        <a:solidFill>
                          <a:schemeClr val="bg1"/>
                        </a:solidFill>
                      </a:endParaRPr>
                    </a:p>
                  </a:txBody>
                  <a:tcPr anchor="ctr">
                    <a:solidFill>
                      <a:schemeClr val="accent1"/>
                    </a:solidFill>
                  </a:tcPr>
                </a:tc>
                <a:tc>
                  <a:txBody>
                    <a:bodyPr/>
                    <a:lstStyle/>
                    <a:p>
                      <a:pPr marL="171450" lvl="0" indent="-171450">
                        <a:buFont typeface="Arial" panose="020B0604020202020204" pitchFamily="34" charset="0"/>
                        <a:buChar char="•"/>
                      </a:pPr>
                      <a:r>
                        <a:rPr lang="en-US" sz="1600" dirty="0" smtClean="0"/>
                        <a:t>In the future, could consider additional companies, distribution center size, and the specifics of expected announced</a:t>
                      </a:r>
                      <a:r>
                        <a:rPr lang="en-US" sz="1600" baseline="0" dirty="0" smtClean="0"/>
                        <a:t> adoption timelines. </a:t>
                      </a:r>
                      <a:endParaRPr lang="en-US" sz="16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07901719"/>
                  </a:ext>
                </a:extLst>
              </a:tr>
              <a:tr h="573427">
                <a:tc>
                  <a:txBody>
                    <a:bodyPr/>
                    <a:lstStyle/>
                    <a:p>
                      <a:r>
                        <a:rPr lang="en-US" sz="1600" b="1" dirty="0" smtClean="0">
                          <a:solidFill>
                            <a:schemeClr val="bg1"/>
                          </a:solidFill>
                        </a:rPr>
                        <a:t>Dump Trucks</a:t>
                      </a:r>
                      <a:endParaRPr lang="en-US" sz="1600" b="1" dirty="0">
                        <a:solidFill>
                          <a:schemeClr val="bg1"/>
                        </a:solidFill>
                      </a:endParaRPr>
                    </a:p>
                  </a:txBody>
                  <a:tcPr anchor="ctr">
                    <a:solidFill>
                      <a:schemeClr val="accent1"/>
                    </a:solidFill>
                  </a:tcPr>
                </a:tc>
                <a:tc>
                  <a:txBody>
                    <a:bodyPr/>
                    <a:lstStyle/>
                    <a:p>
                      <a:pPr marL="171450" lvl="0" indent="-171450">
                        <a:buFont typeface="Arial" panose="020B0604020202020204" pitchFamily="34" charset="0"/>
                        <a:buChar char="•"/>
                      </a:pPr>
                      <a:r>
                        <a:rPr lang="en-US" sz="1600" dirty="0" smtClean="0"/>
                        <a:t>Did not </a:t>
                      </a:r>
                      <a:r>
                        <a:rPr lang="en-US" sz="1600" baseline="0" dirty="0" smtClean="0"/>
                        <a:t>identify </a:t>
                      </a:r>
                      <a:r>
                        <a:rPr lang="en-US" sz="1600" dirty="0" smtClean="0"/>
                        <a:t>centers where dump trucks are likely to charge</a:t>
                      </a:r>
                    </a:p>
                    <a:p>
                      <a:pPr marL="171450" lvl="0" indent="-171450">
                        <a:buFont typeface="Arial" panose="020B0604020202020204" pitchFamily="34" charset="0"/>
                        <a:buChar char="•"/>
                      </a:pPr>
                      <a:r>
                        <a:rPr lang="en-US" sz="1600" dirty="0" smtClean="0"/>
                        <a:t>In the future, could add differentiation</a:t>
                      </a:r>
                      <a:r>
                        <a:rPr lang="en-US" sz="1600" baseline="0" dirty="0" smtClean="0"/>
                        <a:t> of EV</a:t>
                      </a:r>
                      <a:r>
                        <a:rPr lang="en-US" sz="1600" dirty="0" smtClean="0"/>
                        <a:t> adoption rates of dump trucks by</a:t>
                      </a:r>
                      <a:r>
                        <a:rPr lang="en-US" sz="1600" baseline="0" dirty="0" smtClean="0"/>
                        <a:t> zip code</a:t>
                      </a:r>
                      <a:endParaRPr lang="en-US" sz="16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51196759"/>
                  </a:ext>
                </a:extLst>
              </a:tr>
              <a:tr h="1178760">
                <a:tc>
                  <a:txBody>
                    <a:bodyPr/>
                    <a:lstStyle/>
                    <a:p>
                      <a:r>
                        <a:rPr lang="en-US" sz="1600" b="1" dirty="0" smtClean="0">
                          <a:solidFill>
                            <a:schemeClr val="bg1"/>
                          </a:solidFill>
                        </a:rPr>
                        <a:t>Heavy Duty</a:t>
                      </a:r>
                      <a:r>
                        <a:rPr lang="en-US" sz="1600" b="1" baseline="0" dirty="0" smtClean="0">
                          <a:solidFill>
                            <a:schemeClr val="bg1"/>
                          </a:solidFill>
                        </a:rPr>
                        <a:t> Trucks</a:t>
                      </a:r>
                      <a:endParaRPr lang="en-US" sz="1600" b="1" dirty="0">
                        <a:solidFill>
                          <a:schemeClr val="bg1"/>
                        </a:solidFill>
                      </a:endParaRPr>
                    </a:p>
                  </a:txBody>
                  <a:tcPr anchor="ctr">
                    <a:solidFill>
                      <a:schemeClr val="accent1"/>
                    </a:solidFill>
                  </a:tcPr>
                </a:tc>
                <a:tc>
                  <a:txBody>
                    <a:bodyPr/>
                    <a:lstStyle/>
                    <a:p>
                      <a:pPr marL="171450" lvl="0" indent="-171450">
                        <a:buFont typeface="Arial" panose="020B0604020202020204" pitchFamily="34" charset="0"/>
                        <a:buChar char="•"/>
                      </a:pPr>
                      <a:r>
                        <a:rPr lang="en-US" sz="1600" dirty="0" smtClean="0"/>
                        <a:t>Assumed charging stations will be deployed as forecasted by the Texas DOT charging plan.</a:t>
                      </a:r>
                    </a:p>
                    <a:p>
                      <a:pPr marL="171450" lvl="0" indent="-171450">
                        <a:buFont typeface="Arial" panose="020B0604020202020204" pitchFamily="34" charset="0"/>
                        <a:buChar char="•"/>
                      </a:pPr>
                      <a:r>
                        <a:rPr lang="en-US" sz="1600" dirty="0" smtClean="0"/>
                        <a:t>Assumed</a:t>
                      </a:r>
                      <a:r>
                        <a:rPr lang="en-US" sz="1600" baseline="0" dirty="0" smtClean="0"/>
                        <a:t> </a:t>
                      </a:r>
                      <a:r>
                        <a:rPr lang="en-US" sz="1600" dirty="0" smtClean="0"/>
                        <a:t>MHDV chargers will be deployed at the same rate and in the same locations as LDV chargers – MHDV report will be released this fall.</a:t>
                      </a:r>
                    </a:p>
                    <a:p>
                      <a:pPr marL="171450" lvl="0" indent="-171450">
                        <a:buFont typeface="Arial" panose="020B0604020202020204" pitchFamily="34" charset="0"/>
                        <a:buChar char="•"/>
                      </a:pPr>
                      <a:r>
                        <a:rPr lang="en-US" sz="1600" dirty="0" smtClean="0"/>
                        <a:t>Assumed regional trucks will charge 50% along roads where they travel and 50% at distribution centers.</a:t>
                      </a:r>
                    </a:p>
                    <a:p>
                      <a:pPr marL="171450" lvl="0" indent="-171450">
                        <a:buFont typeface="Arial" panose="020B0604020202020204" pitchFamily="34" charset="0"/>
                        <a:buChar char="•"/>
                      </a:pPr>
                      <a:r>
                        <a:rPr lang="en-US" sz="1600" dirty="0" smtClean="0"/>
                        <a:t>Assumed long haul vehicles will only charge along major highways.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116848249"/>
                  </a:ext>
                </a:extLst>
              </a:tr>
              <a:tr h="587651">
                <a:tc>
                  <a:txBody>
                    <a:bodyPr/>
                    <a:lstStyle/>
                    <a:p>
                      <a:r>
                        <a:rPr lang="en-US" sz="1600" b="1" dirty="0" smtClean="0">
                          <a:solidFill>
                            <a:schemeClr val="bg1"/>
                          </a:solidFill>
                        </a:rPr>
                        <a:t>Transit Buses</a:t>
                      </a:r>
                      <a:endParaRPr lang="en-US" sz="1600" b="1" dirty="0">
                        <a:solidFill>
                          <a:schemeClr val="bg1"/>
                        </a:solidFill>
                      </a:endParaRPr>
                    </a:p>
                  </a:txBody>
                  <a:tcPr anchor="ctr">
                    <a:solidFill>
                      <a:schemeClr val="accent1"/>
                    </a:solidFill>
                  </a:tcPr>
                </a:tc>
                <a:tc>
                  <a:txBody>
                    <a:bodyPr/>
                    <a:lstStyle/>
                    <a:p>
                      <a:pPr marL="171450" lvl="0" indent="-171450">
                        <a:buFont typeface="Arial" panose="020B0604020202020204" pitchFamily="34" charset="0"/>
                        <a:buChar char="•"/>
                      </a:pPr>
                      <a:r>
                        <a:rPr lang="en-US" sz="1600" dirty="0" smtClean="0"/>
                        <a:t>Did not have</a:t>
                      </a:r>
                      <a:r>
                        <a:rPr lang="en-US" sz="1600" baseline="0" dirty="0" smtClean="0"/>
                        <a:t> information on </a:t>
                      </a:r>
                      <a:r>
                        <a:rPr lang="en-US" sz="1600" dirty="0" smtClean="0"/>
                        <a:t>bus depot and charging locations.</a:t>
                      </a:r>
                    </a:p>
                    <a:p>
                      <a:pPr marL="171450" lvl="0" indent="-171450">
                        <a:buFont typeface="Arial" panose="020B0604020202020204" pitchFamily="34" charset="0"/>
                        <a:buChar char="•"/>
                      </a:pPr>
                      <a:r>
                        <a:rPr lang="en-US" sz="1600" dirty="0" smtClean="0"/>
                        <a:t>In the future, could incorporate information about which areas have announced electric bus adoption plans.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46329707"/>
                  </a:ext>
                </a:extLst>
              </a:tr>
              <a:tr h="839948">
                <a:tc>
                  <a:txBody>
                    <a:bodyPr/>
                    <a:lstStyle/>
                    <a:p>
                      <a:r>
                        <a:rPr lang="en-US" sz="1600" b="1" dirty="0" smtClean="0">
                          <a:solidFill>
                            <a:schemeClr val="bg1"/>
                          </a:solidFill>
                        </a:rPr>
                        <a:t>School Buses</a:t>
                      </a:r>
                      <a:endParaRPr lang="en-US" sz="1600" b="1" dirty="0">
                        <a:solidFill>
                          <a:schemeClr val="bg1"/>
                        </a:solidFill>
                      </a:endParaRPr>
                    </a:p>
                  </a:txBody>
                  <a:tcPr anchor="ctr">
                    <a:solidFill>
                      <a:schemeClr val="accent1"/>
                    </a:solidFill>
                  </a:tcPr>
                </a:tc>
                <a:tc>
                  <a:txBody>
                    <a:bodyPr/>
                    <a:lstStyle/>
                    <a:p>
                      <a:pPr marL="171450" lvl="0" indent="-171450">
                        <a:buFont typeface="Arial" panose="020B0604020202020204" pitchFamily="34" charset="0"/>
                        <a:buChar char="•"/>
                      </a:pPr>
                      <a:r>
                        <a:rPr lang="en-US" sz="1600" dirty="0" smtClean="0"/>
                        <a:t>Did not have data on actual school bus registrations by zip code- estimated</a:t>
                      </a:r>
                      <a:r>
                        <a:rPr lang="en-US" sz="1600" baseline="0" dirty="0" smtClean="0"/>
                        <a:t> based on population density relationship.</a:t>
                      </a:r>
                      <a:endParaRPr lang="en-US" sz="1600" dirty="0" smtClean="0"/>
                    </a:p>
                    <a:p>
                      <a:pPr marL="171450" lvl="0" indent="-171450">
                        <a:buFont typeface="Arial" panose="020B0604020202020204" pitchFamily="34" charset="0"/>
                        <a:buChar char="•"/>
                      </a:pPr>
                      <a:r>
                        <a:rPr lang="en-US" sz="1600" dirty="0" smtClean="0"/>
                        <a:t>Did</a:t>
                      </a:r>
                      <a:r>
                        <a:rPr lang="en-US" sz="1600" baseline="0" dirty="0" smtClean="0"/>
                        <a:t> </a:t>
                      </a:r>
                      <a:r>
                        <a:rPr lang="en-US" sz="1600" dirty="0" smtClean="0"/>
                        <a:t>not identify school bus charging locations or depots.</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2314911002"/>
                  </a:ext>
                </a:extLst>
              </a:tr>
            </a:tbl>
          </a:graphicData>
        </a:graphic>
      </p:graphicFrame>
    </p:spTree>
    <p:extLst>
      <p:ext uri="{BB962C8B-B14F-4D97-AF65-F5344CB8AC3E}">
        <p14:creationId xmlns:p14="http://schemas.microsoft.com/office/powerpoint/2010/main" val="1628139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3" name="Text Placeholder 2"/>
          <p:cNvSpPr>
            <a:spLocks noGrp="1"/>
          </p:cNvSpPr>
          <p:nvPr>
            <p:ph type="body" sz="quarter" idx="21"/>
          </p:nvPr>
        </p:nvSpPr>
        <p:spPr/>
        <p:txBody>
          <a:bodyPr/>
          <a:lstStyle/>
          <a:p>
            <a:endParaRPr lang="en-US"/>
          </a:p>
        </p:txBody>
      </p:sp>
      <p:sp>
        <p:nvSpPr>
          <p:cNvPr id="4" name="Title 3"/>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21456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smtClean="0">
              <a:ln>
                <a:noFill/>
              </a:ln>
              <a:solidFill>
                <a:srgbClr val="494F56"/>
              </a:solidFill>
              <a:effectLst/>
              <a:uLnTx/>
              <a:uFillTx/>
              <a:latin typeface="Calibri" panose="020F0502020204030204"/>
              <a:ea typeface="+mn-ea"/>
              <a:cs typeface="+mn-cs"/>
            </a:endParaRPr>
          </a:p>
        </p:txBody>
      </p:sp>
      <p:sp>
        <p:nvSpPr>
          <p:cNvPr id="4" name="Text Placeholder 3"/>
          <p:cNvSpPr>
            <a:spLocks noGrp="1"/>
          </p:cNvSpPr>
          <p:nvPr>
            <p:ph type="body" sz="quarter" idx="16"/>
          </p:nvPr>
        </p:nvSpPr>
        <p:spPr/>
        <p:txBody>
          <a:bodyPr>
            <a:normAutofit/>
          </a:bodyPr>
          <a:lstStyle/>
          <a:p>
            <a:pPr lvl="1"/>
            <a:r>
              <a:rPr lang="en-US" sz="1900" dirty="0"/>
              <a:t>Approximately </a:t>
            </a:r>
            <a:r>
              <a:rPr lang="en-US" sz="1900" b="1" dirty="0">
                <a:solidFill>
                  <a:schemeClr val="accent1"/>
                </a:solidFill>
              </a:rPr>
              <a:t>1% </a:t>
            </a:r>
            <a:r>
              <a:rPr lang="en-US" sz="1900" dirty="0"/>
              <a:t>of our LDV vehicle forecast in each year is allocated to zip codes with </a:t>
            </a:r>
            <a:r>
              <a:rPr lang="en-US" sz="1900" b="1" dirty="0">
                <a:solidFill>
                  <a:schemeClr val="accent1"/>
                </a:solidFill>
              </a:rPr>
              <a:t>0 historical adoption</a:t>
            </a:r>
            <a:r>
              <a:rPr lang="en-US" sz="1900" dirty="0"/>
              <a:t>. These zip codes require a different allocation method, since there is little precedent to be able to predict adoption here.</a:t>
            </a:r>
          </a:p>
          <a:p>
            <a:pPr lvl="1"/>
            <a:r>
              <a:rPr lang="en-US" sz="1900" dirty="0"/>
              <a:t>A primary limitation of the propensity score approach is that it assigns a score of 0 to the </a:t>
            </a:r>
            <a:r>
              <a:rPr lang="en-US" sz="1900" dirty="0" smtClean="0"/>
              <a:t>428 </a:t>
            </a:r>
            <a:r>
              <a:rPr lang="en-US" sz="1900" dirty="0"/>
              <a:t>zip codes with zero historical EV adoption.</a:t>
            </a:r>
          </a:p>
          <a:p>
            <a:pPr lvl="2"/>
            <a:r>
              <a:rPr lang="en-US" sz="1700" dirty="0"/>
              <a:t>Excluding the historical adjustment from the propensity score equation results in an unrealistic ramp-up rate for zip codes with 0 EVs.</a:t>
            </a:r>
          </a:p>
          <a:p>
            <a:pPr lvl="1"/>
            <a:r>
              <a:rPr lang="en-US" sz="1900" dirty="0"/>
              <a:t>We derive standardized adoption forecasts for each of these zip codes separately, using the following “rules”:</a:t>
            </a:r>
          </a:p>
          <a:p>
            <a:pPr lvl="1"/>
            <a:endParaRPr lang="en-US" sz="1900" dirty="0"/>
          </a:p>
          <a:p>
            <a:pPr lvl="1"/>
            <a:endParaRPr lang="en-US" sz="1900" dirty="0"/>
          </a:p>
          <a:p>
            <a:pPr lvl="1"/>
            <a:endParaRPr lang="en-US" sz="1900" dirty="0"/>
          </a:p>
          <a:p>
            <a:pPr marL="111125" lvl="1" indent="0">
              <a:buNone/>
            </a:pPr>
            <a:endParaRPr lang="en-US" sz="1900" dirty="0"/>
          </a:p>
          <a:p>
            <a:pPr marL="111125" lvl="1" indent="0">
              <a:buNone/>
            </a:pPr>
            <a:endParaRPr lang="en-US" sz="1900" dirty="0"/>
          </a:p>
          <a:p>
            <a:pPr marL="111125" lvl="1" indent="0">
              <a:buNone/>
            </a:pPr>
            <a:endParaRPr lang="en-US" sz="1900" dirty="0"/>
          </a:p>
          <a:p>
            <a:pPr marL="111125" lvl="1" indent="0">
              <a:buNone/>
            </a:pPr>
            <a:endParaRPr lang="en-US" sz="1900" dirty="0"/>
          </a:p>
          <a:p>
            <a:pPr marL="111125" lvl="1" indent="0">
              <a:buNone/>
            </a:pPr>
            <a:endParaRPr lang="en-US" sz="1900" dirty="0"/>
          </a:p>
          <a:p>
            <a:pPr lvl="2"/>
            <a:endParaRPr lang="en-US" sz="1900" dirty="0"/>
          </a:p>
          <a:p>
            <a:pPr lvl="2"/>
            <a:endParaRPr lang="en-US" sz="1900" dirty="0"/>
          </a:p>
          <a:p>
            <a:pPr lvl="2"/>
            <a:endParaRPr lang="en-US" dirty="0"/>
          </a:p>
          <a:p>
            <a:pPr lvl="1"/>
            <a:endParaRPr lang="en-US" dirty="0"/>
          </a:p>
        </p:txBody>
      </p:sp>
      <p:sp>
        <p:nvSpPr>
          <p:cNvPr id="5" name="Text Placeholder 4"/>
          <p:cNvSpPr>
            <a:spLocks noGrp="1"/>
          </p:cNvSpPr>
          <p:nvPr>
            <p:ph type="body" sz="quarter" idx="19"/>
          </p:nvPr>
        </p:nvSpPr>
        <p:spPr/>
        <p:txBody>
          <a:bodyPr/>
          <a:lstStyle/>
          <a:p>
            <a:r>
              <a:rPr lang="en-US"/>
              <a:t>LDV Allocation methodology</a:t>
            </a:r>
            <a:endParaRPr lang="en-US" dirty="0"/>
          </a:p>
        </p:txBody>
      </p:sp>
      <p:sp>
        <p:nvSpPr>
          <p:cNvPr id="6" name="Title 5"/>
          <p:cNvSpPr>
            <a:spLocks noGrp="1"/>
          </p:cNvSpPr>
          <p:nvPr>
            <p:ph type="title"/>
          </p:nvPr>
        </p:nvSpPr>
        <p:spPr/>
        <p:txBody>
          <a:bodyPr/>
          <a:lstStyle/>
          <a:p>
            <a:r>
              <a:rPr lang="en-US" dirty="0" smtClean="0"/>
              <a:t>Zip Codes with No Historical EV Adoption</a:t>
            </a:r>
            <a:endParaRPr lang="en-US" dirty="0"/>
          </a:p>
        </p:txBody>
      </p:sp>
      <p:sp>
        <p:nvSpPr>
          <p:cNvPr id="7" name="Rectangle 6"/>
          <p:cNvSpPr/>
          <p:nvPr/>
        </p:nvSpPr>
        <p:spPr>
          <a:xfrm>
            <a:off x="1918128" y="3750592"/>
            <a:ext cx="8646324" cy="273779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B3D6F"/>
                </a:solidFill>
                <a:effectLst/>
                <a:uLnTx/>
                <a:uFillTx/>
                <a:latin typeface="Calibri" panose="020F0502020204030204"/>
                <a:ea typeface="+mn-ea"/>
                <a:cs typeface="+mn-cs"/>
              </a:rPr>
              <a:t>1. Identify most common level of EV entry using EV Hub historical data</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B3D6F"/>
                </a:solidFill>
                <a:effectLst/>
                <a:uLnTx/>
                <a:uFillTx/>
                <a:latin typeface="Calibri" panose="020F0502020204030204"/>
                <a:ea typeface="+mn-ea"/>
                <a:cs typeface="+mn-cs"/>
              </a:rPr>
              <a:t>- We find it is most common for 1 EV to enter at a time across one year and ramp up from there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B3D6F"/>
                </a:solidFill>
                <a:effectLst/>
                <a:uLnTx/>
                <a:uFillTx/>
                <a:latin typeface="Calibri" panose="020F0502020204030204"/>
                <a:ea typeface="+mn-ea"/>
                <a:cs typeface="+mn-cs"/>
              </a:rPr>
              <a:t>2. Identify a “rule” that will dictate the first year of entry for the first EV</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B3D6F"/>
                </a:solidFill>
                <a:effectLst/>
                <a:uLnTx/>
                <a:uFillTx/>
                <a:latin typeface="Calibri" panose="020F0502020204030204"/>
                <a:ea typeface="+mn-ea"/>
                <a:cs typeface="+mn-cs"/>
              </a:rPr>
              <a:t>- We find that the majority of zip codes with existing EV adoption in 2022 had propensity scores over 1,000. So we assign each no adoption zip code with a propensity score over 1,000 one EV in 2022. We work backwards from there, zip codes with prop scores from 500-1000 see adoption starting in 2023, and prop scores from 0-500 start in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B3D6F"/>
                </a:solidFill>
                <a:effectLst/>
                <a:uLnTx/>
                <a:uFillTx/>
                <a:latin typeface="Calibri" panose="020F0502020204030204"/>
                <a:ea typeface="+mn-ea"/>
                <a:cs typeface="+mn-cs"/>
              </a:rPr>
              <a:t>3. Set a limit on the maximum number of EVs that can be electrified in a given no adoption zip code in 2029</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smtClean="0">
                <a:ln>
                  <a:noFill/>
                </a:ln>
                <a:solidFill>
                  <a:srgbClr val="1B3D6F"/>
                </a:solidFill>
                <a:effectLst/>
                <a:uLnTx/>
                <a:uFillTx/>
                <a:latin typeface="Calibri" panose="020F0502020204030204"/>
                <a:ea typeface="+mn-ea"/>
                <a:cs typeface="+mn-cs"/>
              </a:rPr>
              <a:t>The system-wide electrification level we forecast with our ERCOT-wide forecast is 5% of total registrations by 2029.</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smtClean="0">
                <a:ln>
                  <a:noFill/>
                </a:ln>
                <a:solidFill>
                  <a:srgbClr val="1B3D6F"/>
                </a:solidFill>
                <a:effectLst/>
                <a:uLnTx/>
                <a:uFillTx/>
                <a:latin typeface="Calibri" panose="020F0502020204030204"/>
                <a:ea typeface="+mn-ea"/>
                <a:cs typeface="+mn-cs"/>
              </a:rPr>
              <a:t>We cut this in half to account for delayed adoption in these zip codes.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B3D6F"/>
                </a:solidFill>
                <a:effectLst/>
                <a:uLnTx/>
                <a:uFillTx/>
                <a:latin typeface="Calibri" panose="020F0502020204030204"/>
                <a:ea typeface="+mn-ea"/>
                <a:cs typeface="+mn-cs"/>
              </a:rPr>
              <a:t>4. Calculate linear growth from the year that the first EV comes online to the maximum adoption level</a:t>
            </a:r>
            <a:endParaRPr kumimoji="0" lang="en-US" sz="1400" b="1" i="0" u="none" strike="noStrike" kern="1200" cap="none" spc="0" normalizeH="0" baseline="0" noProof="0" dirty="0">
              <a:ln>
                <a:noFill/>
              </a:ln>
              <a:solidFill>
                <a:srgbClr val="1B3D6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204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47</a:t>
            </a:fld>
            <a:endParaRPr lang="en-US" dirty="0" smtClean="0"/>
          </a:p>
        </p:txBody>
      </p:sp>
      <p:sp>
        <p:nvSpPr>
          <p:cNvPr id="5" name="Text Placeholder 4"/>
          <p:cNvSpPr>
            <a:spLocks noGrp="1"/>
          </p:cNvSpPr>
          <p:nvPr>
            <p:ph type="body" sz="quarter" idx="19"/>
          </p:nvPr>
        </p:nvSpPr>
        <p:spPr/>
        <p:txBody>
          <a:bodyPr/>
          <a:lstStyle/>
          <a:p>
            <a:r>
              <a:rPr lang="en-US"/>
              <a:t>LDV Allocation</a:t>
            </a:r>
            <a:r>
              <a:rPr lang="en-US" dirty="0"/>
              <a:t> </a:t>
            </a:r>
            <a:r>
              <a:rPr lang="en-US"/>
              <a:t>methodology</a:t>
            </a:r>
            <a:endParaRPr lang="en-US" dirty="0"/>
          </a:p>
        </p:txBody>
      </p:sp>
      <p:sp>
        <p:nvSpPr>
          <p:cNvPr id="6" name="Title 5"/>
          <p:cNvSpPr>
            <a:spLocks noGrp="1"/>
          </p:cNvSpPr>
          <p:nvPr>
            <p:ph type="title"/>
          </p:nvPr>
        </p:nvSpPr>
        <p:spPr/>
        <p:txBody>
          <a:bodyPr/>
          <a:lstStyle/>
          <a:p>
            <a:r>
              <a:rPr lang="en-US" dirty="0" smtClean="0"/>
              <a:t>Example Allocation to Zip Code </a:t>
            </a:r>
            <a:r>
              <a:rPr lang="en-US" u="sng" dirty="0" smtClean="0"/>
              <a:t>without</a:t>
            </a:r>
            <a:r>
              <a:rPr lang="en-US" dirty="0" smtClean="0"/>
              <a:t> Historical Adoption</a:t>
            </a:r>
            <a:endParaRPr lang="en-US" dirty="0"/>
          </a:p>
        </p:txBody>
      </p:sp>
      <p:sp>
        <p:nvSpPr>
          <p:cNvPr id="7" name="Text Placeholder 3"/>
          <p:cNvSpPr txBox="1">
            <a:spLocks/>
          </p:cNvSpPr>
          <p:nvPr/>
        </p:nvSpPr>
        <p:spPr>
          <a:xfrm>
            <a:off x="508000" y="1181101"/>
            <a:ext cx="5914443" cy="4995862"/>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b="1" dirty="0" smtClean="0">
                <a:solidFill>
                  <a:schemeClr val="accent2"/>
                </a:solidFill>
              </a:rPr>
              <a:t>79512</a:t>
            </a:r>
            <a:r>
              <a:rPr lang="en-US" sz="1800" dirty="0" smtClean="0"/>
              <a:t> is a zip code located in the Abilene – Sweetwater metro area, primarily in Mitchell County.</a:t>
            </a:r>
          </a:p>
          <a:p>
            <a:pPr lvl="2"/>
            <a:r>
              <a:rPr lang="en-US" sz="1400" dirty="0" smtClean="0"/>
              <a:t>Population: 8,197 (U.S. Census Bureau).</a:t>
            </a:r>
          </a:p>
          <a:p>
            <a:pPr lvl="2"/>
            <a:r>
              <a:rPr lang="en-US" sz="1400" dirty="0" smtClean="0"/>
              <a:t>Land Area: 599 sq. miles (U.S. Census Bureau).</a:t>
            </a:r>
          </a:p>
          <a:p>
            <a:pPr lvl="2"/>
            <a:r>
              <a:rPr lang="en-US" sz="1400" dirty="0" smtClean="0"/>
              <a:t>Population Density: ~14 residents per sq. mile (“Rural”).</a:t>
            </a:r>
          </a:p>
          <a:p>
            <a:pPr lvl="2"/>
            <a:r>
              <a:rPr lang="en-US" sz="1400" dirty="0" smtClean="0"/>
              <a:t>Income per capita 2022: $21,658 (U.S. Census Bureau).</a:t>
            </a:r>
          </a:p>
          <a:p>
            <a:pPr lvl="2"/>
            <a:r>
              <a:rPr lang="en-US" sz="1400" dirty="0" smtClean="0"/>
              <a:t>Approx. Total Registered Vehicles 2022: 3,872.</a:t>
            </a:r>
          </a:p>
          <a:p>
            <a:pPr lvl="1"/>
            <a:r>
              <a:rPr lang="en-US" sz="1800" dirty="0" smtClean="0"/>
              <a:t>2022 Propensity Score = 1 * 1 * 3,872 = </a:t>
            </a:r>
            <a:r>
              <a:rPr lang="en-US" sz="1800" b="1" dirty="0" smtClean="0">
                <a:solidFill>
                  <a:schemeClr val="accent2"/>
                </a:solidFill>
              </a:rPr>
              <a:t>3,872</a:t>
            </a:r>
          </a:p>
          <a:p>
            <a:pPr lvl="2"/>
            <a:r>
              <a:rPr lang="en-US" sz="1400" dirty="0" smtClean="0"/>
              <a:t>Propensity score exceeds 1,000, so we assign 1 EV to be adopted in this zip code by end of 2022.</a:t>
            </a:r>
            <a:endParaRPr lang="en-US" sz="1400" b="1" dirty="0" smtClean="0">
              <a:solidFill>
                <a:schemeClr val="accent1"/>
              </a:solidFill>
            </a:endParaRPr>
          </a:p>
          <a:p>
            <a:pPr lvl="1"/>
            <a:r>
              <a:rPr lang="en-US" sz="1800" dirty="0" smtClean="0"/>
              <a:t>Forecasted total registered vehicles in 2029 =</a:t>
            </a:r>
            <a:r>
              <a:rPr lang="en-US" sz="1800" b="1" dirty="0" smtClean="0">
                <a:solidFill>
                  <a:schemeClr val="accent1"/>
                </a:solidFill>
              </a:rPr>
              <a:t> </a:t>
            </a:r>
            <a:r>
              <a:rPr lang="en-US" sz="1800" b="1" dirty="0" smtClean="0">
                <a:solidFill>
                  <a:schemeClr val="accent2"/>
                </a:solidFill>
              </a:rPr>
              <a:t>3,960</a:t>
            </a:r>
          </a:p>
          <a:p>
            <a:pPr lvl="1"/>
            <a:r>
              <a:rPr lang="en-US" sz="1800" dirty="0" smtClean="0"/>
              <a:t>3,960 * 2.5% EV penetration = </a:t>
            </a:r>
            <a:r>
              <a:rPr lang="en-US" sz="1800" b="1" dirty="0" smtClean="0">
                <a:solidFill>
                  <a:schemeClr val="accent2"/>
                </a:solidFill>
              </a:rPr>
              <a:t>99</a:t>
            </a:r>
            <a:r>
              <a:rPr lang="en-US" sz="1800" dirty="0" smtClean="0"/>
              <a:t> EVs adopted by 2029</a:t>
            </a:r>
          </a:p>
          <a:p>
            <a:pPr lvl="1"/>
            <a:r>
              <a:rPr lang="en-US" sz="1800" dirty="0" smtClean="0"/>
              <a:t>We use this approach for all 428 zero-adoption zip codes and add up the total number of EVs forecasted to be adopted in each year.</a:t>
            </a:r>
          </a:p>
          <a:p>
            <a:pPr lvl="2"/>
            <a:r>
              <a:rPr lang="en-US" sz="1600" dirty="0" smtClean="0"/>
              <a:t>We find that this results in roughly 1% of LDVs being allocated to these zip codes by 2029.</a:t>
            </a:r>
          </a:p>
          <a:p>
            <a:pPr lvl="2"/>
            <a:endParaRPr lang="en-US" dirty="0" smtClean="0"/>
          </a:p>
          <a:p>
            <a:pPr marL="346075" lvl="2" indent="0">
              <a:buFont typeface="Calibri" panose="020F0502020204030204" pitchFamily="34" charset="0"/>
              <a:buNone/>
            </a:pPr>
            <a:endParaRPr lang="en-US" dirty="0" smtClean="0"/>
          </a:p>
          <a:p>
            <a:pPr lvl="1"/>
            <a:endParaRPr lang="en-US" dirty="0"/>
          </a:p>
        </p:txBody>
      </p:sp>
      <p:pic>
        <p:nvPicPr>
          <p:cNvPr id="8" name="Picture 7"/>
          <p:cNvPicPr>
            <a:picLocks noChangeAspect="1"/>
          </p:cNvPicPr>
          <p:nvPr/>
        </p:nvPicPr>
        <p:blipFill>
          <a:blip r:embed="rId2"/>
          <a:stretch>
            <a:fillRect/>
          </a:stretch>
        </p:blipFill>
        <p:spPr>
          <a:xfrm>
            <a:off x="6734926" y="2082422"/>
            <a:ext cx="4565650" cy="2743200"/>
          </a:xfrm>
          <a:prstGeom prst="rect">
            <a:avLst/>
          </a:prstGeom>
        </p:spPr>
      </p:pic>
      <p:sp>
        <p:nvSpPr>
          <p:cNvPr id="9" name="TextBox 8"/>
          <p:cNvSpPr txBox="1"/>
          <p:nvPr/>
        </p:nvSpPr>
        <p:spPr>
          <a:xfrm>
            <a:off x="7785925" y="1943553"/>
            <a:ext cx="3197695" cy="369332"/>
          </a:xfrm>
          <a:prstGeom prst="rect">
            <a:avLst/>
          </a:prstGeom>
          <a:noFill/>
        </p:spPr>
        <p:txBody>
          <a:bodyPr wrap="square" rtlCol="0">
            <a:spAutoFit/>
          </a:bodyPr>
          <a:lstStyle/>
          <a:p>
            <a:pPr algn="ctr"/>
            <a:r>
              <a:rPr lang="en-US" b="1" dirty="0" smtClean="0">
                <a:solidFill>
                  <a:schemeClr val="accent1"/>
                </a:solidFill>
              </a:rPr>
              <a:t>Zip Code 79512 LDV Adoption</a:t>
            </a:r>
            <a:endParaRPr lang="en-US" b="1" dirty="0">
              <a:solidFill>
                <a:schemeClr val="accent1"/>
              </a:solidFill>
            </a:endParaRPr>
          </a:p>
        </p:txBody>
      </p:sp>
    </p:spTree>
    <p:extLst>
      <p:ext uri="{BB962C8B-B14F-4D97-AF65-F5344CB8AC3E}">
        <p14:creationId xmlns:p14="http://schemas.microsoft.com/office/powerpoint/2010/main" val="351541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4</a:t>
            </a:fld>
            <a:endParaRPr lang="en-US" dirty="0" smtClean="0"/>
          </a:p>
        </p:txBody>
      </p:sp>
      <p:sp>
        <p:nvSpPr>
          <p:cNvPr id="5" name="Text Placeholder 4"/>
          <p:cNvSpPr>
            <a:spLocks noGrp="1"/>
          </p:cNvSpPr>
          <p:nvPr>
            <p:ph type="body" sz="quarter" idx="19"/>
          </p:nvPr>
        </p:nvSpPr>
        <p:spPr/>
        <p:txBody>
          <a:bodyPr/>
          <a:lstStyle/>
          <a:p>
            <a:r>
              <a:rPr lang="en-US" dirty="0" smtClean="0"/>
              <a:t>Executive summary</a:t>
            </a:r>
            <a:endParaRPr lang="en-US" dirty="0"/>
          </a:p>
        </p:txBody>
      </p:sp>
      <p:sp>
        <p:nvSpPr>
          <p:cNvPr id="6" name="Title 5"/>
          <p:cNvSpPr>
            <a:spLocks noGrp="1"/>
          </p:cNvSpPr>
          <p:nvPr>
            <p:ph type="title"/>
          </p:nvPr>
        </p:nvSpPr>
        <p:spPr/>
        <p:txBody>
          <a:bodyPr/>
          <a:lstStyle/>
          <a:p>
            <a:r>
              <a:rPr lang="en-US" dirty="0" smtClean="0"/>
              <a:t>Methodology Overview</a:t>
            </a:r>
            <a:endParaRPr lang="en-US" dirty="0"/>
          </a:p>
        </p:txBody>
      </p:sp>
      <p:grpSp>
        <p:nvGrpSpPr>
          <p:cNvPr id="8" name="Group 7"/>
          <p:cNvGrpSpPr/>
          <p:nvPr/>
        </p:nvGrpSpPr>
        <p:grpSpPr>
          <a:xfrm>
            <a:off x="817572" y="2129847"/>
            <a:ext cx="3996160" cy="2891795"/>
            <a:chOff x="1223156" y="1398105"/>
            <a:chExt cx="3048799" cy="2378550"/>
          </a:xfrm>
          <a:effectLst>
            <a:outerShdw blurRad="50800" dist="38100" dir="13500000" algn="br" rotWithShape="0">
              <a:prstClr val="black">
                <a:alpha val="40000"/>
              </a:prstClr>
            </a:outerShdw>
          </a:effectLst>
        </p:grpSpPr>
        <p:sp>
          <p:nvSpPr>
            <p:cNvPr id="9" name="Pentagon 8"/>
            <p:cNvSpPr/>
            <p:nvPr/>
          </p:nvSpPr>
          <p:spPr>
            <a:xfrm>
              <a:off x="1223156" y="1398105"/>
              <a:ext cx="3048799" cy="2378550"/>
            </a:xfrm>
            <a:prstGeom prst="homePlate">
              <a:avLst>
                <a:gd name="adj" fmla="val 28039"/>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accent1"/>
                </a:solidFill>
              </a:endParaRPr>
            </a:p>
          </p:txBody>
        </p:sp>
        <p:sp>
          <p:nvSpPr>
            <p:cNvPr id="10" name="TextBox 9"/>
            <p:cNvSpPr txBox="1"/>
            <p:nvPr/>
          </p:nvSpPr>
          <p:spPr>
            <a:xfrm>
              <a:off x="1476844" y="1590112"/>
              <a:ext cx="2460932" cy="430357"/>
            </a:xfrm>
            <a:prstGeom prst="rect">
              <a:avLst/>
            </a:prstGeom>
            <a:noFill/>
          </p:spPr>
          <p:txBody>
            <a:bodyPr wrap="square" rtlCol="0">
              <a:spAutoFit/>
            </a:bodyPr>
            <a:lstStyle/>
            <a:p>
              <a:pPr algn="ctr"/>
              <a:r>
                <a:rPr lang="en-US" sz="1400" b="1" dirty="0" smtClean="0">
                  <a:solidFill>
                    <a:schemeClr val="accent1"/>
                  </a:solidFill>
                </a:rPr>
                <a:t>Establish Light, Medium, and Heavy-Duty EV Adoption Forecasts for 2022-2029</a:t>
              </a:r>
              <a:endParaRPr lang="en-US" sz="1400" b="1" dirty="0">
                <a:solidFill>
                  <a:schemeClr val="accent1"/>
                </a:solidFill>
              </a:endParaRPr>
            </a:p>
          </p:txBody>
        </p:sp>
        <p:sp>
          <p:nvSpPr>
            <p:cNvPr id="11" name="Oval 10"/>
            <p:cNvSpPr/>
            <p:nvPr/>
          </p:nvSpPr>
          <p:spPr>
            <a:xfrm>
              <a:off x="1297289" y="1590112"/>
              <a:ext cx="234334" cy="249684"/>
            </a:xfrm>
            <a:prstGeom prst="ellipse">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accent1"/>
                  </a:solidFill>
                </a:rPr>
                <a:t>1</a:t>
              </a:r>
              <a:endParaRPr lang="en-US" sz="1400" b="1" dirty="0">
                <a:solidFill>
                  <a:schemeClr val="accent1"/>
                </a:solidFill>
              </a:endParaRPr>
            </a:p>
          </p:txBody>
        </p:sp>
        <p:cxnSp>
          <p:nvCxnSpPr>
            <p:cNvPr id="12" name="Straight Connector 11"/>
            <p:cNvCxnSpPr/>
            <p:nvPr/>
          </p:nvCxnSpPr>
          <p:spPr>
            <a:xfrm>
              <a:off x="1685018" y="2054290"/>
              <a:ext cx="190451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336777" y="2246004"/>
              <a:ext cx="2600999" cy="1177154"/>
            </a:xfrm>
            <a:prstGeom prst="rect">
              <a:avLst/>
            </a:prstGeom>
            <a:noFill/>
          </p:spPr>
          <p:txBody>
            <a:bodyPr wrap="square" rtlCol="0">
              <a:spAutoFit/>
            </a:bodyPr>
            <a:lstStyle/>
            <a:p>
              <a:pPr marL="182880" indent="-182880">
                <a:buFont typeface="Arial" panose="020B0604020202020204" pitchFamily="34" charset="0"/>
                <a:buChar char="•"/>
              </a:pPr>
              <a:r>
                <a:rPr lang="en-US" sz="1450" dirty="0" smtClean="0">
                  <a:solidFill>
                    <a:schemeClr val="accent1"/>
                  </a:solidFill>
                </a:rPr>
                <a:t>Update and improve upon ERCOT’s existing adoption assumption for LDV penetration.</a:t>
              </a:r>
            </a:p>
            <a:p>
              <a:pPr marL="182880" indent="-182880">
                <a:buFont typeface="Arial" panose="020B0604020202020204" pitchFamily="34" charset="0"/>
                <a:buChar char="•"/>
              </a:pPr>
              <a:r>
                <a:rPr lang="en-US" sz="1450" dirty="0" smtClean="0">
                  <a:solidFill>
                    <a:schemeClr val="accent1"/>
                  </a:solidFill>
                </a:rPr>
                <a:t>Build out adoption forecast for a more granular list of Medium and Heavy-Duty (MHDV) EVs</a:t>
              </a:r>
              <a:endParaRPr lang="en-US" sz="1450" dirty="0">
                <a:solidFill>
                  <a:schemeClr val="accent1"/>
                </a:solidFill>
              </a:endParaRPr>
            </a:p>
          </p:txBody>
        </p:sp>
      </p:grpSp>
      <p:grpSp>
        <p:nvGrpSpPr>
          <p:cNvPr id="14" name="Group 13"/>
          <p:cNvGrpSpPr/>
          <p:nvPr/>
        </p:nvGrpSpPr>
        <p:grpSpPr>
          <a:xfrm>
            <a:off x="4171857" y="2132138"/>
            <a:ext cx="3995928" cy="2889504"/>
            <a:chOff x="3726980" y="1398104"/>
            <a:chExt cx="3404894" cy="2378550"/>
          </a:xfrm>
          <a:effectLst>
            <a:outerShdw blurRad="50800" dist="38100" dir="13500000" algn="br" rotWithShape="0">
              <a:prstClr val="black">
                <a:alpha val="40000"/>
              </a:prstClr>
            </a:outerShdw>
          </a:effectLst>
        </p:grpSpPr>
        <p:sp>
          <p:nvSpPr>
            <p:cNvPr id="15" name="Chevron 14"/>
            <p:cNvSpPr/>
            <p:nvPr/>
          </p:nvSpPr>
          <p:spPr>
            <a:xfrm>
              <a:off x="3726980" y="1398104"/>
              <a:ext cx="3404894" cy="2378550"/>
            </a:xfrm>
            <a:prstGeom prst="chevron">
              <a:avLst>
                <a:gd name="adj" fmla="val 28039"/>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1"/>
                </a:solidFill>
              </a:endParaRPr>
            </a:p>
          </p:txBody>
        </p:sp>
        <p:sp>
          <p:nvSpPr>
            <p:cNvPr id="16" name="TextBox 15"/>
            <p:cNvSpPr txBox="1"/>
            <p:nvPr/>
          </p:nvSpPr>
          <p:spPr>
            <a:xfrm>
              <a:off x="4662132" y="1580103"/>
              <a:ext cx="1995632" cy="430698"/>
            </a:xfrm>
            <a:prstGeom prst="rect">
              <a:avLst/>
            </a:prstGeom>
            <a:noFill/>
          </p:spPr>
          <p:txBody>
            <a:bodyPr wrap="square" rtlCol="0">
              <a:spAutoFit/>
            </a:bodyPr>
            <a:lstStyle/>
            <a:p>
              <a:pPr algn="ctr"/>
              <a:r>
                <a:rPr lang="en-US" sz="1400" b="1" dirty="0" smtClean="0">
                  <a:solidFill>
                    <a:schemeClr val="accent1"/>
                  </a:solidFill>
                </a:rPr>
                <a:t>Allocate Adoption Forecasts to ERCOT Substations</a:t>
              </a:r>
              <a:endParaRPr lang="en-US" sz="1400" b="1" dirty="0">
                <a:solidFill>
                  <a:schemeClr val="accent1"/>
                </a:solidFill>
              </a:endParaRPr>
            </a:p>
          </p:txBody>
        </p:sp>
        <p:sp>
          <p:nvSpPr>
            <p:cNvPr id="17" name="Oval 16"/>
            <p:cNvSpPr/>
            <p:nvPr/>
          </p:nvSpPr>
          <p:spPr>
            <a:xfrm>
              <a:off x="4475087" y="1595215"/>
              <a:ext cx="259672" cy="249684"/>
            </a:xfrm>
            <a:prstGeom prst="ellipse">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accent1"/>
                  </a:solidFill>
                </a:rPr>
                <a:t>2</a:t>
              </a:r>
              <a:endParaRPr lang="en-US" sz="1400" b="1" dirty="0">
                <a:solidFill>
                  <a:schemeClr val="accent1"/>
                </a:solidFill>
              </a:endParaRPr>
            </a:p>
          </p:txBody>
        </p:sp>
        <p:cxnSp>
          <p:nvCxnSpPr>
            <p:cNvPr id="18" name="Straight Connector 17"/>
            <p:cNvCxnSpPr/>
            <p:nvPr/>
          </p:nvCxnSpPr>
          <p:spPr>
            <a:xfrm>
              <a:off x="4587879" y="2054810"/>
              <a:ext cx="213025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57691" y="2185988"/>
              <a:ext cx="2278092" cy="1361768"/>
            </a:xfrm>
            <a:prstGeom prst="rect">
              <a:avLst/>
            </a:prstGeom>
            <a:noFill/>
          </p:spPr>
          <p:txBody>
            <a:bodyPr wrap="square" rtlCol="0">
              <a:spAutoFit/>
            </a:bodyPr>
            <a:lstStyle/>
            <a:p>
              <a:pPr marL="182880" indent="-182880">
                <a:buFont typeface="Arial" panose="020B0604020202020204" pitchFamily="34" charset="0"/>
                <a:buChar char="•"/>
              </a:pPr>
              <a:r>
                <a:rPr lang="en-US" sz="1450" dirty="0" smtClean="0">
                  <a:solidFill>
                    <a:schemeClr val="accent1"/>
                  </a:solidFill>
                </a:rPr>
                <a:t>Separate methodologies for LDV and MHDV allocation</a:t>
              </a:r>
            </a:p>
            <a:p>
              <a:pPr marL="182880" indent="-182880">
                <a:buFont typeface="Arial" panose="020B0604020202020204" pitchFamily="34" charset="0"/>
                <a:buChar char="•"/>
              </a:pPr>
              <a:r>
                <a:rPr lang="en-US" sz="1450" dirty="0" smtClean="0">
                  <a:solidFill>
                    <a:schemeClr val="accent1"/>
                  </a:solidFill>
                </a:rPr>
                <a:t>Vehicles first allocated to the zip-codes and then to the substations using data from ERCOT, the Census, and Moody’s.</a:t>
              </a:r>
              <a:endParaRPr lang="en-US" sz="1450" dirty="0">
                <a:solidFill>
                  <a:schemeClr val="accent1"/>
                </a:solidFill>
              </a:endParaRPr>
            </a:p>
          </p:txBody>
        </p:sp>
      </p:grpSp>
      <p:grpSp>
        <p:nvGrpSpPr>
          <p:cNvPr id="20" name="Group 19"/>
          <p:cNvGrpSpPr/>
          <p:nvPr/>
        </p:nvGrpSpPr>
        <p:grpSpPr>
          <a:xfrm>
            <a:off x="7526142" y="2129847"/>
            <a:ext cx="3995928" cy="2889504"/>
            <a:chOff x="6564429" y="1398105"/>
            <a:chExt cx="3404894" cy="2378550"/>
          </a:xfrm>
          <a:effectLst>
            <a:outerShdw blurRad="50800" dist="38100" dir="13500000" algn="br" rotWithShape="0">
              <a:prstClr val="black">
                <a:alpha val="40000"/>
              </a:prstClr>
            </a:outerShdw>
          </a:effectLst>
        </p:grpSpPr>
        <p:sp>
          <p:nvSpPr>
            <p:cNvPr id="21" name="Chevron 20"/>
            <p:cNvSpPr/>
            <p:nvPr/>
          </p:nvSpPr>
          <p:spPr>
            <a:xfrm>
              <a:off x="6564429" y="1398105"/>
              <a:ext cx="3404894" cy="2378550"/>
            </a:xfrm>
            <a:prstGeom prst="chevron">
              <a:avLst>
                <a:gd name="adj" fmla="val 28039"/>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1"/>
                </a:solidFill>
              </a:endParaRPr>
            </a:p>
          </p:txBody>
        </p:sp>
        <p:sp>
          <p:nvSpPr>
            <p:cNvPr id="22" name="TextBox 21"/>
            <p:cNvSpPr txBox="1"/>
            <p:nvPr/>
          </p:nvSpPr>
          <p:spPr>
            <a:xfrm>
              <a:off x="7477155" y="1525186"/>
              <a:ext cx="1969582" cy="430698"/>
            </a:xfrm>
            <a:prstGeom prst="rect">
              <a:avLst/>
            </a:prstGeom>
            <a:noFill/>
          </p:spPr>
          <p:txBody>
            <a:bodyPr wrap="square" rtlCol="0">
              <a:spAutoFit/>
            </a:bodyPr>
            <a:lstStyle/>
            <a:p>
              <a:pPr algn="ctr"/>
              <a:r>
                <a:rPr lang="en-US" sz="1400" b="1" dirty="0" smtClean="0">
                  <a:solidFill>
                    <a:schemeClr val="accent1"/>
                  </a:solidFill>
                </a:rPr>
                <a:t>Calculate Load Impacts at the Substation-Level</a:t>
              </a:r>
              <a:endParaRPr lang="en-US" sz="1400" b="1" dirty="0">
                <a:solidFill>
                  <a:schemeClr val="accent1"/>
                </a:solidFill>
              </a:endParaRPr>
            </a:p>
          </p:txBody>
        </p:sp>
        <p:sp>
          <p:nvSpPr>
            <p:cNvPr id="23" name="Oval 22"/>
            <p:cNvSpPr/>
            <p:nvPr/>
          </p:nvSpPr>
          <p:spPr>
            <a:xfrm>
              <a:off x="7347319" y="1590264"/>
              <a:ext cx="259672" cy="249684"/>
            </a:xfrm>
            <a:prstGeom prst="ellipse">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accent1"/>
                  </a:solidFill>
                </a:rPr>
                <a:t>3</a:t>
              </a:r>
              <a:endParaRPr lang="en-US" sz="1400" b="1" dirty="0">
                <a:solidFill>
                  <a:schemeClr val="accent1"/>
                </a:solidFill>
              </a:endParaRPr>
            </a:p>
          </p:txBody>
        </p:sp>
        <p:cxnSp>
          <p:nvCxnSpPr>
            <p:cNvPr id="24" name="Straight Connector 23"/>
            <p:cNvCxnSpPr/>
            <p:nvPr/>
          </p:nvCxnSpPr>
          <p:spPr>
            <a:xfrm>
              <a:off x="7347319" y="2054810"/>
              <a:ext cx="213025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232655" y="1966821"/>
              <a:ext cx="2403043" cy="1634121"/>
            </a:xfrm>
            <a:prstGeom prst="rect">
              <a:avLst/>
            </a:prstGeom>
            <a:noFill/>
          </p:spPr>
          <p:txBody>
            <a:bodyPr wrap="square" rtlCol="0">
              <a:spAutoFit/>
            </a:bodyPr>
            <a:lstStyle/>
            <a:p>
              <a:endParaRPr lang="en-US" sz="1100" dirty="0" smtClean="0">
                <a:solidFill>
                  <a:schemeClr val="accent1"/>
                </a:solidFill>
              </a:endParaRPr>
            </a:p>
            <a:p>
              <a:pPr marL="182880" indent="-182880">
                <a:buFont typeface="Arial" panose="020B0604020202020204" pitchFamily="34" charset="0"/>
                <a:buChar char="•"/>
              </a:pPr>
              <a:r>
                <a:rPr lang="en-US" sz="1400" dirty="0" smtClean="0">
                  <a:solidFill>
                    <a:schemeClr val="accent1"/>
                  </a:solidFill>
                </a:rPr>
                <a:t>Calculate 64 representative load profiles for each substation, showing load throughout 4 seasons, 2 day types, and 8 years.</a:t>
              </a:r>
            </a:p>
            <a:p>
              <a:pPr marL="182880" indent="-182880">
                <a:buFont typeface="Arial" panose="020B0604020202020204" pitchFamily="34" charset="0"/>
                <a:buChar char="•"/>
              </a:pPr>
              <a:r>
                <a:rPr lang="en-US" sz="1400" dirty="0" smtClean="0">
                  <a:solidFill>
                    <a:schemeClr val="accent1"/>
                  </a:solidFill>
                </a:rPr>
                <a:t>Develop interactive tool that generates profiles for each substation and can be easily updated in the future.</a:t>
              </a:r>
              <a:endParaRPr lang="en-US" sz="1400" dirty="0">
                <a:solidFill>
                  <a:schemeClr val="accent1"/>
                </a:solidFill>
              </a:endParaRPr>
            </a:p>
          </p:txBody>
        </p:sp>
      </p:grpSp>
      <p:sp>
        <p:nvSpPr>
          <p:cNvPr id="45" name="TextBox 44"/>
          <p:cNvSpPr txBox="1"/>
          <p:nvPr/>
        </p:nvSpPr>
        <p:spPr>
          <a:xfrm>
            <a:off x="516060" y="1286059"/>
            <a:ext cx="10667761" cy="369332"/>
          </a:xfrm>
          <a:prstGeom prst="rect">
            <a:avLst/>
          </a:prstGeom>
          <a:noFill/>
        </p:spPr>
        <p:txBody>
          <a:bodyPr wrap="square" rtlCol="0">
            <a:spAutoFit/>
          </a:bodyPr>
          <a:lstStyle/>
          <a:p>
            <a:r>
              <a:rPr lang="en-US" dirty="0" smtClean="0"/>
              <a:t>Brattle applied a 3-step approach to its analysis of EV load impacts at the ERCOT substation-level:</a:t>
            </a:r>
            <a:endParaRPr lang="en-US" dirty="0"/>
          </a:p>
        </p:txBody>
      </p:sp>
    </p:spTree>
    <p:extLst>
      <p:ext uri="{BB962C8B-B14F-4D97-AF65-F5344CB8AC3E}">
        <p14:creationId xmlns:p14="http://schemas.microsoft.com/office/powerpoint/2010/main" val="17156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8179283" y="1428754"/>
            <a:ext cx="3005130" cy="2364645"/>
          </a:xfrm>
          <a:prstGeom prst="rect">
            <a:avLst/>
          </a:prstGeom>
        </p:spPr>
      </p:pic>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5</a:t>
            </a:fld>
            <a:endParaRPr lang="en-US" dirty="0" smtClean="0"/>
          </a:p>
        </p:txBody>
      </p:sp>
      <p:sp>
        <p:nvSpPr>
          <p:cNvPr id="4" name="Text Placeholder 3"/>
          <p:cNvSpPr>
            <a:spLocks noGrp="1"/>
          </p:cNvSpPr>
          <p:nvPr>
            <p:ph type="body" sz="quarter" idx="16"/>
          </p:nvPr>
        </p:nvSpPr>
        <p:spPr>
          <a:xfrm>
            <a:off x="508000" y="1181100"/>
            <a:ext cx="6650826" cy="5175249"/>
          </a:xfrm>
        </p:spPr>
        <p:txBody>
          <a:bodyPr/>
          <a:lstStyle/>
          <a:p>
            <a:pPr lvl="1"/>
            <a:r>
              <a:rPr lang="en-US" sz="2000" b="1" dirty="0" smtClean="0">
                <a:solidFill>
                  <a:schemeClr val="accent1"/>
                </a:solidFill>
              </a:rPr>
              <a:t>System-wide adoption and load impacts: </a:t>
            </a:r>
          </a:p>
          <a:p>
            <a:pPr lvl="2"/>
            <a:r>
              <a:rPr lang="en-US" sz="1600" dirty="0" smtClean="0"/>
              <a:t>~770,000 </a:t>
            </a:r>
            <a:r>
              <a:rPr lang="en-US" sz="1600" dirty="0"/>
              <a:t>LDVs and </a:t>
            </a:r>
            <a:r>
              <a:rPr lang="en-US" sz="1600"/>
              <a:t>~</a:t>
            </a:r>
            <a:r>
              <a:rPr lang="en-US" sz="1600" smtClean="0"/>
              <a:t>160,000 </a:t>
            </a:r>
            <a:r>
              <a:rPr lang="en-US" sz="1600" dirty="0" smtClean="0"/>
              <a:t>MHDVs are projected to be electric in Texas by 2029, representing about </a:t>
            </a:r>
            <a:r>
              <a:rPr lang="en-US" sz="1600" b="1" dirty="0" smtClean="0">
                <a:solidFill>
                  <a:schemeClr val="accent1"/>
                </a:solidFill>
              </a:rPr>
              <a:t>4%</a:t>
            </a:r>
            <a:r>
              <a:rPr lang="en-US" sz="1600" dirty="0" smtClean="0"/>
              <a:t> of LDV stock and</a:t>
            </a:r>
            <a:r>
              <a:rPr lang="en-US" sz="1600" dirty="0" smtClean="0">
                <a:solidFill>
                  <a:srgbClr val="FF0000"/>
                </a:solidFill>
              </a:rPr>
              <a:t> </a:t>
            </a:r>
            <a:r>
              <a:rPr lang="en-US" sz="1600" b="1" dirty="0" smtClean="0">
                <a:solidFill>
                  <a:schemeClr val="accent1"/>
                </a:solidFill>
              </a:rPr>
              <a:t>4% </a:t>
            </a:r>
            <a:r>
              <a:rPr lang="en-US" sz="1600" dirty="0" smtClean="0"/>
              <a:t>of MHDV stock and therefore</a:t>
            </a:r>
            <a:r>
              <a:rPr lang="en-US" sz="1600" b="1" dirty="0" smtClean="0"/>
              <a:t> </a:t>
            </a:r>
            <a:r>
              <a:rPr lang="en-US" sz="1600" b="1" dirty="0" smtClean="0">
                <a:solidFill>
                  <a:schemeClr val="accent1"/>
                </a:solidFill>
              </a:rPr>
              <a:t>4% </a:t>
            </a:r>
            <a:r>
              <a:rPr lang="en-US" sz="1600" dirty="0" smtClean="0"/>
              <a:t>of all vehicles on the road. Approximately </a:t>
            </a:r>
            <a:r>
              <a:rPr lang="en-US" sz="1600" b="1" dirty="0" smtClean="0">
                <a:solidFill>
                  <a:schemeClr val="accent1"/>
                </a:solidFill>
              </a:rPr>
              <a:t>96% </a:t>
            </a:r>
            <a:r>
              <a:rPr lang="en-US" sz="1600" dirty="0" smtClean="0"/>
              <a:t>of these electrified vehicles will be registered within ERCOT’s service territory.</a:t>
            </a:r>
            <a:endParaRPr lang="en-US" sz="1600" dirty="0" smtClean="0">
              <a:solidFill>
                <a:srgbClr val="FF0000"/>
              </a:solidFill>
            </a:endParaRPr>
          </a:p>
          <a:p>
            <a:pPr lvl="2"/>
            <a:r>
              <a:rPr lang="en-US" sz="1600" dirty="0" smtClean="0"/>
              <a:t>The </a:t>
            </a:r>
            <a:r>
              <a:rPr lang="en-US" sz="1600" dirty="0"/>
              <a:t>total EV charging load in 2029 is approximately </a:t>
            </a:r>
            <a:r>
              <a:rPr lang="en-US" sz="1600" b="1" dirty="0">
                <a:solidFill>
                  <a:schemeClr val="accent1"/>
                </a:solidFill>
              </a:rPr>
              <a:t>6 </a:t>
            </a:r>
            <a:r>
              <a:rPr lang="en-US" sz="1600" b="1" dirty="0" smtClean="0">
                <a:solidFill>
                  <a:schemeClr val="accent1"/>
                </a:solidFill>
              </a:rPr>
              <a:t>TWh</a:t>
            </a:r>
            <a:r>
              <a:rPr lang="en-US" sz="1600" dirty="0" smtClean="0"/>
              <a:t>, adding </a:t>
            </a:r>
            <a:r>
              <a:rPr lang="en-US" sz="1600" dirty="0"/>
              <a:t>1.25% of load to ERCOT’s electric load forecast in 2029 up from </a:t>
            </a:r>
            <a:r>
              <a:rPr lang="en-US" sz="1600" dirty="0" smtClean="0"/>
              <a:t>0.2% in 2022 </a:t>
            </a:r>
          </a:p>
          <a:p>
            <a:pPr lvl="1"/>
            <a:r>
              <a:rPr lang="en-US" sz="2000" b="1" dirty="0" smtClean="0">
                <a:solidFill>
                  <a:schemeClr val="accent1"/>
                </a:solidFill>
              </a:rPr>
              <a:t>Allocation to substations: </a:t>
            </a:r>
          </a:p>
          <a:p>
            <a:pPr lvl="2"/>
            <a:r>
              <a:rPr lang="en-US" sz="1600" dirty="0" smtClean="0"/>
              <a:t>LDV </a:t>
            </a:r>
            <a:r>
              <a:rPr lang="en-US" sz="1600" dirty="0"/>
              <a:t>allocation is </a:t>
            </a:r>
            <a:r>
              <a:rPr lang="en-US" sz="1600" dirty="0" smtClean="0"/>
              <a:t>developed based on metrics capturing future propensity for adoption. Allocation is concentrated </a:t>
            </a:r>
            <a:r>
              <a:rPr lang="en-US" sz="1600" dirty="0"/>
              <a:t>primarily in urban and suburban zip codes surrounding major </a:t>
            </a:r>
            <a:r>
              <a:rPr lang="en-US" sz="1600" dirty="0" smtClean="0"/>
              <a:t>cities such as Austin, Houston, DFW, San Antonio.</a:t>
            </a:r>
          </a:p>
          <a:p>
            <a:pPr lvl="2"/>
            <a:r>
              <a:rPr lang="en-US" sz="1600" dirty="0" smtClean="0"/>
              <a:t>MHDV allocation is established by multiple bottom-up models for key use cases. Delivery vehicles and regional and long haul trucks add load to substations in the </a:t>
            </a:r>
            <a:r>
              <a:rPr lang="en-US" sz="1600" dirty="0"/>
              <a:t>c</a:t>
            </a:r>
            <a:r>
              <a:rPr lang="en-US" sz="1600" dirty="0" smtClean="0"/>
              <a:t>ity outskirts and major highways. </a:t>
            </a:r>
            <a:r>
              <a:rPr lang="en-US" sz="1600" dirty="0"/>
              <a:t>Buses, pickup trucks, </a:t>
            </a:r>
            <a:r>
              <a:rPr lang="en-US" sz="1600" dirty="0" smtClean="0"/>
              <a:t>and certain regional trucks will increase load in urban and suburban areas </a:t>
            </a:r>
          </a:p>
          <a:p>
            <a:pPr lvl="1"/>
            <a:endParaRPr lang="en-US" sz="2000" dirty="0"/>
          </a:p>
        </p:txBody>
      </p:sp>
      <p:sp>
        <p:nvSpPr>
          <p:cNvPr id="5" name="Text Placeholder 4"/>
          <p:cNvSpPr>
            <a:spLocks noGrp="1"/>
          </p:cNvSpPr>
          <p:nvPr>
            <p:ph type="body" sz="quarter" idx="19"/>
          </p:nvPr>
        </p:nvSpPr>
        <p:spPr/>
        <p:txBody>
          <a:bodyPr/>
          <a:lstStyle/>
          <a:p>
            <a:r>
              <a:rPr lang="en-US" dirty="0" smtClean="0"/>
              <a:t>Executive summary</a:t>
            </a:r>
            <a:endParaRPr lang="en-US" dirty="0"/>
          </a:p>
        </p:txBody>
      </p:sp>
      <p:sp>
        <p:nvSpPr>
          <p:cNvPr id="6" name="Title 5"/>
          <p:cNvSpPr>
            <a:spLocks noGrp="1"/>
          </p:cNvSpPr>
          <p:nvPr>
            <p:ph type="title"/>
          </p:nvPr>
        </p:nvSpPr>
        <p:spPr/>
        <p:txBody>
          <a:bodyPr/>
          <a:lstStyle/>
          <a:p>
            <a:r>
              <a:rPr lang="en-US" dirty="0" smtClean="0"/>
              <a:t>Summary of Results</a:t>
            </a:r>
            <a:endParaRPr lang="en-US" dirty="0"/>
          </a:p>
        </p:txBody>
      </p:sp>
      <p:sp>
        <p:nvSpPr>
          <p:cNvPr id="9" name="TextBox 8"/>
          <p:cNvSpPr txBox="1"/>
          <p:nvPr/>
        </p:nvSpPr>
        <p:spPr>
          <a:xfrm>
            <a:off x="8443882" y="1059422"/>
            <a:ext cx="3647767" cy="369332"/>
          </a:xfrm>
          <a:prstGeom prst="rect">
            <a:avLst/>
          </a:prstGeom>
          <a:noFill/>
        </p:spPr>
        <p:txBody>
          <a:bodyPr wrap="square" rtlCol="0">
            <a:spAutoFit/>
          </a:bodyPr>
          <a:lstStyle/>
          <a:p>
            <a:r>
              <a:rPr lang="en-US" b="1" dirty="0" smtClean="0">
                <a:solidFill>
                  <a:schemeClr val="accent1"/>
                </a:solidFill>
              </a:rPr>
              <a:t>2022 EV Adoption</a:t>
            </a:r>
            <a:endParaRPr lang="en-US" b="1" dirty="0">
              <a:solidFill>
                <a:schemeClr val="accent1"/>
              </a:solidFill>
            </a:endParaRPr>
          </a:p>
        </p:txBody>
      </p:sp>
      <p:sp>
        <p:nvSpPr>
          <p:cNvPr id="11" name="TextBox 10"/>
          <p:cNvSpPr txBox="1"/>
          <p:nvPr/>
        </p:nvSpPr>
        <p:spPr>
          <a:xfrm>
            <a:off x="8443881" y="3921169"/>
            <a:ext cx="3647767" cy="369332"/>
          </a:xfrm>
          <a:prstGeom prst="rect">
            <a:avLst/>
          </a:prstGeom>
          <a:noFill/>
        </p:spPr>
        <p:txBody>
          <a:bodyPr wrap="square" rtlCol="0">
            <a:spAutoFit/>
          </a:bodyPr>
          <a:lstStyle/>
          <a:p>
            <a:r>
              <a:rPr lang="en-US" b="1" dirty="0" smtClean="0">
                <a:solidFill>
                  <a:schemeClr val="accent1"/>
                </a:solidFill>
              </a:rPr>
              <a:t>2029 EV Adoption</a:t>
            </a:r>
            <a:endParaRPr lang="en-US" b="1" dirty="0">
              <a:solidFill>
                <a:schemeClr val="accent1"/>
              </a:solidFill>
            </a:endParaRPr>
          </a:p>
        </p:txBody>
      </p:sp>
      <p:sp>
        <p:nvSpPr>
          <p:cNvPr id="12" name="Down Arrow 11"/>
          <p:cNvSpPr/>
          <p:nvPr/>
        </p:nvSpPr>
        <p:spPr>
          <a:xfrm>
            <a:off x="9044940" y="3347356"/>
            <a:ext cx="228600" cy="40674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8083171" y="4290500"/>
            <a:ext cx="3359377" cy="2426379"/>
          </a:xfrm>
          <a:prstGeom prst="rect">
            <a:avLst/>
          </a:prstGeom>
        </p:spPr>
      </p:pic>
    </p:spTree>
    <p:extLst>
      <p:ext uri="{BB962C8B-B14F-4D97-AF65-F5344CB8AC3E}">
        <p14:creationId xmlns:p14="http://schemas.microsoft.com/office/powerpoint/2010/main" val="1811407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4" name="Title 3"/>
          <p:cNvSpPr>
            <a:spLocks noGrp="1"/>
          </p:cNvSpPr>
          <p:nvPr>
            <p:ph type="title"/>
          </p:nvPr>
        </p:nvSpPr>
        <p:spPr/>
        <p:txBody>
          <a:bodyPr/>
          <a:lstStyle/>
          <a:p>
            <a:r>
              <a:rPr lang="en-US" dirty="0"/>
              <a:t>Step 1: </a:t>
            </a:r>
            <a:r>
              <a:rPr lang="en-US"/>
              <a:t>Forecasting </a:t>
            </a:r>
            <a:r>
              <a:rPr lang="en-US" dirty="0"/>
              <a:t>ERCOT</a:t>
            </a:r>
            <a:r>
              <a:rPr lang="en-US"/>
              <a:t> EV </a:t>
            </a:r>
            <a:r>
              <a:rPr lang="en-US" dirty="0"/>
              <a:t>Adoption</a:t>
            </a:r>
          </a:p>
        </p:txBody>
      </p:sp>
    </p:spTree>
    <p:extLst>
      <p:ext uri="{BB962C8B-B14F-4D97-AF65-F5344CB8AC3E}">
        <p14:creationId xmlns:p14="http://schemas.microsoft.com/office/powerpoint/2010/main" val="127881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7</a:t>
            </a:fld>
            <a:endParaRPr lang="en-US" dirty="0" smtClean="0"/>
          </a:p>
        </p:txBody>
      </p:sp>
      <p:sp>
        <p:nvSpPr>
          <p:cNvPr id="5" name="Text Placeholder 4"/>
          <p:cNvSpPr>
            <a:spLocks noGrp="1"/>
          </p:cNvSpPr>
          <p:nvPr>
            <p:ph type="body" sz="quarter" idx="19"/>
          </p:nvPr>
        </p:nvSpPr>
        <p:spPr/>
        <p:txBody>
          <a:bodyPr/>
          <a:lstStyle/>
          <a:p>
            <a:pPr marL="0" indent="0">
              <a:buNone/>
            </a:pPr>
            <a:r>
              <a:rPr lang="en-US" dirty="0" smtClean="0"/>
              <a:t>Forecasting EV Adoption</a:t>
            </a:r>
            <a:endParaRPr lang="en-US" dirty="0"/>
          </a:p>
        </p:txBody>
      </p:sp>
      <p:sp>
        <p:nvSpPr>
          <p:cNvPr id="6" name="Title 5"/>
          <p:cNvSpPr>
            <a:spLocks noGrp="1"/>
          </p:cNvSpPr>
          <p:nvPr>
            <p:ph type="title"/>
          </p:nvPr>
        </p:nvSpPr>
        <p:spPr/>
        <p:txBody>
          <a:bodyPr/>
          <a:lstStyle/>
          <a:p>
            <a:r>
              <a:rPr lang="en-US" b="1" dirty="0" smtClean="0"/>
              <a:t>Step 1: Forecasting ERCOT EV Adoption</a:t>
            </a:r>
            <a:endParaRPr lang="en-US" b="1" dirty="0"/>
          </a:p>
        </p:txBody>
      </p:sp>
      <p:grpSp>
        <p:nvGrpSpPr>
          <p:cNvPr id="25" name="Group 24"/>
          <p:cNvGrpSpPr/>
          <p:nvPr/>
        </p:nvGrpSpPr>
        <p:grpSpPr>
          <a:xfrm>
            <a:off x="834990" y="2266389"/>
            <a:ext cx="3996160" cy="2891795"/>
            <a:chOff x="1223156" y="1398105"/>
            <a:chExt cx="3048799" cy="2378550"/>
          </a:xfrm>
          <a:solidFill>
            <a:schemeClr val="accent5">
              <a:lumMod val="20000"/>
              <a:lumOff val="80000"/>
            </a:schemeClr>
          </a:solidFill>
          <a:effectLst>
            <a:outerShdw blurRad="50800" dist="38100" dir="13500000" algn="br" rotWithShape="0">
              <a:prstClr val="black">
                <a:alpha val="40000"/>
              </a:prstClr>
            </a:outerShdw>
          </a:effectLst>
        </p:grpSpPr>
        <p:sp>
          <p:nvSpPr>
            <p:cNvPr id="26" name="Pentagon 25"/>
            <p:cNvSpPr/>
            <p:nvPr/>
          </p:nvSpPr>
          <p:spPr>
            <a:xfrm>
              <a:off x="1223156" y="1398105"/>
              <a:ext cx="3048799" cy="2378550"/>
            </a:xfrm>
            <a:prstGeom prst="homePlate">
              <a:avLst>
                <a:gd name="adj" fmla="val 28039"/>
              </a:avLst>
            </a:prstGeom>
            <a:grpFill/>
            <a:ln w="508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accent1"/>
                </a:solidFill>
              </a:endParaRPr>
            </a:p>
          </p:txBody>
        </p:sp>
        <p:sp>
          <p:nvSpPr>
            <p:cNvPr id="27" name="TextBox 26"/>
            <p:cNvSpPr txBox="1"/>
            <p:nvPr/>
          </p:nvSpPr>
          <p:spPr>
            <a:xfrm>
              <a:off x="1476845" y="1590112"/>
              <a:ext cx="2360181" cy="379727"/>
            </a:xfrm>
            <a:prstGeom prst="rect">
              <a:avLst/>
            </a:prstGeom>
            <a:noFill/>
            <a:ln w="50800">
              <a:noFill/>
            </a:ln>
          </p:spPr>
          <p:txBody>
            <a:bodyPr wrap="square" rtlCol="0">
              <a:spAutoFit/>
            </a:bodyPr>
            <a:lstStyle/>
            <a:p>
              <a:pPr algn="ctr"/>
              <a:r>
                <a:rPr lang="en-US" sz="1200" b="1" dirty="0" smtClean="0">
                  <a:solidFill>
                    <a:schemeClr val="accent1"/>
                  </a:solidFill>
                </a:rPr>
                <a:t>Establish Light, Medium, and Heavy-Duty EV Adoption Forecasts for 2022-2029</a:t>
              </a:r>
              <a:endParaRPr lang="en-US" sz="1200" b="1" dirty="0">
                <a:solidFill>
                  <a:schemeClr val="accent1"/>
                </a:solidFill>
              </a:endParaRPr>
            </a:p>
          </p:txBody>
        </p:sp>
        <p:sp>
          <p:nvSpPr>
            <p:cNvPr id="28" name="Oval 27"/>
            <p:cNvSpPr/>
            <p:nvPr/>
          </p:nvSpPr>
          <p:spPr>
            <a:xfrm>
              <a:off x="1297289" y="1590112"/>
              <a:ext cx="234334" cy="249684"/>
            </a:xfrm>
            <a:prstGeom prst="ellipse">
              <a:avLst/>
            </a:prstGeom>
            <a:solidFill>
              <a:srgbClr val="FFFF00"/>
            </a:solidFill>
            <a:ln w="95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accent1"/>
                  </a:solidFill>
                </a:rPr>
                <a:t>1</a:t>
              </a:r>
              <a:endParaRPr lang="en-US" sz="1400" b="1" dirty="0">
                <a:solidFill>
                  <a:schemeClr val="accent1"/>
                </a:solidFill>
              </a:endParaRPr>
            </a:p>
          </p:txBody>
        </p:sp>
        <p:cxnSp>
          <p:nvCxnSpPr>
            <p:cNvPr id="29" name="Straight Connector 28"/>
            <p:cNvCxnSpPr/>
            <p:nvPr/>
          </p:nvCxnSpPr>
          <p:spPr>
            <a:xfrm>
              <a:off x="1685018" y="2054290"/>
              <a:ext cx="1904517" cy="0"/>
            </a:xfrm>
            <a:prstGeom prst="line">
              <a:avLst/>
            </a:prstGeom>
            <a:grpFill/>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336777" y="2246004"/>
              <a:ext cx="2600999" cy="1177154"/>
            </a:xfrm>
            <a:prstGeom prst="rect">
              <a:avLst/>
            </a:prstGeom>
            <a:noFill/>
            <a:ln w="50800">
              <a:noFill/>
            </a:ln>
          </p:spPr>
          <p:txBody>
            <a:bodyPr wrap="square" rtlCol="0">
              <a:spAutoFit/>
            </a:bodyPr>
            <a:lstStyle/>
            <a:p>
              <a:pPr marL="182880" indent="-182880">
                <a:buFont typeface="Arial" panose="020B0604020202020204" pitchFamily="34" charset="0"/>
                <a:buChar char="•"/>
              </a:pPr>
              <a:r>
                <a:rPr lang="en-US" sz="1450" dirty="0">
                  <a:solidFill>
                    <a:schemeClr val="accent1"/>
                  </a:solidFill>
                </a:rPr>
                <a:t>Update and improve upon ERCOT’s existing adoption assumption for LDV penetration.</a:t>
              </a:r>
            </a:p>
            <a:p>
              <a:pPr marL="182880" indent="-182880">
                <a:buFont typeface="Arial" panose="020B0604020202020204" pitchFamily="34" charset="0"/>
                <a:buChar char="•"/>
              </a:pPr>
              <a:r>
                <a:rPr lang="en-US" sz="1450" dirty="0">
                  <a:solidFill>
                    <a:schemeClr val="accent1"/>
                  </a:solidFill>
                </a:rPr>
                <a:t>Build out adoption forecast for a more granular list of Medium and Heavy-Duty (MHDV) EVs</a:t>
              </a:r>
            </a:p>
          </p:txBody>
        </p:sp>
      </p:grpSp>
      <p:grpSp>
        <p:nvGrpSpPr>
          <p:cNvPr id="37" name="Group 36"/>
          <p:cNvGrpSpPr/>
          <p:nvPr/>
        </p:nvGrpSpPr>
        <p:grpSpPr>
          <a:xfrm>
            <a:off x="4189275" y="2268680"/>
            <a:ext cx="3995928" cy="2889504"/>
            <a:chOff x="3726980" y="1398104"/>
            <a:chExt cx="3404894" cy="2378550"/>
          </a:xfrm>
          <a:effectLst>
            <a:outerShdw blurRad="50800" dist="38100" dir="13500000" algn="br" rotWithShape="0">
              <a:prstClr val="black">
                <a:alpha val="40000"/>
              </a:prstClr>
            </a:outerShdw>
          </a:effectLst>
        </p:grpSpPr>
        <p:sp>
          <p:nvSpPr>
            <p:cNvPr id="38" name="Chevron 37"/>
            <p:cNvSpPr/>
            <p:nvPr/>
          </p:nvSpPr>
          <p:spPr>
            <a:xfrm>
              <a:off x="3726980" y="1398104"/>
              <a:ext cx="3404894" cy="2378550"/>
            </a:xfrm>
            <a:prstGeom prst="chevron">
              <a:avLst>
                <a:gd name="adj" fmla="val 28039"/>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1"/>
                </a:solidFill>
              </a:endParaRPr>
            </a:p>
          </p:txBody>
        </p:sp>
        <p:sp>
          <p:nvSpPr>
            <p:cNvPr id="39" name="TextBox 38"/>
            <p:cNvSpPr txBox="1"/>
            <p:nvPr/>
          </p:nvSpPr>
          <p:spPr>
            <a:xfrm>
              <a:off x="4662132" y="1580103"/>
              <a:ext cx="1995632" cy="461665"/>
            </a:xfrm>
            <a:prstGeom prst="rect">
              <a:avLst/>
            </a:prstGeom>
            <a:noFill/>
          </p:spPr>
          <p:txBody>
            <a:bodyPr wrap="square" rtlCol="0">
              <a:spAutoFit/>
            </a:bodyPr>
            <a:lstStyle/>
            <a:p>
              <a:pPr algn="ctr"/>
              <a:r>
                <a:rPr lang="en-US" sz="1200" b="1" dirty="0" smtClean="0">
                  <a:solidFill>
                    <a:schemeClr val="accent1"/>
                  </a:solidFill>
                </a:rPr>
                <a:t>Allocate Adoption Forecasts to ERCOT Substations</a:t>
              </a:r>
              <a:endParaRPr lang="en-US" sz="1200" b="1" dirty="0">
                <a:solidFill>
                  <a:schemeClr val="accent1"/>
                </a:solidFill>
              </a:endParaRPr>
            </a:p>
          </p:txBody>
        </p:sp>
        <p:sp>
          <p:nvSpPr>
            <p:cNvPr id="40" name="Oval 39"/>
            <p:cNvSpPr/>
            <p:nvPr/>
          </p:nvSpPr>
          <p:spPr>
            <a:xfrm>
              <a:off x="4475087" y="1595215"/>
              <a:ext cx="259672" cy="249684"/>
            </a:xfrm>
            <a:prstGeom prst="ellipse">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accent1"/>
                  </a:solidFill>
                </a:rPr>
                <a:t>2</a:t>
              </a:r>
              <a:endParaRPr lang="en-US" sz="1400" b="1" dirty="0">
                <a:solidFill>
                  <a:schemeClr val="accent1"/>
                </a:solidFill>
              </a:endParaRPr>
            </a:p>
          </p:txBody>
        </p:sp>
        <p:cxnSp>
          <p:nvCxnSpPr>
            <p:cNvPr id="41" name="Straight Connector 40"/>
            <p:cNvCxnSpPr/>
            <p:nvPr/>
          </p:nvCxnSpPr>
          <p:spPr>
            <a:xfrm>
              <a:off x="4587879" y="2054810"/>
              <a:ext cx="213025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557691" y="2185988"/>
              <a:ext cx="2278092" cy="1361768"/>
            </a:xfrm>
            <a:prstGeom prst="rect">
              <a:avLst/>
            </a:prstGeom>
            <a:noFill/>
          </p:spPr>
          <p:txBody>
            <a:bodyPr wrap="square" rtlCol="0">
              <a:spAutoFit/>
            </a:bodyPr>
            <a:lstStyle/>
            <a:p>
              <a:pPr marL="182880" indent="-182880">
                <a:buFont typeface="Arial" panose="020B0604020202020204" pitchFamily="34" charset="0"/>
                <a:buChar char="•"/>
              </a:pPr>
              <a:r>
                <a:rPr lang="en-US" sz="1450" dirty="0" smtClean="0">
                  <a:solidFill>
                    <a:schemeClr val="accent1"/>
                  </a:solidFill>
                </a:rPr>
                <a:t>Separate methodologies for LDV and MHDV allocation</a:t>
              </a:r>
            </a:p>
            <a:p>
              <a:pPr marL="182880" indent="-182880">
                <a:buFont typeface="Arial" panose="020B0604020202020204" pitchFamily="34" charset="0"/>
                <a:buChar char="•"/>
              </a:pPr>
              <a:r>
                <a:rPr lang="en-US" sz="1450" dirty="0" smtClean="0">
                  <a:solidFill>
                    <a:schemeClr val="accent1"/>
                  </a:solidFill>
                </a:rPr>
                <a:t>Vehicles first allocated to the zip-code level and then to the substation-level using data from ERCOT, the Census, and Moody’s.</a:t>
              </a:r>
              <a:endParaRPr lang="en-US" sz="1450" dirty="0">
                <a:solidFill>
                  <a:schemeClr val="accent1"/>
                </a:solidFill>
              </a:endParaRPr>
            </a:p>
          </p:txBody>
        </p:sp>
      </p:grpSp>
      <p:grpSp>
        <p:nvGrpSpPr>
          <p:cNvPr id="43" name="Group 42"/>
          <p:cNvGrpSpPr/>
          <p:nvPr/>
        </p:nvGrpSpPr>
        <p:grpSpPr>
          <a:xfrm>
            <a:off x="7543560" y="2266389"/>
            <a:ext cx="3995928" cy="2889504"/>
            <a:chOff x="6564429" y="1398105"/>
            <a:chExt cx="3404894" cy="2378550"/>
          </a:xfrm>
          <a:effectLst>
            <a:outerShdw blurRad="50800" dist="38100" dir="13500000" algn="br" rotWithShape="0">
              <a:prstClr val="black">
                <a:alpha val="40000"/>
              </a:prstClr>
            </a:outerShdw>
          </a:effectLst>
        </p:grpSpPr>
        <p:sp>
          <p:nvSpPr>
            <p:cNvPr id="44" name="Chevron 43"/>
            <p:cNvSpPr/>
            <p:nvPr/>
          </p:nvSpPr>
          <p:spPr>
            <a:xfrm>
              <a:off x="6564429" y="1398105"/>
              <a:ext cx="3404894" cy="2378550"/>
            </a:xfrm>
            <a:prstGeom prst="chevron">
              <a:avLst>
                <a:gd name="adj" fmla="val 28039"/>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1"/>
                </a:solidFill>
              </a:endParaRPr>
            </a:p>
          </p:txBody>
        </p:sp>
        <p:sp>
          <p:nvSpPr>
            <p:cNvPr id="45" name="TextBox 44"/>
            <p:cNvSpPr txBox="1"/>
            <p:nvPr/>
          </p:nvSpPr>
          <p:spPr>
            <a:xfrm>
              <a:off x="7477155" y="1525186"/>
              <a:ext cx="1969582" cy="461665"/>
            </a:xfrm>
            <a:prstGeom prst="rect">
              <a:avLst/>
            </a:prstGeom>
            <a:noFill/>
          </p:spPr>
          <p:txBody>
            <a:bodyPr wrap="square" rtlCol="0">
              <a:spAutoFit/>
            </a:bodyPr>
            <a:lstStyle/>
            <a:p>
              <a:pPr algn="ctr"/>
              <a:r>
                <a:rPr lang="en-US" sz="1200" b="1" dirty="0" smtClean="0">
                  <a:solidFill>
                    <a:schemeClr val="accent1"/>
                  </a:solidFill>
                </a:rPr>
                <a:t>Calculate Load Impacts at the Substation-Level</a:t>
              </a:r>
              <a:endParaRPr lang="en-US" sz="1200" b="1" dirty="0">
                <a:solidFill>
                  <a:schemeClr val="accent1"/>
                </a:solidFill>
              </a:endParaRPr>
            </a:p>
          </p:txBody>
        </p:sp>
        <p:sp>
          <p:nvSpPr>
            <p:cNvPr id="46" name="Oval 45"/>
            <p:cNvSpPr/>
            <p:nvPr/>
          </p:nvSpPr>
          <p:spPr>
            <a:xfrm>
              <a:off x="7347319" y="1590264"/>
              <a:ext cx="259672" cy="249684"/>
            </a:xfrm>
            <a:prstGeom prst="ellipse">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accent1"/>
                  </a:solidFill>
                </a:rPr>
                <a:t>3</a:t>
              </a:r>
              <a:endParaRPr lang="en-US" sz="1400" b="1" dirty="0">
                <a:solidFill>
                  <a:schemeClr val="accent1"/>
                </a:solidFill>
              </a:endParaRPr>
            </a:p>
          </p:txBody>
        </p:sp>
        <p:cxnSp>
          <p:nvCxnSpPr>
            <p:cNvPr id="47" name="Straight Connector 46"/>
            <p:cNvCxnSpPr/>
            <p:nvPr/>
          </p:nvCxnSpPr>
          <p:spPr>
            <a:xfrm>
              <a:off x="7347319" y="2054810"/>
              <a:ext cx="213025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232655" y="1966821"/>
              <a:ext cx="2403043" cy="1634121"/>
            </a:xfrm>
            <a:prstGeom prst="rect">
              <a:avLst/>
            </a:prstGeom>
            <a:noFill/>
          </p:spPr>
          <p:txBody>
            <a:bodyPr wrap="square" rtlCol="0">
              <a:spAutoFit/>
            </a:bodyPr>
            <a:lstStyle/>
            <a:p>
              <a:endParaRPr lang="en-US" sz="1100" dirty="0" smtClean="0">
                <a:solidFill>
                  <a:schemeClr val="accent1"/>
                </a:solidFill>
              </a:endParaRPr>
            </a:p>
            <a:p>
              <a:pPr marL="182880" indent="-182880">
                <a:buFont typeface="Arial" panose="020B0604020202020204" pitchFamily="34" charset="0"/>
                <a:buChar char="•"/>
              </a:pPr>
              <a:r>
                <a:rPr lang="en-US" sz="1400" dirty="0" smtClean="0">
                  <a:solidFill>
                    <a:schemeClr val="accent1"/>
                  </a:solidFill>
                </a:rPr>
                <a:t>Calculate 64 representative load profiles for each substation, showing load throughout 4 seasons, 2 day types, and 8 years.</a:t>
              </a:r>
            </a:p>
            <a:p>
              <a:pPr marL="182880" indent="-182880">
                <a:buFont typeface="Arial" panose="020B0604020202020204" pitchFamily="34" charset="0"/>
                <a:buChar char="•"/>
              </a:pPr>
              <a:r>
                <a:rPr lang="en-US" sz="1400" dirty="0" smtClean="0">
                  <a:solidFill>
                    <a:schemeClr val="accent1"/>
                  </a:solidFill>
                </a:rPr>
                <a:t>Develop interactive tool that generates profiles for each substation and can be easily updated in the future.</a:t>
              </a:r>
              <a:endParaRPr lang="en-US" sz="1400" dirty="0">
                <a:solidFill>
                  <a:schemeClr val="accent1"/>
                </a:solidFill>
              </a:endParaRPr>
            </a:p>
          </p:txBody>
        </p:sp>
      </p:grpSp>
    </p:spTree>
    <p:extLst>
      <p:ext uri="{BB962C8B-B14F-4D97-AF65-F5344CB8AC3E}">
        <p14:creationId xmlns:p14="http://schemas.microsoft.com/office/powerpoint/2010/main" val="3349975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8</a:t>
            </a:fld>
            <a:endParaRPr lang="en-US" dirty="0" smtClean="0"/>
          </a:p>
        </p:txBody>
      </p:sp>
      <p:sp>
        <p:nvSpPr>
          <p:cNvPr id="4" name="Text Placeholder 3"/>
          <p:cNvSpPr>
            <a:spLocks noGrp="1"/>
          </p:cNvSpPr>
          <p:nvPr>
            <p:ph type="body" sz="quarter" idx="16"/>
          </p:nvPr>
        </p:nvSpPr>
        <p:spPr/>
        <p:txBody>
          <a:bodyPr/>
          <a:lstStyle/>
          <a:p>
            <a:pPr lvl="1"/>
            <a:r>
              <a:rPr lang="en-US" dirty="0"/>
              <a:t>The results of this analysis rely </a:t>
            </a:r>
            <a:r>
              <a:rPr lang="en-US" dirty="0" smtClean="0"/>
              <a:t>on carefully developed EV </a:t>
            </a:r>
            <a:r>
              <a:rPr lang="en-US" dirty="0"/>
              <a:t>adoption </a:t>
            </a:r>
            <a:r>
              <a:rPr lang="en-US" dirty="0" smtClean="0"/>
              <a:t>forecasts</a:t>
            </a:r>
            <a:endParaRPr lang="en-US" dirty="0"/>
          </a:p>
          <a:p>
            <a:pPr lvl="1"/>
            <a:r>
              <a:rPr lang="en-US" dirty="0"/>
              <a:t>After benchmarking ERCOT’s existing </a:t>
            </a:r>
            <a:r>
              <a:rPr lang="en-US" dirty="0" smtClean="0"/>
              <a:t>adoption assumption against </a:t>
            </a:r>
            <a:r>
              <a:rPr lang="en-US" dirty="0"/>
              <a:t>other jurisdictions around the U.S., Brattle determined that a “refresh” of ERCOT’s existing </a:t>
            </a:r>
            <a:r>
              <a:rPr lang="en-US" dirty="0" smtClean="0"/>
              <a:t>assumption was </a:t>
            </a:r>
            <a:r>
              <a:rPr lang="en-US" dirty="0"/>
              <a:t>needed to ensure that the resulting allocations to substations were </a:t>
            </a:r>
            <a:r>
              <a:rPr lang="en-US" dirty="0" smtClean="0"/>
              <a:t>accurate</a:t>
            </a:r>
            <a:endParaRPr lang="en-US" dirty="0"/>
          </a:p>
          <a:p>
            <a:pPr lvl="1"/>
            <a:r>
              <a:rPr lang="en-US" dirty="0"/>
              <a:t>Brattle performed a thorough review of ERCOT’s existing stock turnover models, which forecast Light-Duty (LDV) and Medium-Heavy-Duty (MHDV) Electric Vehicle adoption out to </a:t>
            </a:r>
            <a:r>
              <a:rPr lang="en-US" dirty="0" smtClean="0"/>
              <a:t>2037</a:t>
            </a:r>
            <a:endParaRPr lang="en-US" dirty="0"/>
          </a:p>
          <a:p>
            <a:pPr lvl="2"/>
            <a:r>
              <a:rPr lang="en-US" dirty="0"/>
              <a:t>Brattle identified several areas for potential improvement of ERCOT’s LDV stock turnover model and applied these to arrive at a “refreshed” LDV adoption forecast.</a:t>
            </a:r>
          </a:p>
          <a:p>
            <a:pPr lvl="2"/>
            <a:r>
              <a:rPr lang="en-US" dirty="0"/>
              <a:t>Improvements to the MHDV model were </a:t>
            </a:r>
            <a:r>
              <a:rPr lang="en-US" dirty="0" smtClean="0"/>
              <a:t>more </a:t>
            </a:r>
            <a:r>
              <a:rPr lang="en-US" dirty="0"/>
              <a:t>substantial, as Brattle developed forecasts for more granular MHDV </a:t>
            </a:r>
            <a:r>
              <a:rPr lang="en-US" dirty="0" smtClean="0"/>
              <a:t>use-cases.</a:t>
            </a:r>
            <a:endParaRPr lang="en-US" dirty="0"/>
          </a:p>
          <a:p>
            <a:pPr marL="346075" lvl="2" indent="0">
              <a:buNone/>
            </a:pPr>
            <a:endParaRPr lang="en-US" dirty="0"/>
          </a:p>
        </p:txBody>
      </p:sp>
      <p:sp>
        <p:nvSpPr>
          <p:cNvPr id="5" name="Text Placeholder 4"/>
          <p:cNvSpPr>
            <a:spLocks noGrp="1"/>
          </p:cNvSpPr>
          <p:nvPr>
            <p:ph type="body" sz="quarter" idx="19"/>
          </p:nvPr>
        </p:nvSpPr>
        <p:spPr/>
        <p:txBody>
          <a:bodyPr/>
          <a:lstStyle/>
          <a:p>
            <a:r>
              <a:rPr lang="en-US"/>
              <a:t>Forecasting EV Adoption</a:t>
            </a:r>
          </a:p>
        </p:txBody>
      </p:sp>
      <p:sp>
        <p:nvSpPr>
          <p:cNvPr id="6" name="Title 5"/>
          <p:cNvSpPr>
            <a:spLocks noGrp="1"/>
          </p:cNvSpPr>
          <p:nvPr>
            <p:ph type="title"/>
          </p:nvPr>
        </p:nvSpPr>
        <p:spPr/>
        <p:txBody>
          <a:bodyPr/>
          <a:lstStyle/>
          <a:p>
            <a:r>
              <a:rPr lang="en-US"/>
              <a:t>Forecasting </a:t>
            </a:r>
            <a:r>
              <a:rPr lang="en-US" dirty="0"/>
              <a:t>Approach</a:t>
            </a:r>
          </a:p>
        </p:txBody>
      </p:sp>
    </p:spTree>
    <p:extLst>
      <p:ext uri="{BB962C8B-B14F-4D97-AF65-F5344CB8AC3E}">
        <p14:creationId xmlns:p14="http://schemas.microsoft.com/office/powerpoint/2010/main" val="2411263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2021.potx" id="{FB7EF06E-2291-42C0-AE6E-7F83353E3CE4}" vid="{1BB1A2CC-530A-44D3-B9FE-EED9916ECC16}"/>
    </a:ext>
  </a:extLst>
</a:theme>
</file>

<file path=ppt/theme/theme2.xml><?xml version="1.0" encoding="utf-8"?>
<a:theme xmlns:a="http://schemas.openxmlformats.org/drawingml/2006/main" name="1_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CB00C19E-0C33-48C6-A469-55A0076D5C50}" vid="{1D737573-FE5E-437E-8A3D-2AD3244637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9853BA6768804C91F5572EC57CC6A1" ma:contentTypeVersion="1" ma:contentTypeDescription="Create a new document." ma:contentTypeScope="" ma:versionID="0ee6044e72114c011bebdd706d39ea61">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eb591c1d2f779b10c3f5557219260ae0"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826C63-F3EA-421D-B720-E9DBF39CE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F2B6CF-23DB-4F03-81D1-9282D6DBF14E}">
  <ds:schemaRefs>
    <ds:schemaRef ds:uri="http://schemas.microsoft.com/sharepoint/v3/contenttype/forms"/>
  </ds:schemaRefs>
</ds:datastoreItem>
</file>

<file path=customXml/itemProps3.xml><?xml version="1.0" encoding="utf-8"?>
<ds:datastoreItem xmlns:ds="http://schemas.openxmlformats.org/officeDocument/2006/customXml" ds:itemID="{1443D826-FFBF-4CD5-B3D6-D0FF4553346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6fa77199-34ed-4585-a419-0ab55bbca78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 Presentation 2021</Template>
  <TotalTime>7725</TotalTime>
  <Words>6598</Words>
  <Application>Microsoft Office PowerPoint</Application>
  <PresentationFormat>Widescreen</PresentationFormat>
  <Paragraphs>773</Paragraphs>
  <Slides>48</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Calibri</vt:lpstr>
      <vt:lpstr>Calibri Light</vt:lpstr>
      <vt:lpstr>Cambria Math</vt:lpstr>
      <vt:lpstr>Times New Roman</vt:lpstr>
      <vt:lpstr>Wingdings</vt:lpstr>
      <vt:lpstr>Wingdings 2</vt:lpstr>
      <vt:lpstr>Wingdings 3</vt:lpstr>
      <vt:lpstr>Brattle-2020</vt:lpstr>
      <vt:lpstr>1_Brattle-2020</vt:lpstr>
      <vt:lpstr>ERCOT EV ALLOCATION STUDY</vt:lpstr>
      <vt:lpstr>Table of Contents</vt:lpstr>
      <vt:lpstr>Executive Summary</vt:lpstr>
      <vt:lpstr>Introduction</vt:lpstr>
      <vt:lpstr>Methodology Overview</vt:lpstr>
      <vt:lpstr>Summary of Results</vt:lpstr>
      <vt:lpstr>Step 1: Forecasting ERCOT EV Adoption</vt:lpstr>
      <vt:lpstr>Step 1: Forecasting ERCOT EV Adoption</vt:lpstr>
      <vt:lpstr>Forecasting Approach</vt:lpstr>
      <vt:lpstr>LDV Stock Turnover Methodology Adjustments</vt:lpstr>
      <vt:lpstr>Updated LDV Stock Forecast</vt:lpstr>
      <vt:lpstr>Electric MHDV Adoption is Currently Low in Texas</vt:lpstr>
      <vt:lpstr>Medium and Heavy Duty Vehicles are Segmented into Classes</vt:lpstr>
      <vt:lpstr>Forecasting Electric MHDV Adoption</vt:lpstr>
      <vt:lpstr>Forecasting Electric MHDV Adoption</vt:lpstr>
      <vt:lpstr>Step 2: Allocating EV Adoption to ERCOT Substations</vt:lpstr>
      <vt:lpstr>Step 2: Allocate EV Adoption to ERCOT Substations</vt:lpstr>
      <vt:lpstr>LDV Allocation Methodology</vt:lpstr>
      <vt:lpstr>LDV Allocation Methodology </vt:lpstr>
      <vt:lpstr>Example Allocation to Zip Code with Historical Adoption</vt:lpstr>
      <vt:lpstr>LDV Allocation: Summary of Results</vt:lpstr>
      <vt:lpstr>MHDV Allocation Methodology: Overview</vt:lpstr>
      <vt:lpstr>MHDV Allocation Methodology: Overview</vt:lpstr>
      <vt:lpstr>Step 1: Composition of Vehicle Classes</vt:lpstr>
      <vt:lpstr>Step 2: Identify Proxies for MHDV Location and EV Adoption</vt:lpstr>
      <vt:lpstr>Step 3: Allocation Vehicles to Locations</vt:lpstr>
      <vt:lpstr>PowerPoint Presentation</vt:lpstr>
      <vt:lpstr>Example: Allocation Method B – Detail on Identifying Zip Codes</vt:lpstr>
      <vt:lpstr>Results: Regional Delivery Vehicles </vt:lpstr>
      <vt:lpstr>PowerPoint Presentation</vt:lpstr>
      <vt:lpstr>Results: Transit Buses</vt:lpstr>
      <vt:lpstr>PowerPoint Presentation</vt:lpstr>
      <vt:lpstr>Results: School Buses</vt:lpstr>
      <vt:lpstr>Final Electric Vehicle Allocation to ERCOT Zip Codes</vt:lpstr>
      <vt:lpstr>Step 3: Load Impact Analysis</vt:lpstr>
      <vt:lpstr>Step 3: Load Impacts at the Substation-Level</vt:lpstr>
      <vt:lpstr>EV Load Profile Model Flow</vt:lpstr>
      <vt:lpstr>Example Load Profiles</vt:lpstr>
      <vt:lpstr>Comparison to ERCOT Load Forecast</vt:lpstr>
      <vt:lpstr>ERCOT EV Load Forecast Impacts</vt:lpstr>
      <vt:lpstr>Peak Load Impacts</vt:lpstr>
      <vt:lpstr>Total EV Load Distribution by County</vt:lpstr>
      <vt:lpstr>Recap</vt:lpstr>
      <vt:lpstr>Key Limitations</vt:lpstr>
      <vt:lpstr>MHDV Analysis Key Limitations</vt:lpstr>
      <vt:lpstr>Appendix</vt:lpstr>
      <vt:lpstr>Zip Codes with No Historical EV Adoption</vt:lpstr>
      <vt:lpstr>Example Allocation to Zip Code without Historical Adoption</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EV Adoption</dc:title>
  <dc:creator>Kavlak, Goksin</dc:creator>
  <cp:lastModifiedBy>Julia Olszewski</cp:lastModifiedBy>
  <cp:revision>390</cp:revision>
  <dcterms:created xsi:type="dcterms:W3CDTF">2022-08-26T20:10:21Z</dcterms:created>
  <dcterms:modified xsi:type="dcterms:W3CDTF">2022-10-13T15:15:48Z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0x010100F59853BA6768804C91F5572EC57CC6A1</vt:lpwstr>
  </property>
</Properties>
</file>