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97" r:id="rId7"/>
    <p:sldId id="511" r:id="rId8"/>
    <p:sldId id="513" r:id="rId9"/>
    <p:sldId id="520" r:id="rId10"/>
    <p:sldId id="512"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DACCAC-C521-409F-936C-6076F2F1D048}" v="2" dt="2022-10-13T15:32:58.2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265" autoAdjust="0"/>
  </p:normalViewPr>
  <p:slideViewPr>
    <p:cSldViewPr showGuides="1">
      <p:cViewPr>
        <p:scale>
          <a:sx n="70" d="100"/>
          <a:sy n="70" d="100"/>
        </p:scale>
        <p:origin x="444" y="3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10/13/2022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10/13/2022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32844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405143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32581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913820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210134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420229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105561"/>
            <a:ext cx="5646034" cy="954107"/>
          </a:xfrm>
          <a:prstGeom prst="rect">
            <a:avLst/>
          </a:prstGeom>
          <a:noFill/>
        </p:spPr>
        <p:txBody>
          <a:bodyPr wrap="square" rtlCol="0">
            <a:spAutoFit/>
          </a:bodyPr>
          <a:lstStyle/>
          <a:p>
            <a:r>
              <a:rPr lang="en-US" sz="2000" b="1" dirty="0">
                <a:solidFill>
                  <a:schemeClr val="tx2"/>
                </a:solidFill>
              </a:rPr>
              <a:t>NPRR for PUCT Rules 25.53 and 25.55</a:t>
            </a:r>
            <a:endParaRPr lang="en-US" dirty="0">
              <a:solidFill>
                <a:schemeClr val="tx2"/>
              </a:solidFill>
            </a:endParaRPr>
          </a:p>
          <a:p>
            <a:endParaRPr lang="en-US" dirty="0">
              <a:solidFill>
                <a:schemeClr val="tx2"/>
              </a:solidFill>
            </a:endParaRPr>
          </a:p>
          <a:p>
            <a:r>
              <a:rPr lang="en-US" dirty="0">
                <a:solidFill>
                  <a:schemeClr val="tx2"/>
                </a:solidFill>
              </a:rPr>
              <a:t>October 13, 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Background/Facts</a:t>
            </a:r>
            <a:endParaRPr lang="en-US" dirty="0">
              <a:solidFill>
                <a:schemeClr val="tx1"/>
              </a:solidFill>
            </a:endParaRPr>
          </a:p>
        </p:txBody>
      </p:sp>
      <p:sp>
        <p:nvSpPr>
          <p:cNvPr id="6" name="Content Placeholder 5"/>
          <p:cNvSpPr>
            <a:spLocks noGrp="1"/>
          </p:cNvSpPr>
          <p:nvPr>
            <p:ph idx="1"/>
          </p:nvPr>
        </p:nvSpPr>
        <p:spPr>
          <a:xfrm>
            <a:off x="406400" y="990600"/>
            <a:ext cx="11379200" cy="5052222"/>
          </a:xfrm>
        </p:spPr>
        <p:txBody>
          <a:bodyPr/>
          <a:lstStyle/>
          <a:p>
            <a:r>
              <a:rPr lang="en-US" sz="2400" dirty="0">
                <a:latin typeface="Calibri" panose="020F0502020204030204" pitchFamily="34" charset="0"/>
                <a:ea typeface="Calibri" panose="020F0502020204030204" pitchFamily="34" charset="0"/>
                <a:cs typeface="Calibri" panose="020F0502020204030204" pitchFamily="34" charset="0"/>
              </a:rPr>
              <a:t>Protocols Section 3.21 Requires submitting EOPs, Weatherization Plans and Weather Preparedness Declarations (includes Section 22, Attachment O)</a:t>
            </a:r>
          </a:p>
          <a:p>
            <a:r>
              <a:rPr lang="en-US" sz="2400" dirty="0">
                <a:effectLst/>
                <a:latin typeface="Calibri" panose="020F0502020204030204" pitchFamily="34" charset="0"/>
                <a:ea typeface="Calibri" panose="020F0502020204030204" pitchFamily="34" charset="0"/>
                <a:cs typeface="Calibri" panose="020F0502020204030204" pitchFamily="34" charset="0"/>
              </a:rPr>
              <a:t>PUCT recently </a:t>
            </a:r>
            <a:r>
              <a:rPr lang="en-US" sz="2400" dirty="0">
                <a:latin typeface="Calibri" panose="020F0502020204030204" pitchFamily="34" charset="0"/>
                <a:ea typeface="Calibri" panose="020F0502020204030204" pitchFamily="34" charset="0"/>
                <a:cs typeface="Calibri" panose="020F0502020204030204" pitchFamily="34" charset="0"/>
              </a:rPr>
              <a:t>promulgated Rules 25.53 and 25.55</a:t>
            </a:r>
          </a:p>
          <a:p>
            <a:pPr lvl="1"/>
            <a:r>
              <a:rPr lang="en-US" dirty="0">
                <a:effectLst/>
                <a:latin typeface="Calibri" panose="020F0502020204030204" pitchFamily="34" charset="0"/>
                <a:ea typeface="Calibri" panose="020F0502020204030204" pitchFamily="34" charset="0"/>
                <a:cs typeface="Calibri" panose="020F0502020204030204" pitchFamily="34" charset="0"/>
              </a:rPr>
              <a:t>Deal with same issues</a:t>
            </a:r>
          </a:p>
          <a:p>
            <a:r>
              <a:rPr lang="en-US" sz="2400" dirty="0">
                <a:latin typeface="Calibri" panose="020F0502020204030204" pitchFamily="34" charset="0"/>
                <a:ea typeface="Calibri" panose="020F0502020204030204" pitchFamily="34" charset="0"/>
                <a:cs typeface="Calibri" panose="020F0502020204030204" pitchFamily="34" charset="0"/>
              </a:rPr>
              <a:t>Protocols Section 3.21.1 Requires submitting </a:t>
            </a:r>
            <a:r>
              <a:rPr lang="en-US" sz="2400" i="1" dirty="0">
                <a:latin typeface="Calibri" panose="020F0502020204030204" pitchFamily="34" charset="0"/>
                <a:ea typeface="Calibri" panose="020F0502020204030204" pitchFamily="34" charset="0"/>
                <a:cs typeface="Calibri" panose="020F0502020204030204" pitchFamily="34" charset="0"/>
              </a:rPr>
              <a:t>Natural Gas Pipeline Coordination Requirements for Resource Entities with Natural Gas Generation Resources </a:t>
            </a:r>
            <a:r>
              <a:rPr lang="en-US" sz="2400" dirty="0">
                <a:latin typeface="Calibri" panose="020F0502020204030204" pitchFamily="34" charset="0"/>
                <a:ea typeface="Calibri" panose="020F0502020204030204" pitchFamily="34" charset="0"/>
                <a:cs typeface="Calibri" panose="020F0502020204030204" pitchFamily="34" charset="0"/>
              </a:rPr>
              <a:t>(Section 22, Attachment K)</a:t>
            </a:r>
          </a:p>
          <a:p>
            <a:r>
              <a:rPr lang="en-US" sz="2400" dirty="0">
                <a:latin typeface="Calibri" panose="020F0502020204030204" pitchFamily="34" charset="0"/>
                <a:ea typeface="Calibri" panose="020F0502020204030204" pitchFamily="34" charset="0"/>
                <a:cs typeface="Calibri" panose="020F0502020204030204" pitchFamily="34" charset="0"/>
              </a:rPr>
              <a:t>Protocols Section 1.3.1.1 includes weatherization plans</a:t>
            </a:r>
          </a:p>
          <a:p>
            <a:endParaRPr lang="en-US" sz="2400" i="1"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09093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Title 4"/>
          <p:cNvSpPr>
            <a:spLocks noGrp="1"/>
          </p:cNvSpPr>
          <p:nvPr>
            <p:ph type="title"/>
          </p:nvPr>
        </p:nvSpPr>
        <p:spPr/>
        <p:txBody>
          <a:bodyPr/>
          <a:lstStyle/>
          <a:p>
            <a:r>
              <a:rPr lang="en-US" dirty="0"/>
              <a:t>NPRR Overview</a:t>
            </a:r>
            <a:endParaRPr lang="en-US" dirty="0">
              <a:solidFill>
                <a:schemeClr val="tx1"/>
              </a:solidFill>
            </a:endParaRPr>
          </a:p>
        </p:txBody>
      </p:sp>
      <p:sp>
        <p:nvSpPr>
          <p:cNvPr id="6" name="Content Placeholder 5"/>
          <p:cNvSpPr>
            <a:spLocks noGrp="1"/>
          </p:cNvSpPr>
          <p:nvPr>
            <p:ph idx="1"/>
          </p:nvPr>
        </p:nvSpPr>
        <p:spPr>
          <a:xfrm>
            <a:off x="406400" y="990600"/>
            <a:ext cx="11379200" cy="5486400"/>
          </a:xfrm>
        </p:spPr>
        <p:txBody>
          <a:bodyPr/>
          <a:lstStyle/>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Calibri" panose="020F0502020204030204" pitchFamily="34" charset="0"/>
              </a:rPr>
              <a:t>In light of 16 TAC §§ 25.53 and 25.55:</a:t>
            </a:r>
          </a:p>
          <a:p>
            <a:pPr lvl="1" indent="-342900">
              <a:lnSpc>
                <a:spcPct val="115000"/>
              </a:lnSpc>
              <a:spcBef>
                <a:spcPts val="0"/>
              </a:spcBef>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Removes requirements to submit EOPs, weatherization plans, and declarations of Summer/Winter weather preparedness in deference to PUCT rules</a:t>
            </a:r>
          </a:p>
          <a:p>
            <a:pPr lvl="1" indent="-342900">
              <a:lnSpc>
                <a:spcPct val="115000"/>
              </a:lnSpc>
              <a:spcBef>
                <a:spcPts val="0"/>
              </a:spcBef>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Revises procedures for submitting declarations of natural gas pipeline coordination for Resource Entities with natural gas Generation Resources</a:t>
            </a:r>
          </a:p>
          <a:p>
            <a:pPr lvl="1" indent="-342900">
              <a:lnSpc>
                <a:spcPct val="115000"/>
              </a:lnSpc>
              <a:spcBef>
                <a:spcPts val="0"/>
              </a:spcBef>
              <a:buFont typeface="Symbol" panose="05050102010706020507" pitchFamily="18" charset="2"/>
              <a:buChar char=""/>
            </a:pPr>
            <a:r>
              <a:rPr lang="en-US" dirty="0">
                <a:effectLst/>
                <a:latin typeface="Calibri" panose="020F0502020204030204" pitchFamily="34" charset="0"/>
                <a:ea typeface="Calibri" panose="020F0502020204030204" pitchFamily="34" charset="0"/>
                <a:cs typeface="Calibri" panose="020F0502020204030204" pitchFamily="34" charset="0"/>
              </a:rPr>
              <a:t>Revises list of items considered Protected Information to remove references to weatherization plans and add protections for information relating to weatherization activities submitted to, obtained by or generated by ERCOT per 16 TAC § 25.55</a:t>
            </a:r>
          </a:p>
          <a:p>
            <a:pPr lvl="1" indent="-342900">
              <a:lnSpc>
                <a:spcPct val="115000"/>
              </a:lnSpc>
              <a:spcBef>
                <a:spcPts val="0"/>
              </a:spcBef>
              <a:buFont typeface="Symbol" panose="05050102010706020507" pitchFamily="18" charset="2"/>
              <a:buChar char=""/>
            </a:pP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15000"/>
              </a:lnSpc>
              <a:spcBef>
                <a:spcPts val="0"/>
              </a:spcBef>
              <a:spcAft>
                <a:spcPts val="0"/>
              </a:spcAft>
              <a:buFont typeface="Symbol" panose="05050102010706020507" pitchFamily="18" charset="2"/>
              <a:buChar char=""/>
            </a:pPr>
            <a:endParaRPr lang="en-US" sz="2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04296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itle 4"/>
          <p:cNvSpPr>
            <a:spLocks noGrp="1"/>
          </p:cNvSpPr>
          <p:nvPr>
            <p:ph type="title"/>
          </p:nvPr>
        </p:nvSpPr>
        <p:spPr/>
        <p:txBody>
          <a:bodyPr/>
          <a:lstStyle/>
          <a:p>
            <a:r>
              <a:rPr lang="en-US" dirty="0"/>
              <a:t>NPRR Benefits</a:t>
            </a:r>
            <a:endParaRPr lang="en-US" dirty="0">
              <a:solidFill>
                <a:schemeClr val="tx1"/>
              </a:solidFill>
            </a:endParaRPr>
          </a:p>
        </p:txBody>
      </p:sp>
      <p:sp>
        <p:nvSpPr>
          <p:cNvPr id="6" name="Content Placeholder 5"/>
          <p:cNvSpPr>
            <a:spLocks noGrp="1"/>
          </p:cNvSpPr>
          <p:nvPr>
            <p:ph idx="1"/>
          </p:nvPr>
        </p:nvSpPr>
        <p:spPr>
          <a:xfrm>
            <a:off x="406400" y="1143000"/>
            <a:ext cx="11379200" cy="5257800"/>
          </a:xfrm>
        </p:spPr>
        <p:txBody>
          <a:bodyPr/>
          <a:lstStyle/>
          <a:p>
            <a:pPr marL="342900" marR="0" lvl="0" indent="-342900">
              <a:lnSpc>
                <a:spcPct val="115000"/>
              </a:lnSpc>
              <a:spcBef>
                <a:spcPts val="600"/>
              </a:spcBef>
              <a:spcAft>
                <a:spcPts val="6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Calibri" panose="020F0502020204030204" pitchFamily="34" charset="0"/>
              </a:rPr>
              <a:t>Reduces administrative burden of submitting weatherization declarations under Section 3.21</a:t>
            </a:r>
          </a:p>
          <a:p>
            <a:pPr lvl="1" indent="-342900">
              <a:lnSpc>
                <a:spcPct val="115000"/>
              </a:lnSpc>
              <a:spcBef>
                <a:spcPts val="600"/>
              </a:spcBef>
              <a:spcAft>
                <a:spcPts val="6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Superseded by more comprehensive declarations of 16 TAC § 25.55</a:t>
            </a:r>
          </a:p>
          <a:p>
            <a:pPr lvl="1" indent="-342900">
              <a:lnSpc>
                <a:spcPct val="115000"/>
              </a:lnSpc>
              <a:spcBef>
                <a:spcPts val="600"/>
              </a:spcBef>
              <a:spcAft>
                <a:spcPts val="6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At open meeting on September 29, 2022, PUCT Commissioners agreed ERCOT MPs need not submit Section 3.21 declarations in light of revised 16 TAC § 25.55</a:t>
            </a:r>
          </a:p>
          <a:p>
            <a:pPr lvl="1" indent="-342900">
              <a:lnSpc>
                <a:spcPct val="115000"/>
              </a:lnSpc>
              <a:spcBef>
                <a:spcPts val="600"/>
              </a:spcBef>
              <a:spcAft>
                <a:spcPts val="6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NPRR implements that decision</a:t>
            </a:r>
          </a:p>
          <a:p>
            <a:pPr>
              <a:lnSpc>
                <a:spcPct val="115000"/>
              </a:lnSpc>
              <a:spcBef>
                <a:spcPts val="600"/>
              </a:spcBef>
              <a:spcAft>
                <a:spcPts val="600"/>
              </a:spcAft>
              <a:buFont typeface="Symbol" panose="05050102010706020507" pitchFamily="18" charset="2"/>
              <a:buChar char=""/>
            </a:pPr>
            <a:r>
              <a:rPr lang="en-US" sz="2000" dirty="0">
                <a:latin typeface="Calibri" panose="020F0502020204030204" pitchFamily="34" charset="0"/>
                <a:ea typeface="Calibri" panose="020F0502020204030204" pitchFamily="34" charset="0"/>
                <a:cs typeface="Calibri" panose="020F0502020204030204" pitchFamily="34" charset="0"/>
              </a:rPr>
              <a:t>R</a:t>
            </a:r>
            <a:r>
              <a:rPr lang="en-US" sz="2000" dirty="0">
                <a:effectLst/>
                <a:latin typeface="Calibri" panose="020F0502020204030204" pitchFamily="34" charset="0"/>
                <a:ea typeface="Calibri" panose="020F0502020204030204" pitchFamily="34" charset="0"/>
                <a:cs typeface="Calibri" panose="020F0502020204030204" pitchFamily="34" charset="0"/>
              </a:rPr>
              <a:t>etains requirement to submit natural gas pipeline coordination declaration in Section 22, Attachment K</a:t>
            </a:r>
          </a:p>
          <a:p>
            <a:pPr lvl="1">
              <a:lnSpc>
                <a:spcPct val="115000"/>
              </a:lnSpc>
              <a:spcBef>
                <a:spcPts val="600"/>
              </a:spcBef>
              <a:spcAft>
                <a:spcPts val="600"/>
              </a:spcAft>
              <a:buFont typeface="Symbol" panose="05050102010706020507" pitchFamily="18" charset="2"/>
              <a:buChar char=""/>
            </a:pPr>
            <a:r>
              <a:rPr lang="en-US" sz="1800" dirty="0">
                <a:latin typeface="Calibri" panose="020F0502020204030204" pitchFamily="34" charset="0"/>
                <a:ea typeface="Calibri" panose="020F0502020204030204" pitchFamily="34" charset="0"/>
                <a:cs typeface="Calibri" panose="020F0502020204030204" pitchFamily="34" charset="0"/>
              </a:rPr>
              <a:t>D</a:t>
            </a:r>
            <a:r>
              <a:rPr lang="en-US" sz="1800" dirty="0">
                <a:effectLst/>
                <a:latin typeface="Calibri" panose="020F0502020204030204" pitchFamily="34" charset="0"/>
                <a:ea typeface="Calibri" panose="020F0502020204030204" pitchFamily="34" charset="0"/>
                <a:cs typeface="Calibri" panose="020F0502020204030204" pitchFamily="34" charset="0"/>
              </a:rPr>
              <a:t>eclaration will be submitted w/ summer weather preparedness declaration required by 16 TAC § 25.55(c)(3)(B)</a:t>
            </a:r>
          </a:p>
          <a:p>
            <a:pPr lvl="1">
              <a:lnSpc>
                <a:spcPct val="115000"/>
              </a:lnSpc>
              <a:spcBef>
                <a:spcPts val="600"/>
              </a:spcBef>
              <a:spcAft>
                <a:spcPts val="6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16 TAC § 25.55(c)(3)(B)(iv) authorizes ERCOT to specify additional information for inclusion in declarations</a:t>
            </a:r>
          </a:p>
          <a:p>
            <a:pPr lvl="2">
              <a:lnSpc>
                <a:spcPct val="115000"/>
              </a:lnSpc>
              <a:spcBef>
                <a:spcPts val="600"/>
              </a:spcBef>
              <a:spcAft>
                <a:spcPts val="600"/>
              </a:spcAft>
              <a:buFont typeface="Symbol" panose="05050102010706020507" pitchFamily="18" charset="2"/>
              <a:buChar char=""/>
            </a:pPr>
            <a:r>
              <a:rPr lang="en-US" sz="1800" dirty="0">
                <a:latin typeface="Calibri" panose="020F0502020204030204" pitchFamily="34" charset="0"/>
                <a:ea typeface="Calibri" panose="020F0502020204030204" pitchFamily="34" charset="0"/>
                <a:cs typeface="Calibri" panose="020F0502020204030204" pitchFamily="34" charset="0"/>
              </a:rPr>
              <a:t>C</a:t>
            </a:r>
            <a:r>
              <a:rPr lang="en-US" sz="1800" dirty="0">
                <a:effectLst/>
                <a:latin typeface="Calibri" panose="020F0502020204030204" pitchFamily="34" charset="0"/>
                <a:ea typeface="Calibri" panose="020F0502020204030204" pitchFamily="34" charset="0"/>
                <a:cs typeface="Calibri" panose="020F0502020204030204" pitchFamily="34" charset="0"/>
              </a:rPr>
              <a:t>onsolidating pipeline coordination declaration into weatherization declaration required by PUCT rules reduces administrative burden on MPs and ERCOT  </a:t>
            </a:r>
          </a:p>
        </p:txBody>
      </p:sp>
    </p:spTree>
    <p:extLst>
      <p:ext uri="{BB962C8B-B14F-4D97-AF65-F5344CB8AC3E}">
        <p14:creationId xmlns:p14="http://schemas.microsoft.com/office/powerpoint/2010/main" val="3783017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Title 4"/>
          <p:cNvSpPr>
            <a:spLocks noGrp="1"/>
          </p:cNvSpPr>
          <p:nvPr>
            <p:ph type="title"/>
          </p:nvPr>
        </p:nvSpPr>
        <p:spPr/>
        <p:txBody>
          <a:bodyPr/>
          <a:lstStyle/>
          <a:p>
            <a:r>
              <a:rPr lang="en-US" dirty="0"/>
              <a:t>NPRR Benefits</a:t>
            </a:r>
            <a:endParaRPr lang="en-US" dirty="0">
              <a:solidFill>
                <a:schemeClr val="tx1"/>
              </a:solidFill>
            </a:endParaRPr>
          </a:p>
        </p:txBody>
      </p:sp>
      <p:sp>
        <p:nvSpPr>
          <p:cNvPr id="6" name="Content Placeholder 5"/>
          <p:cNvSpPr>
            <a:spLocks noGrp="1"/>
          </p:cNvSpPr>
          <p:nvPr>
            <p:ph idx="1"/>
          </p:nvPr>
        </p:nvSpPr>
        <p:spPr>
          <a:xfrm>
            <a:off x="406400" y="1143000"/>
            <a:ext cx="11379200" cy="4876800"/>
          </a:xfrm>
        </p:spPr>
        <p:txBody>
          <a:bodyPr/>
          <a:lstStyle/>
          <a:p>
            <a:pPr marL="342900" marR="0" lvl="0" indent="-342900">
              <a:lnSpc>
                <a:spcPct val="115000"/>
              </a:lnSpc>
              <a:spcBef>
                <a:spcPts val="600"/>
              </a:spcBef>
              <a:spcAft>
                <a:spcPts val="6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Calibri" panose="020F0502020204030204" pitchFamily="34" charset="0"/>
              </a:rPr>
              <a:t>Removes Section 3.21 requirement to submit EOPs </a:t>
            </a:r>
          </a:p>
          <a:p>
            <a:pPr lvl="1" indent="-342900">
              <a:lnSpc>
                <a:spcPct val="115000"/>
              </a:lnSpc>
              <a:spcBef>
                <a:spcPts val="600"/>
              </a:spcBef>
              <a:spcAft>
                <a:spcPts val="600"/>
              </a:spcAft>
              <a:buFont typeface="Symbol" panose="05050102010706020507" pitchFamily="18" charset="2"/>
              <a:buChar char=""/>
            </a:pPr>
            <a:r>
              <a:rPr lang="en-US" sz="1800" dirty="0">
                <a:latin typeface="Calibri" panose="020F0502020204030204" pitchFamily="34" charset="0"/>
                <a:ea typeface="Calibri" panose="020F0502020204030204" pitchFamily="34" charset="0"/>
                <a:cs typeface="Calibri" panose="020F0502020204030204" pitchFamily="34" charset="0"/>
              </a:rPr>
              <a:t>PUCT </a:t>
            </a:r>
            <a:r>
              <a:rPr lang="en-US" sz="1800" dirty="0">
                <a:effectLst/>
                <a:latin typeface="Calibri" panose="020F0502020204030204" pitchFamily="34" charset="0"/>
                <a:ea typeface="Calibri" panose="020F0502020204030204" pitchFamily="34" charset="0"/>
                <a:cs typeface="Calibri" panose="020F0502020204030204" pitchFamily="34" charset="0"/>
              </a:rPr>
              <a:t>recently amended 16 TAC § 25.53 to create more specific content requirements for EOPs and requires submittal to ERCOT</a:t>
            </a:r>
          </a:p>
          <a:p>
            <a:pPr lvl="1" indent="-342900">
              <a:lnSpc>
                <a:spcPct val="115000"/>
              </a:lnSpc>
              <a:spcBef>
                <a:spcPts val="600"/>
              </a:spcBef>
              <a:spcAft>
                <a:spcPts val="6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Maintaining separate Protocol-level requirement to submit EOPs would be duplicative</a:t>
            </a:r>
          </a:p>
          <a:p>
            <a:pPr lvl="1" indent="-342900">
              <a:lnSpc>
                <a:spcPct val="115000"/>
              </a:lnSpc>
              <a:spcBef>
                <a:spcPts val="600"/>
              </a:spcBef>
              <a:spcAft>
                <a:spcPts val="6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Calibri" panose="020F0502020204030204" pitchFamily="34" charset="0"/>
              </a:rPr>
              <a:t>Because 16 TAC § 25.55 now regulates weatherization practices, ERCOT no longer needs MPs to designate weatherization-specific portions of EOP or submit standalone weatherization plan </a:t>
            </a:r>
          </a:p>
          <a:p>
            <a:pPr marL="342900" marR="0" lvl="0" indent="-342900">
              <a:lnSpc>
                <a:spcPct val="115000"/>
              </a:lnSpc>
              <a:spcBef>
                <a:spcPts val="600"/>
              </a:spcBef>
              <a:spcAft>
                <a:spcPts val="6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Calibri" panose="020F0502020204030204" pitchFamily="34" charset="0"/>
              </a:rPr>
              <a:t>Revisions to Sections 1.3.1.1 provide clarity regarding protected status of EOPs and weatherization-related information</a:t>
            </a:r>
            <a:r>
              <a:rPr lang="en-US" sz="1800" dirty="0">
                <a:effectLst/>
                <a:latin typeface="Calibri" panose="020F0502020204030204" pitchFamily="34" charset="0"/>
                <a:ea typeface="Calibri" panose="020F0502020204030204" pitchFamily="34" charset="0"/>
                <a:cs typeface="Calibri" panose="020F0502020204030204" pitchFamily="34" charset="0"/>
              </a:rPr>
              <a:t>	</a:t>
            </a:r>
          </a:p>
          <a:p>
            <a:pPr lvl="1" indent="-342900">
              <a:lnSpc>
                <a:spcPct val="115000"/>
              </a:lnSpc>
              <a:spcBef>
                <a:spcPts val="600"/>
              </a:spcBef>
              <a:spcAft>
                <a:spcPts val="600"/>
              </a:spcAft>
              <a:buFont typeface="Symbol" panose="05050102010706020507" pitchFamily="18" charset="2"/>
              <a:buChar char=""/>
            </a:pPr>
            <a:r>
              <a:rPr lang="en-US" sz="1800" dirty="0">
                <a:latin typeface="Calibri" panose="020F0502020204030204" pitchFamily="34" charset="0"/>
                <a:ea typeface="Calibri" panose="020F0502020204030204" pitchFamily="34" charset="0"/>
                <a:cs typeface="Calibri" panose="020F0502020204030204" pitchFamily="34" charset="0"/>
              </a:rPr>
              <a:t>R</a:t>
            </a:r>
            <a:r>
              <a:rPr lang="en-US" sz="1800" dirty="0">
                <a:effectLst/>
                <a:latin typeface="Calibri" panose="020F0502020204030204" pitchFamily="34" charset="0"/>
                <a:ea typeface="Calibri" panose="020F0502020204030204" pitchFamily="34" charset="0"/>
                <a:cs typeface="Calibri" panose="020F0502020204030204" pitchFamily="34" charset="0"/>
              </a:rPr>
              <a:t>equired by 16 TAC § 25.53(c)(1)(C) and (c)(3)(d) and 16 TAC § 25.55(c)(6) and (f)(6)</a:t>
            </a:r>
          </a:p>
          <a:p>
            <a:pPr lvl="1" indent="-342900">
              <a:lnSpc>
                <a:spcPct val="115000"/>
              </a:lnSpc>
              <a:spcBef>
                <a:spcPts val="600"/>
              </a:spcBef>
              <a:spcAft>
                <a:spcPts val="600"/>
              </a:spcAft>
              <a:buFont typeface="Symbol" panose="05050102010706020507" pitchFamily="18" charset="2"/>
              <a:buChar char=""/>
            </a:pPr>
            <a:r>
              <a:rPr lang="en-US" sz="1800" dirty="0">
                <a:latin typeface="Calibri" panose="020F0502020204030204" pitchFamily="34" charset="0"/>
                <a:ea typeface="Calibri" panose="020F0502020204030204" pitchFamily="34" charset="0"/>
                <a:cs typeface="Calibri" panose="020F0502020204030204" pitchFamily="34" charset="0"/>
              </a:rPr>
              <a:t>ERCOT may present aggregated data, but not individual facility data</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15000"/>
              </a:lnSpc>
              <a:spcBef>
                <a:spcPts val="600"/>
              </a:spcBef>
              <a:spcAft>
                <a:spcPts val="60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15000"/>
              </a:lnSpc>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064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Title 4"/>
          <p:cNvSpPr>
            <a:spLocks noGrp="1"/>
          </p:cNvSpPr>
          <p:nvPr>
            <p:ph type="title"/>
          </p:nvPr>
        </p:nvSpPr>
        <p:spPr/>
        <p:txBody>
          <a:bodyPr/>
          <a:lstStyle/>
          <a:p>
            <a:r>
              <a:rPr lang="en-US" dirty="0"/>
              <a:t>NPRR Overlap</a:t>
            </a:r>
            <a:endParaRPr lang="en-US" dirty="0">
              <a:solidFill>
                <a:schemeClr val="tx1"/>
              </a:solidFill>
            </a:endParaRPr>
          </a:p>
        </p:txBody>
      </p:sp>
      <p:sp>
        <p:nvSpPr>
          <p:cNvPr id="6" name="Content Placeholder 5"/>
          <p:cNvSpPr>
            <a:spLocks noGrp="1"/>
          </p:cNvSpPr>
          <p:nvPr>
            <p:ph idx="1"/>
          </p:nvPr>
        </p:nvSpPr>
        <p:spPr>
          <a:xfrm>
            <a:off x="406400" y="914400"/>
            <a:ext cx="11379200" cy="5410200"/>
          </a:xfrm>
        </p:spPr>
        <p:txBody>
          <a:bodyPr/>
          <a:lstStyle/>
          <a:p>
            <a:r>
              <a:rPr lang="en-US" sz="2000" dirty="0"/>
              <a:t>NPRR1067, Market Entry Qualifications, Continued Participation Requirements, and Credit Risk Assessment</a:t>
            </a:r>
          </a:p>
          <a:p>
            <a:pPr lvl="1"/>
            <a:r>
              <a:rPr lang="en-US" sz="1800" dirty="0"/>
              <a:t>Section 1.3.1.1</a:t>
            </a:r>
          </a:p>
          <a:p>
            <a:pPr lvl="1"/>
            <a:r>
              <a:rPr lang="en-US" sz="1800" dirty="0"/>
              <a:t>Unaffected by proposed changes</a:t>
            </a:r>
          </a:p>
          <a:p>
            <a:pPr lvl="1"/>
            <a:endParaRPr lang="en-US" sz="1400" dirty="0"/>
          </a:p>
          <a:p>
            <a:r>
              <a:rPr lang="en-US" sz="2000" dirty="0"/>
              <a:t>NPRR1084, Improvements to Reporting of Resource Outages, Derates, and Startup Loading Failures</a:t>
            </a:r>
          </a:p>
          <a:p>
            <a:pPr lvl="1"/>
            <a:r>
              <a:rPr lang="en-US" sz="1800" dirty="0"/>
              <a:t>	Section 1.3.1.1</a:t>
            </a:r>
          </a:p>
          <a:p>
            <a:pPr lvl="1"/>
            <a:r>
              <a:rPr lang="en-US" sz="1800" dirty="0"/>
              <a:t>Unaffected by proposed changes</a:t>
            </a:r>
          </a:p>
          <a:p>
            <a:pPr lvl="1"/>
            <a:endParaRPr lang="en-US" sz="1100" dirty="0"/>
          </a:p>
          <a:p>
            <a:r>
              <a:rPr lang="en-US" sz="2000" dirty="0"/>
              <a:t>To be withdrawn: </a:t>
            </a:r>
          </a:p>
          <a:p>
            <a:pPr lvl="1"/>
            <a:r>
              <a:rPr lang="en-US" sz="1800" dirty="0"/>
              <a:t>NPRR1089, Requiring Highest-Ranking Representative, Official, or Officer of a Resource Entity to Execute Weatherization and Natural Gas Declarations</a:t>
            </a:r>
          </a:p>
          <a:p>
            <a:pPr lvl="2"/>
            <a:r>
              <a:rPr lang="en-US" sz="1600" dirty="0"/>
              <a:t>Section 3.21</a:t>
            </a:r>
          </a:p>
          <a:p>
            <a:pPr lvl="2"/>
            <a:r>
              <a:rPr lang="en-US" sz="1600" dirty="0"/>
              <a:t>Section 3.21.1</a:t>
            </a:r>
          </a:p>
          <a:p>
            <a:pPr lvl="2"/>
            <a:r>
              <a:rPr lang="en-US" sz="1600" dirty="0"/>
              <a:t>Section 22, Attachment K</a:t>
            </a:r>
          </a:p>
          <a:p>
            <a:pPr lvl="2"/>
            <a:r>
              <a:rPr lang="en-US" sz="1600" dirty="0"/>
              <a:t>Section 22, Attachment O</a:t>
            </a:r>
          </a:p>
          <a:p>
            <a:pPr lvl="1"/>
            <a:endParaRPr lang="en-US" sz="1800" dirty="0"/>
          </a:p>
          <a:p>
            <a:endParaRPr lang="en-US" sz="2000" dirty="0"/>
          </a:p>
        </p:txBody>
      </p:sp>
    </p:spTree>
    <p:extLst>
      <p:ext uri="{BB962C8B-B14F-4D97-AF65-F5344CB8AC3E}">
        <p14:creationId xmlns:p14="http://schemas.microsoft.com/office/powerpoint/2010/main" val="135660270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12B875806B39642A9C2A454C4A37861" ma:contentTypeVersion="10" ma:contentTypeDescription="Create a new document." ma:contentTypeScope="" ma:versionID="7d878ba9257ed209ce5d5135a6ecd365">
  <xsd:schema xmlns:xsd="http://www.w3.org/2001/XMLSchema" xmlns:xs="http://www.w3.org/2001/XMLSchema" xmlns:p="http://schemas.microsoft.com/office/2006/metadata/properties" xmlns:ns3="1a860eaa-bad6-43ff-bf24-d4eb29284f1d" xmlns:ns4="a7ed8af7-76ae-423b-9263-a456f7808571" targetNamespace="http://schemas.microsoft.com/office/2006/metadata/properties" ma:root="true" ma:fieldsID="3b0e84146ac2cfa87ffad19d5105e82d" ns3:_="" ns4:_="">
    <xsd:import namespace="1a860eaa-bad6-43ff-bf24-d4eb29284f1d"/>
    <xsd:import namespace="a7ed8af7-76ae-423b-9263-a456f780857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860eaa-bad6-43ff-bf24-d4eb29284f1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ed8af7-76ae-423b-9263-a456f780857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infopath/2007/PartnerControls"/>
    <ds:schemaRef ds:uri="http://purl.org/dc/elements/1.1/"/>
    <ds:schemaRef ds:uri="http://schemas.openxmlformats.org/package/2006/metadata/core-properties"/>
    <ds:schemaRef ds:uri="http://schemas.microsoft.com/office/2006/metadata/properties"/>
    <ds:schemaRef ds:uri="http://schemas.microsoft.com/office/2006/documentManagement/types"/>
    <ds:schemaRef ds:uri="a7ed8af7-76ae-423b-9263-a456f7808571"/>
    <ds:schemaRef ds:uri="http://www.w3.org/XML/1998/namespace"/>
    <ds:schemaRef ds:uri="1a860eaa-bad6-43ff-bf24-d4eb29284f1d"/>
    <ds:schemaRef ds:uri="http://purl.org/dc/dcmitype/"/>
    <ds:schemaRef ds:uri="http://purl.org/dc/terms/"/>
  </ds:schemaRefs>
</ds:datastoreItem>
</file>

<file path=customXml/itemProps3.xml><?xml version="1.0" encoding="utf-8"?>
<ds:datastoreItem xmlns:ds="http://schemas.openxmlformats.org/officeDocument/2006/customXml" ds:itemID="{C01002EF-FBF3-48AF-BA2A-4F77EFCA22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860eaa-bad6-43ff-bf24-d4eb29284f1d"/>
    <ds:schemaRef ds:uri="a7ed8af7-76ae-423b-9263-a456f78085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2803</TotalTime>
  <Words>520</Words>
  <Application>Microsoft Office PowerPoint</Application>
  <PresentationFormat>Widescreen</PresentationFormat>
  <Paragraphs>57</Paragraphs>
  <Slides>6</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Symbol</vt:lpstr>
      <vt:lpstr>1_Custom Design</vt:lpstr>
      <vt:lpstr>Office Theme</vt:lpstr>
      <vt:lpstr>PowerPoint Presentation</vt:lpstr>
      <vt:lpstr>Background/Facts</vt:lpstr>
      <vt:lpstr>NPRR Overview</vt:lpstr>
      <vt:lpstr>NPRR Benefits</vt:lpstr>
      <vt:lpstr>NPRR Benefits</vt:lpstr>
      <vt:lpstr>NPRR Overlap</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Andrew Gallo</cp:lastModifiedBy>
  <cp:revision>166</cp:revision>
  <cp:lastPrinted>2016-01-21T20:53:15Z</cp:lastPrinted>
  <dcterms:created xsi:type="dcterms:W3CDTF">2016-01-21T15:20:31Z</dcterms:created>
  <dcterms:modified xsi:type="dcterms:W3CDTF">2022-10-13T15:47:37Z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0x010100C12B875806B39642A9C2A454C4A37861</vt:lpwstr>
  </property>
</Properties>
</file>