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00" r:id="rId2"/>
    <p:sldMasterId id="2147483702" r:id="rId3"/>
  </p:sldMasterIdLst>
  <p:notesMasterIdLst>
    <p:notesMasterId r:id="rId30"/>
  </p:notesMasterIdLst>
  <p:handoutMasterIdLst>
    <p:handoutMasterId r:id="rId31"/>
  </p:handoutMasterIdLst>
  <p:sldIdLst>
    <p:sldId id="270" r:id="rId4"/>
    <p:sldId id="573" r:id="rId5"/>
    <p:sldId id="576" r:id="rId6"/>
    <p:sldId id="574" r:id="rId7"/>
    <p:sldId id="575" r:id="rId8"/>
    <p:sldId id="585" r:id="rId9"/>
    <p:sldId id="586" r:id="rId10"/>
    <p:sldId id="587" r:id="rId11"/>
    <p:sldId id="782" r:id="rId12"/>
    <p:sldId id="783" r:id="rId13"/>
    <p:sldId id="590" r:id="rId14"/>
    <p:sldId id="578" r:id="rId15"/>
    <p:sldId id="577" r:id="rId16"/>
    <p:sldId id="589" r:id="rId17"/>
    <p:sldId id="784" r:id="rId18"/>
    <p:sldId id="774" r:id="rId19"/>
    <p:sldId id="588" r:id="rId20"/>
    <p:sldId id="582" r:id="rId21"/>
    <p:sldId id="267" r:id="rId22"/>
    <p:sldId id="771" r:id="rId23"/>
    <p:sldId id="781" r:id="rId24"/>
    <p:sldId id="775" r:id="rId25"/>
    <p:sldId id="778" r:id="rId26"/>
    <p:sldId id="780" r:id="rId27"/>
    <p:sldId id="776" r:id="rId28"/>
    <p:sldId id="777"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hor" initials="A" lastIdx="2" clrIdx="0"/>
  <p:cmAuthor id="1" name="Du, Pengwei" initials="DP" lastIdx="3" clrIdx="1">
    <p:extLst>
      <p:ext uri="{19B8F6BF-5375-455C-9EA6-DF929625EA0E}">
        <p15:presenceInfo xmlns:p15="http://schemas.microsoft.com/office/powerpoint/2012/main" userId="S-1-5-21-639947351-343809578-3807592339-42176" providerId="AD"/>
      </p:ext>
    </p:extLst>
  </p:cmAuthor>
  <p:cmAuthor id="2" name="Mago, Nitika" initials="NVM" lastIdx="25" clrIdx="2">
    <p:extLst>
      <p:ext uri="{19B8F6BF-5375-455C-9EA6-DF929625EA0E}">
        <p15:presenceInfo xmlns:p15="http://schemas.microsoft.com/office/powerpoint/2012/main" userId="Mago, Nitika" providerId="None"/>
      </p:ext>
    </p:extLst>
  </p:cmAuthor>
  <p:cmAuthor id="3" name="Steffan, Nick" initials="SN" lastIdx="3" clrIdx="3">
    <p:extLst>
      <p:ext uri="{19B8F6BF-5375-455C-9EA6-DF929625EA0E}">
        <p15:presenceInfo xmlns:p15="http://schemas.microsoft.com/office/powerpoint/2012/main" userId="S-1-5-21-639947351-343809578-3807592339-42285" providerId="AD"/>
      </p:ext>
    </p:extLst>
  </p:cmAuthor>
  <p:cmAuthor id="4" name="Littlefield, Jennifer" initials="LJ" lastIdx="2" clrIdx="4">
    <p:extLst>
      <p:ext uri="{19B8F6BF-5375-455C-9EA6-DF929625EA0E}">
        <p15:presenceInfo xmlns:p15="http://schemas.microsoft.com/office/powerpoint/2012/main" userId="S-1-5-21-639947351-343809578-3807592339-51623" providerId="AD"/>
      </p:ext>
    </p:extLst>
  </p:cmAuthor>
  <p:cmAuthor id="5" name="Li, Weifeng" initials="LW" lastIdx="10" clrIdx="5">
    <p:extLst>
      <p:ext uri="{19B8F6BF-5375-455C-9EA6-DF929625EA0E}">
        <p15:presenceInfo xmlns:p15="http://schemas.microsoft.com/office/powerpoint/2012/main" userId="S-1-5-21-639947351-343809578-3807592339-55239" providerId="AD"/>
      </p:ext>
    </p:extLst>
  </p:cmAuthor>
  <p:cmAuthor id="6" name="Luke" initials="L" lastIdx="3" clrIdx="6">
    <p:extLst>
      <p:ext uri="{19B8F6BF-5375-455C-9EA6-DF929625EA0E}">
        <p15:presenceInfo xmlns:p15="http://schemas.microsoft.com/office/powerpoint/2012/main" userId="Luk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89F"/>
    <a:srgbClr val="73C8FD"/>
    <a:srgbClr val="50BC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85273" autoAdjust="0"/>
  </p:normalViewPr>
  <p:slideViewPr>
    <p:cSldViewPr snapToGrid="0">
      <p:cViewPr varScale="1">
        <p:scale>
          <a:sx n="93" d="100"/>
          <a:sy n="93" d="100"/>
        </p:scale>
        <p:origin x="1908" y="96"/>
      </p:cViewPr>
      <p:guideLst>
        <p:guide orient="horz" pos="2160"/>
        <p:guide pos="2880"/>
      </p:guideLst>
    </p:cSldViewPr>
  </p:slideViewPr>
  <p:notesTextViewPr>
    <p:cViewPr>
      <p:scale>
        <a:sx n="3" d="2"/>
        <a:sy n="3" d="2"/>
      </p:scale>
      <p:origin x="0" y="0"/>
    </p:cViewPr>
  </p:notesTextViewPr>
  <p:sorterViewPr>
    <p:cViewPr>
      <p:scale>
        <a:sx n="60" d="100"/>
        <a:sy n="60" d="100"/>
      </p:scale>
      <p:origin x="0" y="0"/>
    </p:cViewPr>
  </p:sorterViewPr>
  <p:notesViewPr>
    <p:cSldViewPr snapToGrid="0" showGuides="1">
      <p:cViewPr varScale="1">
        <p:scale>
          <a:sx n="98" d="100"/>
          <a:sy n="98" d="100"/>
        </p:scale>
        <p:origin x="3516"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5.xml"/></Relationships>
</file>

<file path=ppt/charts/_rels/chart1.xml.rels><?xml version="1.0" encoding="UTF-8" standalone="yes"?>
<Relationships xmlns="http://schemas.openxmlformats.org/package/2006/relationships"><Relationship Id="rId3" Type="http://schemas.openxmlformats.org/officeDocument/2006/relationships/oleObject" Target="file:///C:\Users\nmago\Documents\OA_EMS\10_Projects_\2019_24_NPRR_863\03_WebEx_0128_2020\Example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nmago\Documents\OA_EMS\10_Projects_\2019_24_NPRR_863_Phase1\03_WebEx_0128_2020\Examples.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1"/>
          <c:order val="1"/>
          <c:tx>
            <c:strRef>
              <c:f>Sheet1!$E$19</c:f>
              <c:strCache>
                <c:ptCount val="1"/>
                <c:pt idx="0">
                  <c:v>QSE FFR Request/Deployment (MW)</c:v>
                </c:pt>
              </c:strCache>
            </c:strRef>
          </c:tx>
          <c:spPr>
            <a:ln w="19050" cap="rnd">
              <a:solidFill>
                <a:srgbClr val="00AEC7"/>
              </a:solidFill>
              <a:round/>
            </a:ln>
            <a:effectLst/>
          </c:spPr>
          <c:marker>
            <c:symbol val="none"/>
          </c:marker>
          <c:val>
            <c:numRef>
              <c:f>Sheet1!$F$20:$F$170</c:f>
              <c:numCache>
                <c:formatCode>General</c:formatCode>
                <c:ptCount val="15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10</c:v>
                </c:pt>
                <c:pt idx="27">
                  <c:v>10</c:v>
                </c:pt>
                <c:pt idx="28">
                  <c:v>10</c:v>
                </c:pt>
                <c:pt idx="29">
                  <c:v>10</c:v>
                </c:pt>
                <c:pt idx="30">
                  <c:v>10</c:v>
                </c:pt>
                <c:pt idx="31">
                  <c:v>10</c:v>
                </c:pt>
                <c:pt idx="32">
                  <c:v>10</c:v>
                </c:pt>
                <c:pt idx="33">
                  <c:v>10</c:v>
                </c:pt>
                <c:pt idx="34">
                  <c:v>10</c:v>
                </c:pt>
                <c:pt idx="35">
                  <c:v>10</c:v>
                </c:pt>
                <c:pt idx="36">
                  <c:v>10</c:v>
                </c:pt>
                <c:pt idx="37">
                  <c:v>10</c:v>
                </c:pt>
                <c:pt idx="38">
                  <c:v>10</c:v>
                </c:pt>
                <c:pt idx="39">
                  <c:v>10</c:v>
                </c:pt>
                <c:pt idx="40">
                  <c:v>10</c:v>
                </c:pt>
                <c:pt idx="41">
                  <c:v>10</c:v>
                </c:pt>
                <c:pt idx="42">
                  <c:v>10</c:v>
                </c:pt>
                <c:pt idx="43">
                  <c:v>10</c:v>
                </c:pt>
                <c:pt idx="44">
                  <c:v>10</c:v>
                </c:pt>
                <c:pt idx="45">
                  <c:v>10</c:v>
                </c:pt>
                <c:pt idx="46">
                  <c:v>10</c:v>
                </c:pt>
                <c:pt idx="47">
                  <c:v>10</c:v>
                </c:pt>
                <c:pt idx="48">
                  <c:v>10</c:v>
                </c:pt>
                <c:pt idx="49">
                  <c:v>10</c:v>
                </c:pt>
                <c:pt idx="50">
                  <c:v>10</c:v>
                </c:pt>
                <c:pt idx="51">
                  <c:v>10</c:v>
                </c:pt>
                <c:pt idx="52">
                  <c:v>10</c:v>
                </c:pt>
                <c:pt idx="53">
                  <c:v>10</c:v>
                </c:pt>
                <c:pt idx="54">
                  <c:v>10</c:v>
                </c:pt>
                <c:pt idx="55">
                  <c:v>10</c:v>
                </c:pt>
                <c:pt idx="56">
                  <c:v>10</c:v>
                </c:pt>
                <c:pt idx="57">
                  <c:v>10</c:v>
                </c:pt>
                <c:pt idx="58">
                  <c:v>10</c:v>
                </c:pt>
                <c:pt idx="59">
                  <c:v>10</c:v>
                </c:pt>
                <c:pt idx="60">
                  <c:v>10</c:v>
                </c:pt>
                <c:pt idx="61">
                  <c:v>10</c:v>
                </c:pt>
                <c:pt idx="62">
                  <c:v>10</c:v>
                </c:pt>
                <c:pt idx="63">
                  <c:v>10</c:v>
                </c:pt>
                <c:pt idx="64">
                  <c:v>10</c:v>
                </c:pt>
                <c:pt idx="65">
                  <c:v>10</c:v>
                </c:pt>
                <c:pt idx="66">
                  <c:v>10</c:v>
                </c:pt>
                <c:pt idx="67">
                  <c:v>10</c:v>
                </c:pt>
                <c:pt idx="68">
                  <c:v>10</c:v>
                </c:pt>
                <c:pt idx="69">
                  <c:v>10</c:v>
                </c:pt>
                <c:pt idx="70">
                  <c:v>10</c:v>
                </c:pt>
                <c:pt idx="71">
                  <c:v>10</c:v>
                </c:pt>
                <c:pt idx="72">
                  <c:v>10</c:v>
                </c:pt>
                <c:pt idx="73">
                  <c:v>10</c:v>
                </c:pt>
                <c:pt idx="74">
                  <c:v>10</c:v>
                </c:pt>
                <c:pt idx="75">
                  <c:v>10</c:v>
                </c:pt>
                <c:pt idx="76">
                  <c:v>10</c:v>
                </c:pt>
                <c:pt idx="77">
                  <c:v>10</c:v>
                </c:pt>
                <c:pt idx="78">
                  <c:v>10</c:v>
                </c:pt>
                <c:pt idx="79">
                  <c:v>10</c:v>
                </c:pt>
                <c:pt idx="80">
                  <c:v>10</c:v>
                </c:pt>
                <c:pt idx="81">
                  <c:v>10</c:v>
                </c:pt>
                <c:pt idx="82">
                  <c:v>10</c:v>
                </c:pt>
                <c:pt idx="83">
                  <c:v>10</c:v>
                </c:pt>
                <c:pt idx="84">
                  <c:v>10</c:v>
                </c:pt>
                <c:pt idx="85">
                  <c:v>10</c:v>
                </c:pt>
                <c:pt idx="86">
                  <c:v>10</c:v>
                </c:pt>
                <c:pt idx="87">
                  <c:v>10</c:v>
                </c:pt>
                <c:pt idx="88">
                  <c:v>10</c:v>
                </c:pt>
                <c:pt idx="89">
                  <c:v>10</c:v>
                </c:pt>
                <c:pt idx="90">
                  <c:v>10</c:v>
                </c:pt>
                <c:pt idx="91">
                  <c:v>10</c:v>
                </c:pt>
                <c:pt idx="92">
                  <c:v>10</c:v>
                </c:pt>
                <c:pt idx="93">
                  <c:v>10</c:v>
                </c:pt>
                <c:pt idx="94">
                  <c:v>10</c:v>
                </c:pt>
                <c:pt idx="95">
                  <c:v>10</c:v>
                </c:pt>
                <c:pt idx="96">
                  <c:v>10</c:v>
                </c:pt>
                <c:pt idx="97">
                  <c:v>10</c:v>
                </c:pt>
                <c:pt idx="98">
                  <c:v>0</c:v>
                </c:pt>
                <c:pt idx="99">
                  <c:v>0</c:v>
                </c:pt>
                <c:pt idx="100">
                  <c:v>0</c:v>
                </c:pt>
                <c:pt idx="101">
                  <c:v>0</c:v>
                </c:pt>
                <c:pt idx="102">
                  <c:v>0</c:v>
                </c:pt>
                <c:pt idx="103">
                  <c:v>0</c:v>
                </c:pt>
                <c:pt idx="104">
                  <c:v>0</c:v>
                </c:pt>
                <c:pt idx="105">
                  <c:v>0</c:v>
                </c:pt>
                <c:pt idx="106">
                  <c:v>0</c:v>
                </c:pt>
                <c:pt idx="107">
                  <c:v>0</c:v>
                </c:pt>
                <c:pt idx="108">
                  <c:v>0</c:v>
                </c:pt>
                <c:pt idx="109">
                  <c:v>0</c:v>
                </c:pt>
                <c:pt idx="110">
                  <c:v>0</c:v>
                </c:pt>
                <c:pt idx="111">
                  <c:v>0</c:v>
                </c:pt>
                <c:pt idx="112">
                  <c:v>0</c:v>
                </c:pt>
                <c:pt idx="113">
                  <c:v>0</c:v>
                </c:pt>
                <c:pt idx="114">
                  <c:v>0</c:v>
                </c:pt>
                <c:pt idx="115">
                  <c:v>0</c:v>
                </c:pt>
                <c:pt idx="116">
                  <c:v>0</c:v>
                </c:pt>
                <c:pt idx="117">
                  <c:v>0</c:v>
                </c:pt>
                <c:pt idx="118">
                  <c:v>0</c:v>
                </c:pt>
                <c:pt idx="119">
                  <c:v>0</c:v>
                </c:pt>
                <c:pt idx="120">
                  <c:v>0</c:v>
                </c:pt>
                <c:pt idx="121">
                  <c:v>0</c:v>
                </c:pt>
                <c:pt idx="122">
                  <c:v>0</c:v>
                </c:pt>
                <c:pt idx="123">
                  <c:v>0</c:v>
                </c:pt>
                <c:pt idx="124">
                  <c:v>0</c:v>
                </c:pt>
                <c:pt idx="125">
                  <c:v>0</c:v>
                </c:pt>
                <c:pt idx="126">
                  <c:v>0</c:v>
                </c:pt>
                <c:pt idx="127">
                  <c:v>0</c:v>
                </c:pt>
                <c:pt idx="128">
                  <c:v>0</c:v>
                </c:pt>
                <c:pt idx="129">
                  <c:v>0</c:v>
                </c:pt>
                <c:pt idx="130">
                  <c:v>0</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numCache>
            </c:numRef>
          </c:val>
          <c:smooth val="0"/>
          <c:extLst>
            <c:ext xmlns:c16="http://schemas.microsoft.com/office/drawing/2014/chart" uri="{C3380CC4-5D6E-409C-BE32-E72D297353CC}">
              <c16:uniqueId val="{00000000-0F9D-4E65-84D9-4987E9BF194B}"/>
            </c:ext>
          </c:extLst>
        </c:ser>
        <c:dLbls>
          <c:showLegendKey val="0"/>
          <c:showVal val="0"/>
          <c:showCatName val="0"/>
          <c:showSerName val="0"/>
          <c:showPercent val="0"/>
          <c:showBubbleSize val="0"/>
        </c:dLbls>
        <c:marker val="1"/>
        <c:smooth val="0"/>
        <c:axId val="120090848"/>
        <c:axId val="120094376"/>
      </c:lineChart>
      <c:lineChart>
        <c:grouping val="standard"/>
        <c:varyColors val="0"/>
        <c:ser>
          <c:idx val="0"/>
          <c:order val="0"/>
          <c:tx>
            <c:strRef>
              <c:f>Sheet1!$C$19</c:f>
              <c:strCache>
                <c:ptCount val="1"/>
                <c:pt idx="0">
                  <c:v>Frequency (Hz)</c:v>
                </c:pt>
              </c:strCache>
            </c:strRef>
          </c:tx>
          <c:spPr>
            <a:ln w="22225" cap="rnd">
              <a:solidFill>
                <a:srgbClr val="890C58"/>
              </a:solidFill>
              <a:round/>
            </a:ln>
            <a:effectLst/>
          </c:spPr>
          <c:marker>
            <c:symbol val="none"/>
          </c:marker>
          <c:val>
            <c:numRef>
              <c:f>Sheet1!$C$20:$C$170</c:f>
              <c:numCache>
                <c:formatCode>General</c:formatCode>
                <c:ptCount val="151"/>
                <c:pt idx="0">
                  <c:v>59.981998443603516</c:v>
                </c:pt>
                <c:pt idx="1">
                  <c:v>59.979999542236328</c:v>
                </c:pt>
                <c:pt idx="2">
                  <c:v>59.981998443603516</c:v>
                </c:pt>
                <c:pt idx="3">
                  <c:v>59.981998443603516</c:v>
                </c:pt>
                <c:pt idx="4">
                  <c:v>59.985000610351563</c:v>
                </c:pt>
                <c:pt idx="5">
                  <c:v>59.985000610351563</c:v>
                </c:pt>
                <c:pt idx="6">
                  <c:v>59.980998992919922</c:v>
                </c:pt>
                <c:pt idx="7">
                  <c:v>59.978000640869141</c:v>
                </c:pt>
                <c:pt idx="8">
                  <c:v>59.977001190185547</c:v>
                </c:pt>
                <c:pt idx="9">
                  <c:v>59.979000091552734</c:v>
                </c:pt>
                <c:pt idx="10">
                  <c:v>59.981998443603516</c:v>
                </c:pt>
                <c:pt idx="11">
                  <c:v>59.980998992919922</c:v>
                </c:pt>
                <c:pt idx="12">
                  <c:v>59.979999542236328</c:v>
                </c:pt>
                <c:pt idx="13">
                  <c:v>59.981998443603516</c:v>
                </c:pt>
                <c:pt idx="14">
                  <c:v>59.986000061035156</c:v>
                </c:pt>
                <c:pt idx="15">
                  <c:v>59.985000610351563</c:v>
                </c:pt>
                <c:pt idx="16">
                  <c:v>59.98699951171875</c:v>
                </c:pt>
                <c:pt idx="17">
                  <c:v>59.984001159667969</c:v>
                </c:pt>
                <c:pt idx="18">
                  <c:v>59.984001159667969</c:v>
                </c:pt>
                <c:pt idx="19">
                  <c:v>59.986000061035156</c:v>
                </c:pt>
                <c:pt idx="20">
                  <c:v>59.98699951171875</c:v>
                </c:pt>
                <c:pt idx="21">
                  <c:v>59.990001678466797</c:v>
                </c:pt>
                <c:pt idx="22">
                  <c:v>59.995998382568359</c:v>
                </c:pt>
                <c:pt idx="23">
                  <c:v>60.002998352050781</c:v>
                </c:pt>
                <c:pt idx="24">
                  <c:v>60.004001617431641</c:v>
                </c:pt>
                <c:pt idx="25">
                  <c:v>60.002998352050781</c:v>
                </c:pt>
                <c:pt idx="26">
                  <c:v>59.838001251220703</c:v>
                </c:pt>
                <c:pt idx="27">
                  <c:v>59.748001098632813</c:v>
                </c:pt>
                <c:pt idx="28">
                  <c:v>59.821998596191406</c:v>
                </c:pt>
                <c:pt idx="29">
                  <c:v>59.883998870849609</c:v>
                </c:pt>
                <c:pt idx="30">
                  <c:v>59.893001556396484</c:v>
                </c:pt>
                <c:pt idx="31">
                  <c:v>59.890998840332031</c:v>
                </c:pt>
                <c:pt idx="32">
                  <c:v>59.891998291015625</c:v>
                </c:pt>
                <c:pt idx="33">
                  <c:v>59.895999908447266</c:v>
                </c:pt>
                <c:pt idx="34">
                  <c:v>59.900001525878906</c:v>
                </c:pt>
                <c:pt idx="35">
                  <c:v>59.902999877929688</c:v>
                </c:pt>
                <c:pt idx="36">
                  <c:v>59.900001525878906</c:v>
                </c:pt>
                <c:pt idx="37">
                  <c:v>59.896999359130859</c:v>
                </c:pt>
                <c:pt idx="38">
                  <c:v>59.894001007080078</c:v>
                </c:pt>
                <c:pt idx="39">
                  <c:v>59.895999908447266</c:v>
                </c:pt>
                <c:pt idx="40">
                  <c:v>59.895000457763672</c:v>
                </c:pt>
                <c:pt idx="41">
                  <c:v>59.893001556396484</c:v>
                </c:pt>
                <c:pt idx="42">
                  <c:v>59.895000457763672</c:v>
                </c:pt>
                <c:pt idx="43">
                  <c:v>59.895999908447266</c:v>
                </c:pt>
                <c:pt idx="44">
                  <c:v>59.895999908447266</c:v>
                </c:pt>
                <c:pt idx="45">
                  <c:v>59.900001525878906</c:v>
                </c:pt>
                <c:pt idx="46">
                  <c:v>59.908000946044922</c:v>
                </c:pt>
                <c:pt idx="47">
                  <c:v>59.907001495361328</c:v>
                </c:pt>
                <c:pt idx="48">
                  <c:v>59.905998229980469</c:v>
                </c:pt>
                <c:pt idx="49">
                  <c:v>59.909000396728516</c:v>
                </c:pt>
                <c:pt idx="50">
                  <c:v>59.911998748779297</c:v>
                </c:pt>
                <c:pt idx="51">
                  <c:v>59.912998199462891</c:v>
                </c:pt>
                <c:pt idx="52">
                  <c:v>59.915000915527344</c:v>
                </c:pt>
                <c:pt idx="53">
                  <c:v>59.912998199462891</c:v>
                </c:pt>
                <c:pt idx="54">
                  <c:v>59.912998199462891</c:v>
                </c:pt>
                <c:pt idx="55">
                  <c:v>59.916000366210938</c:v>
                </c:pt>
                <c:pt idx="56">
                  <c:v>59.915000915527344</c:v>
                </c:pt>
                <c:pt idx="57">
                  <c:v>59.919998168945313</c:v>
                </c:pt>
                <c:pt idx="58">
                  <c:v>59.923999786376953</c:v>
                </c:pt>
                <c:pt idx="59">
                  <c:v>59.919998168945313</c:v>
                </c:pt>
                <c:pt idx="60">
                  <c:v>59.922000885009766</c:v>
                </c:pt>
                <c:pt idx="61">
                  <c:v>59.923000335693359</c:v>
                </c:pt>
                <c:pt idx="62">
                  <c:v>59.923000335693359</c:v>
                </c:pt>
                <c:pt idx="63">
                  <c:v>59.924999237060547</c:v>
                </c:pt>
                <c:pt idx="64">
                  <c:v>59.924999237060547</c:v>
                </c:pt>
                <c:pt idx="65">
                  <c:v>59.929000854492188</c:v>
                </c:pt>
                <c:pt idx="66">
                  <c:v>59.932998657226563</c:v>
                </c:pt>
                <c:pt idx="67">
                  <c:v>59.933998107910156</c:v>
                </c:pt>
                <c:pt idx="68">
                  <c:v>59.935001373291016</c:v>
                </c:pt>
                <c:pt idx="69">
                  <c:v>59.937000274658203</c:v>
                </c:pt>
                <c:pt idx="70">
                  <c:v>59.937000274658203</c:v>
                </c:pt>
                <c:pt idx="71">
                  <c:v>59.941001892089844</c:v>
                </c:pt>
                <c:pt idx="72">
                  <c:v>59.937000274658203</c:v>
                </c:pt>
                <c:pt idx="73">
                  <c:v>59.938999176025391</c:v>
                </c:pt>
                <c:pt idx="74">
                  <c:v>59.941001892089844</c:v>
                </c:pt>
                <c:pt idx="75">
                  <c:v>59.937999725341797</c:v>
                </c:pt>
                <c:pt idx="76">
                  <c:v>59.942001342773438</c:v>
                </c:pt>
                <c:pt idx="77">
                  <c:v>59.944000244140625</c:v>
                </c:pt>
                <c:pt idx="78">
                  <c:v>59.945999145507813</c:v>
                </c:pt>
                <c:pt idx="79">
                  <c:v>59.945999145507813</c:v>
                </c:pt>
                <c:pt idx="80">
                  <c:v>59.948001861572266</c:v>
                </c:pt>
                <c:pt idx="81">
                  <c:v>59.950000762939453</c:v>
                </c:pt>
                <c:pt idx="82">
                  <c:v>59.951000213623047</c:v>
                </c:pt>
                <c:pt idx="83">
                  <c:v>59.953998565673828</c:v>
                </c:pt>
                <c:pt idx="84">
                  <c:v>59.953998565673828</c:v>
                </c:pt>
                <c:pt idx="85">
                  <c:v>59.958000183105469</c:v>
                </c:pt>
                <c:pt idx="86">
                  <c:v>59.96099853515625</c:v>
                </c:pt>
                <c:pt idx="87">
                  <c:v>59.958999633789063</c:v>
                </c:pt>
                <c:pt idx="88">
                  <c:v>59.958000183105469</c:v>
                </c:pt>
                <c:pt idx="89">
                  <c:v>59.964000701904297</c:v>
                </c:pt>
                <c:pt idx="90">
                  <c:v>59.966999053955078</c:v>
                </c:pt>
                <c:pt idx="91">
                  <c:v>59.965000152587891</c:v>
                </c:pt>
                <c:pt idx="92">
                  <c:v>59.965999603271484</c:v>
                </c:pt>
                <c:pt idx="93">
                  <c:v>59.967998504638672</c:v>
                </c:pt>
                <c:pt idx="94">
                  <c:v>59.969001770019531</c:v>
                </c:pt>
                <c:pt idx="95">
                  <c:v>59.967998504638672</c:v>
                </c:pt>
                <c:pt idx="96">
                  <c:v>59.972999572753906</c:v>
                </c:pt>
                <c:pt idx="97">
                  <c:v>59.979000091552734</c:v>
                </c:pt>
                <c:pt idx="98">
                  <c:v>59.981998443603516</c:v>
                </c:pt>
                <c:pt idx="99">
                  <c:v>59.987998962402344</c:v>
                </c:pt>
                <c:pt idx="100">
                  <c:v>59.995998382568359</c:v>
                </c:pt>
                <c:pt idx="101">
                  <c:v>60.001998901367188</c:v>
                </c:pt>
                <c:pt idx="102">
                  <c:v>60.01300048828125</c:v>
                </c:pt>
                <c:pt idx="103">
                  <c:v>60.011001586914063</c:v>
                </c:pt>
                <c:pt idx="104">
                  <c:v>60.009998321533203</c:v>
                </c:pt>
                <c:pt idx="105">
                  <c:v>60.018001556396484</c:v>
                </c:pt>
                <c:pt idx="106">
                  <c:v>60.021999359130859</c:v>
                </c:pt>
                <c:pt idx="107">
                  <c:v>60.021999359130859</c:v>
                </c:pt>
                <c:pt idx="108">
                  <c:v>60.022998809814453</c:v>
                </c:pt>
                <c:pt idx="109">
                  <c:v>60.020999908447266</c:v>
                </c:pt>
                <c:pt idx="110">
                  <c:v>60.021999359130859</c:v>
                </c:pt>
                <c:pt idx="111">
                  <c:v>60.025001525878906</c:v>
                </c:pt>
                <c:pt idx="112">
                  <c:v>60.025001525878906</c:v>
                </c:pt>
                <c:pt idx="113">
                  <c:v>60.023998260498047</c:v>
                </c:pt>
                <c:pt idx="114">
                  <c:v>60.025001525878906</c:v>
                </c:pt>
                <c:pt idx="115">
                  <c:v>60.027999877929688</c:v>
                </c:pt>
                <c:pt idx="116">
                  <c:v>60.023998260498047</c:v>
                </c:pt>
                <c:pt idx="117">
                  <c:v>60.020999908447266</c:v>
                </c:pt>
                <c:pt idx="118">
                  <c:v>60.027000427246094</c:v>
                </c:pt>
                <c:pt idx="119">
                  <c:v>60.027999877929688</c:v>
                </c:pt>
                <c:pt idx="120">
                  <c:v>60.025001525878906</c:v>
                </c:pt>
                <c:pt idx="121">
                  <c:v>60.025001525878906</c:v>
                </c:pt>
                <c:pt idx="122">
                  <c:v>60.029998779296875</c:v>
                </c:pt>
                <c:pt idx="123">
                  <c:v>60.025001525878906</c:v>
                </c:pt>
                <c:pt idx="124">
                  <c:v>60.023998260498047</c:v>
                </c:pt>
                <c:pt idx="125">
                  <c:v>60.027000427246094</c:v>
                </c:pt>
                <c:pt idx="126">
                  <c:v>60.029998779296875</c:v>
                </c:pt>
                <c:pt idx="127">
                  <c:v>60.030998229980469</c:v>
                </c:pt>
                <c:pt idx="128">
                  <c:v>60.030998229980469</c:v>
                </c:pt>
                <c:pt idx="129">
                  <c:v>60.029998779296875</c:v>
                </c:pt>
                <c:pt idx="130">
                  <c:v>60.029998779296875</c:v>
                </c:pt>
                <c:pt idx="131">
                  <c:v>60.027999877929688</c:v>
                </c:pt>
                <c:pt idx="132">
                  <c:v>60.028999328613281</c:v>
                </c:pt>
                <c:pt idx="133">
                  <c:v>60.028999328613281</c:v>
                </c:pt>
                <c:pt idx="134">
                  <c:v>60.023998260498047</c:v>
                </c:pt>
                <c:pt idx="135">
                  <c:v>60.0260009765625</c:v>
                </c:pt>
                <c:pt idx="136">
                  <c:v>60.0260009765625</c:v>
                </c:pt>
                <c:pt idx="137">
                  <c:v>60.021999359130859</c:v>
                </c:pt>
                <c:pt idx="138">
                  <c:v>60.023998260498047</c:v>
                </c:pt>
                <c:pt idx="139">
                  <c:v>60.020999908447266</c:v>
                </c:pt>
                <c:pt idx="140">
                  <c:v>60.020999908447266</c:v>
                </c:pt>
                <c:pt idx="141">
                  <c:v>60.021999359130859</c:v>
                </c:pt>
                <c:pt idx="142">
                  <c:v>60.020000457763672</c:v>
                </c:pt>
                <c:pt idx="143">
                  <c:v>60.016998291015625</c:v>
                </c:pt>
                <c:pt idx="144">
                  <c:v>60.016998291015625</c:v>
                </c:pt>
                <c:pt idx="145">
                  <c:v>60.019001007080078</c:v>
                </c:pt>
                <c:pt idx="146">
                  <c:v>60.021999359130859</c:v>
                </c:pt>
                <c:pt idx="147">
                  <c:v>60.015998840332031</c:v>
                </c:pt>
                <c:pt idx="148">
                  <c:v>60.014999389648438</c:v>
                </c:pt>
                <c:pt idx="149">
                  <c:v>60.015998840332031</c:v>
                </c:pt>
                <c:pt idx="150">
                  <c:v>60.018001556396484</c:v>
                </c:pt>
              </c:numCache>
            </c:numRef>
          </c:val>
          <c:smooth val="0"/>
          <c:extLst>
            <c:ext xmlns:c16="http://schemas.microsoft.com/office/drawing/2014/chart" uri="{C3380CC4-5D6E-409C-BE32-E72D297353CC}">
              <c16:uniqueId val="{00000001-0F9D-4E65-84D9-4987E9BF194B}"/>
            </c:ext>
          </c:extLst>
        </c:ser>
        <c:dLbls>
          <c:showLegendKey val="0"/>
          <c:showVal val="0"/>
          <c:showCatName val="0"/>
          <c:showSerName val="0"/>
          <c:showPercent val="0"/>
          <c:showBubbleSize val="0"/>
        </c:dLbls>
        <c:marker val="1"/>
        <c:smooth val="0"/>
        <c:axId val="120089672"/>
        <c:axId val="120094768"/>
      </c:lineChart>
      <c:valAx>
        <c:axId val="120094376"/>
        <c:scaling>
          <c:orientation val="minMax"/>
          <c:max val="12"/>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200">
                    <a:latin typeface="Arial" panose="020B0604020202020204" pitchFamily="34" charset="0"/>
                    <a:cs typeface="Arial" panose="020B0604020202020204" pitchFamily="34" charset="0"/>
                  </a:rPr>
                  <a:t>FFR</a:t>
                </a:r>
                <a:r>
                  <a:rPr lang="en-US" sz="1200" baseline="0">
                    <a:latin typeface="Arial" panose="020B0604020202020204" pitchFamily="34" charset="0"/>
                    <a:cs typeface="Arial" panose="020B0604020202020204" pitchFamily="34" charset="0"/>
                  </a:rPr>
                  <a:t> Deployment (MW)</a:t>
                </a:r>
                <a:endParaRPr lang="en-US" sz="1200">
                  <a:latin typeface="Arial" panose="020B0604020202020204" pitchFamily="34" charset="0"/>
                  <a:cs typeface="Arial" panose="020B0604020202020204" pitchFamily="34" charset="0"/>
                </a:endParaRP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20090848"/>
        <c:crosses val="autoZero"/>
        <c:crossBetween val="between"/>
        <c:majorUnit val="1"/>
      </c:valAx>
      <c:catAx>
        <c:axId val="12009084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Time</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 b="0" i="0" u="none" strike="noStrike" kern="1200" baseline="0">
                <a:solidFill>
                  <a:schemeClr val="bg1"/>
                </a:solidFill>
                <a:latin typeface="+mn-lt"/>
                <a:ea typeface="+mn-ea"/>
                <a:cs typeface="+mn-cs"/>
              </a:defRPr>
            </a:pPr>
            <a:endParaRPr lang="en-US"/>
          </a:p>
        </c:txPr>
        <c:crossAx val="120094376"/>
        <c:crosses val="autoZero"/>
        <c:auto val="1"/>
        <c:lblAlgn val="ctr"/>
        <c:lblOffset val="100"/>
        <c:noMultiLvlLbl val="0"/>
      </c:catAx>
      <c:valAx>
        <c:axId val="120094768"/>
        <c:scaling>
          <c:orientation val="minMax"/>
        </c:scaling>
        <c:delete val="0"/>
        <c:axPos val="r"/>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200">
                    <a:latin typeface="Arial" panose="020B0604020202020204" pitchFamily="34" charset="0"/>
                    <a:cs typeface="Arial" panose="020B0604020202020204" pitchFamily="34" charset="0"/>
                  </a:rPr>
                  <a:t>Frequency</a:t>
                </a:r>
                <a:r>
                  <a:rPr lang="en-US" sz="1200" baseline="0">
                    <a:latin typeface="Arial" panose="020B0604020202020204" pitchFamily="34" charset="0"/>
                    <a:cs typeface="Arial" panose="020B0604020202020204" pitchFamily="34" charset="0"/>
                  </a:rPr>
                  <a:t> (Hz)</a:t>
                </a:r>
                <a:endParaRPr lang="en-US" sz="1200">
                  <a:latin typeface="Arial" panose="020B0604020202020204" pitchFamily="34" charset="0"/>
                  <a:cs typeface="Arial" panose="020B0604020202020204" pitchFamily="34" charset="0"/>
                </a:endParaRP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0.00" sourceLinked="0"/>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20089672"/>
        <c:crosses val="max"/>
        <c:crossBetween val="between"/>
        <c:majorUnit val="4.0000000000000008E-2"/>
      </c:valAx>
      <c:catAx>
        <c:axId val="120089672"/>
        <c:scaling>
          <c:orientation val="minMax"/>
        </c:scaling>
        <c:delete val="1"/>
        <c:axPos val="t"/>
        <c:majorTickMark val="out"/>
        <c:minorTickMark val="none"/>
        <c:tickLblPos val="nextTo"/>
        <c:crossAx val="120094768"/>
        <c:crosses val="max"/>
        <c:auto val="1"/>
        <c:lblAlgn val="ctr"/>
        <c:lblOffset val="100"/>
        <c:noMultiLvlLbl val="0"/>
      </c:cat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1"/>
          <c:tx>
            <c:strRef>
              <c:f>'Restore Resp charge'!$E$3</c:f>
              <c:strCache>
                <c:ptCount val="1"/>
                <c:pt idx="0">
                  <c:v>FFR-Deployed</c:v>
                </c:pt>
              </c:strCache>
            </c:strRef>
          </c:tx>
          <c:spPr>
            <a:solidFill>
              <a:srgbClr val="00AEC7">
                <a:alpha val="5000"/>
              </a:srgbClr>
            </a:solidFill>
            <a:ln>
              <a:noFill/>
            </a:ln>
            <a:effectLst/>
          </c:spPr>
          <c:invertIfNegative val="0"/>
          <c:cat>
            <c:numRef>
              <c:f>'Restore Resp charge'!$C$4:$C$17</c:f>
              <c:numCache>
                <c:formatCode>General</c:formatCode>
                <c:ptCount val="14"/>
                <c:pt idx="0">
                  <c:v>1</c:v>
                </c:pt>
                <c:pt idx="1">
                  <c:v>2</c:v>
                </c:pt>
                <c:pt idx="2">
                  <c:v>3</c:v>
                </c:pt>
                <c:pt idx="3">
                  <c:v>4</c:v>
                </c:pt>
                <c:pt idx="4">
                  <c:v>5</c:v>
                </c:pt>
                <c:pt idx="5">
                  <c:v>6</c:v>
                </c:pt>
                <c:pt idx="6">
                  <c:v>7</c:v>
                </c:pt>
                <c:pt idx="7">
                  <c:v>8</c:v>
                </c:pt>
                <c:pt idx="8">
                  <c:v>9</c:v>
                </c:pt>
                <c:pt idx="9">
                  <c:v>10</c:v>
                </c:pt>
                <c:pt idx="10">
                  <c:v>11</c:v>
                </c:pt>
                <c:pt idx="11">
                  <c:v>12</c:v>
                </c:pt>
                <c:pt idx="12">
                  <c:v>13</c:v>
                </c:pt>
                <c:pt idx="13">
                  <c:v>14</c:v>
                </c:pt>
              </c:numCache>
            </c:numRef>
          </c:cat>
          <c:val>
            <c:numRef>
              <c:f>'Restore Resp charge'!$E$4:$E$17</c:f>
              <c:numCache>
                <c:formatCode>General</c:formatCode>
                <c:ptCount val="14"/>
                <c:pt idx="0">
                  <c:v>0</c:v>
                </c:pt>
                <c:pt idx="1">
                  <c:v>0</c:v>
                </c:pt>
                <c:pt idx="2">
                  <c:v>0</c:v>
                </c:pt>
                <c:pt idx="3">
                  <c:v>10</c:v>
                </c:pt>
                <c:pt idx="4">
                  <c:v>10</c:v>
                </c:pt>
                <c:pt idx="5">
                  <c:v>10</c:v>
                </c:pt>
                <c:pt idx="6">
                  <c:v>10</c:v>
                </c:pt>
                <c:pt idx="7">
                  <c:v>0</c:v>
                </c:pt>
                <c:pt idx="9">
                  <c:v>0</c:v>
                </c:pt>
                <c:pt idx="10">
                  <c:v>0</c:v>
                </c:pt>
                <c:pt idx="11">
                  <c:v>0</c:v>
                </c:pt>
                <c:pt idx="12">
                  <c:v>0</c:v>
                </c:pt>
                <c:pt idx="13">
                  <c:v>0</c:v>
                </c:pt>
              </c:numCache>
            </c:numRef>
          </c:val>
          <c:extLst>
            <c:ext xmlns:c16="http://schemas.microsoft.com/office/drawing/2014/chart" uri="{C3380CC4-5D6E-409C-BE32-E72D297353CC}">
              <c16:uniqueId val="{00000000-971A-48C0-BD3D-F6E2AF77AC25}"/>
            </c:ext>
          </c:extLst>
        </c:ser>
        <c:dLbls>
          <c:showLegendKey val="0"/>
          <c:showVal val="0"/>
          <c:showCatName val="0"/>
          <c:showSerName val="0"/>
          <c:showPercent val="0"/>
          <c:showBubbleSize val="0"/>
        </c:dLbls>
        <c:gapWidth val="500"/>
        <c:axId val="121960704"/>
        <c:axId val="121962272"/>
      </c:barChart>
      <c:lineChart>
        <c:grouping val="standard"/>
        <c:varyColors val="0"/>
        <c:ser>
          <c:idx val="0"/>
          <c:order val="0"/>
          <c:tx>
            <c:strRef>
              <c:f>'Restore Resp charge'!$D$3</c:f>
              <c:strCache>
                <c:ptCount val="1"/>
                <c:pt idx="0">
                  <c:v>Output</c:v>
                </c:pt>
              </c:strCache>
            </c:strRef>
          </c:tx>
          <c:spPr>
            <a:ln w="28575" cap="rnd">
              <a:solidFill>
                <a:srgbClr val="003865"/>
              </a:solidFill>
              <a:round/>
            </a:ln>
            <a:effectLst/>
          </c:spPr>
          <c:marker>
            <c:symbol val="circle"/>
            <c:size val="5"/>
            <c:spPr>
              <a:solidFill>
                <a:srgbClr val="003865"/>
              </a:solidFill>
              <a:ln w="9525">
                <a:noFill/>
              </a:ln>
              <a:effectLst/>
            </c:spPr>
          </c:marker>
          <c:cat>
            <c:numRef>
              <c:f>'Restore Resp charge'!$C$4:$C$17</c:f>
              <c:numCache>
                <c:formatCode>General</c:formatCode>
                <c:ptCount val="14"/>
                <c:pt idx="0">
                  <c:v>1</c:v>
                </c:pt>
                <c:pt idx="1">
                  <c:v>2</c:v>
                </c:pt>
                <c:pt idx="2">
                  <c:v>3</c:v>
                </c:pt>
                <c:pt idx="3">
                  <c:v>4</c:v>
                </c:pt>
                <c:pt idx="4">
                  <c:v>5</c:v>
                </c:pt>
                <c:pt idx="5">
                  <c:v>6</c:v>
                </c:pt>
                <c:pt idx="6">
                  <c:v>7</c:v>
                </c:pt>
                <c:pt idx="7">
                  <c:v>8</c:v>
                </c:pt>
                <c:pt idx="8">
                  <c:v>9</c:v>
                </c:pt>
                <c:pt idx="9">
                  <c:v>10</c:v>
                </c:pt>
                <c:pt idx="10">
                  <c:v>11</c:v>
                </c:pt>
                <c:pt idx="11">
                  <c:v>12</c:v>
                </c:pt>
                <c:pt idx="12">
                  <c:v>13</c:v>
                </c:pt>
                <c:pt idx="13">
                  <c:v>14</c:v>
                </c:pt>
              </c:numCache>
            </c:numRef>
          </c:cat>
          <c:val>
            <c:numRef>
              <c:f>'Restore Resp charge'!$D$4:$D$17</c:f>
              <c:numCache>
                <c:formatCode>General</c:formatCode>
                <c:ptCount val="14"/>
                <c:pt idx="4">
                  <c:v>10</c:v>
                </c:pt>
                <c:pt idx="5">
                  <c:v>10</c:v>
                </c:pt>
                <c:pt idx="6">
                  <c:v>10</c:v>
                </c:pt>
                <c:pt idx="7">
                  <c:v>10</c:v>
                </c:pt>
                <c:pt idx="8">
                  <c:v>0</c:v>
                </c:pt>
                <c:pt idx="9">
                  <c:v>0</c:v>
                </c:pt>
                <c:pt idx="10">
                  <c:v>0</c:v>
                </c:pt>
                <c:pt idx="11">
                  <c:v>0</c:v>
                </c:pt>
                <c:pt idx="12">
                  <c:v>0</c:v>
                </c:pt>
                <c:pt idx="13">
                  <c:v>0</c:v>
                </c:pt>
              </c:numCache>
            </c:numRef>
          </c:val>
          <c:smooth val="0"/>
          <c:extLst>
            <c:ext xmlns:c16="http://schemas.microsoft.com/office/drawing/2014/chart" uri="{C3380CC4-5D6E-409C-BE32-E72D297353CC}">
              <c16:uniqueId val="{00000001-971A-48C0-BD3D-F6E2AF77AC25}"/>
            </c:ext>
          </c:extLst>
        </c:ser>
        <c:dLbls>
          <c:showLegendKey val="0"/>
          <c:showVal val="0"/>
          <c:showCatName val="0"/>
          <c:showSerName val="0"/>
          <c:showPercent val="0"/>
          <c:showBubbleSize val="0"/>
        </c:dLbls>
        <c:marker val="1"/>
        <c:smooth val="0"/>
        <c:axId val="121964232"/>
        <c:axId val="121959920"/>
      </c:lineChart>
      <c:scatterChart>
        <c:scatterStyle val="lineMarker"/>
        <c:varyColors val="0"/>
        <c:ser>
          <c:idx val="6"/>
          <c:order val="2"/>
          <c:tx>
            <c:strRef>
              <c:f>'Restore Resp charge'!$L$3</c:f>
              <c:strCache>
                <c:ptCount val="1"/>
                <c:pt idx="0">
                  <c:v>Output</c:v>
                </c:pt>
              </c:strCache>
            </c:strRef>
          </c:tx>
          <c:spPr>
            <a:ln w="28575" cap="rnd">
              <a:solidFill>
                <a:srgbClr val="003865"/>
              </a:solidFill>
              <a:round/>
            </a:ln>
            <a:effectLst/>
          </c:spPr>
          <c:marker>
            <c:symbol val="circle"/>
            <c:size val="5"/>
            <c:spPr>
              <a:solidFill>
                <a:srgbClr val="003865"/>
              </a:solidFill>
              <a:ln w="9525">
                <a:noFill/>
              </a:ln>
              <a:effectLst/>
            </c:spPr>
          </c:marker>
          <c:xVal>
            <c:numRef>
              <c:f>'Restore Resp charge'!$B$4:$B$20</c:f>
              <c:numCache>
                <c:formatCode>0.00</c:formatCode>
                <c:ptCount val="17"/>
                <c:pt idx="0">
                  <c:v>1</c:v>
                </c:pt>
                <c:pt idx="1">
                  <c:v>2</c:v>
                </c:pt>
                <c:pt idx="2">
                  <c:v>3</c:v>
                </c:pt>
                <c:pt idx="3">
                  <c:v>4</c:v>
                </c:pt>
                <c:pt idx="4">
                  <c:v>4</c:v>
                </c:pt>
                <c:pt idx="5">
                  <c:v>5</c:v>
                </c:pt>
                <c:pt idx="6">
                  <c:v>6</c:v>
                </c:pt>
                <c:pt idx="7">
                  <c:v>7</c:v>
                </c:pt>
                <c:pt idx="8">
                  <c:v>7</c:v>
                </c:pt>
                <c:pt idx="9">
                  <c:v>8</c:v>
                </c:pt>
                <c:pt idx="10">
                  <c:v>9</c:v>
                </c:pt>
                <c:pt idx="11">
                  <c:v>10</c:v>
                </c:pt>
                <c:pt idx="12">
                  <c:v>10</c:v>
                </c:pt>
                <c:pt idx="13">
                  <c:v>11</c:v>
                </c:pt>
                <c:pt idx="14">
                  <c:v>12</c:v>
                </c:pt>
                <c:pt idx="15">
                  <c:v>13</c:v>
                </c:pt>
                <c:pt idx="16">
                  <c:v>14</c:v>
                </c:pt>
              </c:numCache>
            </c:numRef>
          </c:xVal>
          <c:yVal>
            <c:numRef>
              <c:f>'Restore Resp charge'!$L$4:$L$20</c:f>
              <c:numCache>
                <c:formatCode>General</c:formatCode>
                <c:ptCount val="17"/>
                <c:pt idx="0">
                  <c:v>0</c:v>
                </c:pt>
                <c:pt idx="1">
                  <c:v>0</c:v>
                </c:pt>
                <c:pt idx="2">
                  <c:v>0</c:v>
                </c:pt>
                <c:pt idx="3">
                  <c:v>0</c:v>
                </c:pt>
                <c:pt idx="4">
                  <c:v>10</c:v>
                </c:pt>
                <c:pt idx="5">
                  <c:v>10</c:v>
                </c:pt>
                <c:pt idx="6">
                  <c:v>10</c:v>
                </c:pt>
              </c:numCache>
            </c:numRef>
          </c:yVal>
          <c:smooth val="0"/>
          <c:extLst>
            <c:ext xmlns:c16="http://schemas.microsoft.com/office/drawing/2014/chart" uri="{C3380CC4-5D6E-409C-BE32-E72D297353CC}">
              <c16:uniqueId val="{00000002-971A-48C0-BD3D-F6E2AF77AC25}"/>
            </c:ext>
          </c:extLst>
        </c:ser>
        <c:ser>
          <c:idx val="2"/>
          <c:order val="3"/>
          <c:tx>
            <c:strRef>
              <c:f>'Restore Resp charge'!$F$3</c:f>
              <c:strCache>
                <c:ptCount val="1"/>
                <c:pt idx="0">
                  <c:v>FFR-RRSC*</c:v>
                </c:pt>
              </c:strCache>
            </c:strRef>
          </c:tx>
          <c:spPr>
            <a:ln w="25400" cap="rnd">
              <a:solidFill>
                <a:srgbClr val="6687A1"/>
              </a:solidFill>
              <a:prstDash val="solid"/>
              <a:round/>
            </a:ln>
            <a:effectLst/>
          </c:spPr>
          <c:marker>
            <c:symbol val="none"/>
          </c:marker>
          <c:xVal>
            <c:numRef>
              <c:f>'Restore Resp charge'!$B$4:$B$20</c:f>
              <c:numCache>
                <c:formatCode>0.00</c:formatCode>
                <c:ptCount val="17"/>
                <c:pt idx="0">
                  <c:v>1</c:v>
                </c:pt>
                <c:pt idx="1">
                  <c:v>2</c:v>
                </c:pt>
                <c:pt idx="2">
                  <c:v>3</c:v>
                </c:pt>
                <c:pt idx="3">
                  <c:v>4</c:v>
                </c:pt>
                <c:pt idx="4">
                  <c:v>4</c:v>
                </c:pt>
                <c:pt idx="5">
                  <c:v>5</c:v>
                </c:pt>
                <c:pt idx="6">
                  <c:v>6</c:v>
                </c:pt>
                <c:pt idx="7">
                  <c:v>7</c:v>
                </c:pt>
                <c:pt idx="8">
                  <c:v>7</c:v>
                </c:pt>
                <c:pt idx="9">
                  <c:v>8</c:v>
                </c:pt>
                <c:pt idx="10">
                  <c:v>9</c:v>
                </c:pt>
                <c:pt idx="11">
                  <c:v>10</c:v>
                </c:pt>
                <c:pt idx="12">
                  <c:v>10</c:v>
                </c:pt>
                <c:pt idx="13">
                  <c:v>11</c:v>
                </c:pt>
                <c:pt idx="14">
                  <c:v>12</c:v>
                </c:pt>
                <c:pt idx="15">
                  <c:v>13</c:v>
                </c:pt>
                <c:pt idx="16">
                  <c:v>14</c:v>
                </c:pt>
              </c:numCache>
            </c:numRef>
          </c:xVal>
          <c:yVal>
            <c:numRef>
              <c:f>'Restore Resp charge'!$F$4:$F$20</c:f>
              <c:numCache>
                <c:formatCode>General</c:formatCode>
                <c:ptCount val="17"/>
                <c:pt idx="0">
                  <c:v>10</c:v>
                </c:pt>
                <c:pt idx="1">
                  <c:v>10</c:v>
                </c:pt>
                <c:pt idx="2">
                  <c:v>10</c:v>
                </c:pt>
                <c:pt idx="3">
                  <c:v>10</c:v>
                </c:pt>
                <c:pt idx="4">
                  <c:v>0</c:v>
                </c:pt>
                <c:pt idx="5">
                  <c:v>0</c:v>
                </c:pt>
                <c:pt idx="6">
                  <c:v>0</c:v>
                </c:pt>
                <c:pt idx="7">
                  <c:v>0</c:v>
                </c:pt>
                <c:pt idx="8">
                  <c:v>0</c:v>
                </c:pt>
                <c:pt idx="9">
                  <c:v>0</c:v>
                </c:pt>
                <c:pt idx="10">
                  <c:v>0</c:v>
                </c:pt>
                <c:pt idx="11">
                  <c:v>0</c:v>
                </c:pt>
                <c:pt idx="12">
                  <c:v>10</c:v>
                </c:pt>
                <c:pt idx="13">
                  <c:v>10</c:v>
                </c:pt>
                <c:pt idx="14">
                  <c:v>10</c:v>
                </c:pt>
                <c:pt idx="15">
                  <c:v>10</c:v>
                </c:pt>
                <c:pt idx="16">
                  <c:v>10</c:v>
                </c:pt>
              </c:numCache>
            </c:numRef>
          </c:yVal>
          <c:smooth val="0"/>
          <c:extLst>
            <c:ext xmlns:c16="http://schemas.microsoft.com/office/drawing/2014/chart" uri="{C3380CC4-5D6E-409C-BE32-E72D297353CC}">
              <c16:uniqueId val="{00000003-971A-48C0-BD3D-F6E2AF77AC25}"/>
            </c:ext>
          </c:extLst>
        </c:ser>
        <c:ser>
          <c:idx val="3"/>
          <c:order val="4"/>
          <c:tx>
            <c:strRef>
              <c:f>'Restore Resp charge'!$I$3</c:f>
              <c:strCache>
                <c:ptCount val="1"/>
                <c:pt idx="0">
                  <c:v>HDL/HASL</c:v>
                </c:pt>
              </c:strCache>
            </c:strRef>
          </c:tx>
          <c:spPr>
            <a:ln w="19050" cap="rnd">
              <a:solidFill>
                <a:srgbClr val="FF8200"/>
              </a:solidFill>
              <a:prstDash val="sysDot"/>
              <a:round/>
            </a:ln>
            <a:effectLst/>
          </c:spPr>
          <c:marker>
            <c:symbol val="none"/>
          </c:marker>
          <c:xVal>
            <c:numRef>
              <c:f>'Restore Resp charge'!$B$4:$B$20</c:f>
              <c:numCache>
                <c:formatCode>0.00</c:formatCode>
                <c:ptCount val="17"/>
                <c:pt idx="0">
                  <c:v>1</c:v>
                </c:pt>
                <c:pt idx="1">
                  <c:v>2</c:v>
                </c:pt>
                <c:pt idx="2">
                  <c:v>3</c:v>
                </c:pt>
                <c:pt idx="3">
                  <c:v>4</c:v>
                </c:pt>
                <c:pt idx="4">
                  <c:v>4</c:v>
                </c:pt>
                <c:pt idx="5">
                  <c:v>5</c:v>
                </c:pt>
                <c:pt idx="6">
                  <c:v>6</c:v>
                </c:pt>
                <c:pt idx="7">
                  <c:v>7</c:v>
                </c:pt>
                <c:pt idx="8">
                  <c:v>7</c:v>
                </c:pt>
                <c:pt idx="9">
                  <c:v>8</c:v>
                </c:pt>
                <c:pt idx="10">
                  <c:v>9</c:v>
                </c:pt>
                <c:pt idx="11">
                  <c:v>10</c:v>
                </c:pt>
                <c:pt idx="12">
                  <c:v>10</c:v>
                </c:pt>
                <c:pt idx="13">
                  <c:v>11</c:v>
                </c:pt>
                <c:pt idx="14">
                  <c:v>12</c:v>
                </c:pt>
                <c:pt idx="15">
                  <c:v>13</c:v>
                </c:pt>
                <c:pt idx="16">
                  <c:v>14</c:v>
                </c:pt>
              </c:numCache>
            </c:numRef>
          </c:xVal>
          <c:yVal>
            <c:numRef>
              <c:f>'Restore Resp charge'!$I$4:$I$20</c:f>
              <c:numCache>
                <c:formatCode>General</c:formatCode>
                <c:ptCount val="17"/>
                <c:pt idx="0">
                  <c:v>0</c:v>
                </c:pt>
                <c:pt idx="1">
                  <c:v>0</c:v>
                </c:pt>
                <c:pt idx="2">
                  <c:v>0</c:v>
                </c:pt>
                <c:pt idx="3">
                  <c:v>0</c:v>
                </c:pt>
                <c:pt idx="4">
                  <c:v>10</c:v>
                </c:pt>
                <c:pt idx="5">
                  <c:v>10</c:v>
                </c:pt>
                <c:pt idx="6">
                  <c:v>10</c:v>
                </c:pt>
                <c:pt idx="7">
                  <c:v>10</c:v>
                </c:pt>
                <c:pt idx="8">
                  <c:v>0</c:v>
                </c:pt>
                <c:pt idx="9">
                  <c:v>0</c:v>
                </c:pt>
                <c:pt idx="10">
                  <c:v>0</c:v>
                </c:pt>
                <c:pt idx="11">
                  <c:v>0</c:v>
                </c:pt>
                <c:pt idx="12">
                  <c:v>0</c:v>
                </c:pt>
                <c:pt idx="13">
                  <c:v>0</c:v>
                </c:pt>
                <c:pt idx="14">
                  <c:v>0</c:v>
                </c:pt>
                <c:pt idx="15">
                  <c:v>0</c:v>
                </c:pt>
                <c:pt idx="16">
                  <c:v>0</c:v>
                </c:pt>
              </c:numCache>
            </c:numRef>
          </c:yVal>
          <c:smooth val="0"/>
          <c:extLst>
            <c:ext xmlns:c16="http://schemas.microsoft.com/office/drawing/2014/chart" uri="{C3380CC4-5D6E-409C-BE32-E72D297353CC}">
              <c16:uniqueId val="{00000004-971A-48C0-BD3D-F6E2AF77AC25}"/>
            </c:ext>
          </c:extLst>
        </c:ser>
        <c:ser>
          <c:idx val="4"/>
          <c:order val="5"/>
          <c:tx>
            <c:strRef>
              <c:f>'Restore Resp charge'!$J$3</c:f>
              <c:strCache>
                <c:ptCount val="1"/>
                <c:pt idx="0">
                  <c:v>HSL</c:v>
                </c:pt>
              </c:strCache>
            </c:strRef>
          </c:tx>
          <c:spPr>
            <a:ln w="28575" cap="rnd">
              <a:solidFill>
                <a:schemeClr val="accent5"/>
              </a:solidFill>
              <a:round/>
            </a:ln>
            <a:effectLst/>
          </c:spPr>
          <c:marker>
            <c:symbol val="none"/>
          </c:marker>
          <c:xVal>
            <c:numRef>
              <c:f>'Restore Resp charge'!$B$4:$B$20</c:f>
              <c:numCache>
                <c:formatCode>0.00</c:formatCode>
                <c:ptCount val="17"/>
                <c:pt idx="0">
                  <c:v>1</c:v>
                </c:pt>
                <c:pt idx="1">
                  <c:v>2</c:v>
                </c:pt>
                <c:pt idx="2">
                  <c:v>3</c:v>
                </c:pt>
                <c:pt idx="3">
                  <c:v>4</c:v>
                </c:pt>
                <c:pt idx="4">
                  <c:v>4</c:v>
                </c:pt>
                <c:pt idx="5">
                  <c:v>5</c:v>
                </c:pt>
                <c:pt idx="6">
                  <c:v>6</c:v>
                </c:pt>
                <c:pt idx="7">
                  <c:v>7</c:v>
                </c:pt>
                <c:pt idx="8">
                  <c:v>7</c:v>
                </c:pt>
                <c:pt idx="9">
                  <c:v>8</c:v>
                </c:pt>
                <c:pt idx="10">
                  <c:v>9</c:v>
                </c:pt>
                <c:pt idx="11">
                  <c:v>10</c:v>
                </c:pt>
                <c:pt idx="12">
                  <c:v>10</c:v>
                </c:pt>
                <c:pt idx="13">
                  <c:v>11</c:v>
                </c:pt>
                <c:pt idx="14">
                  <c:v>12</c:v>
                </c:pt>
                <c:pt idx="15">
                  <c:v>13</c:v>
                </c:pt>
                <c:pt idx="16">
                  <c:v>14</c:v>
                </c:pt>
              </c:numCache>
            </c:numRef>
          </c:xVal>
          <c:yVal>
            <c:numRef>
              <c:f>'Restore Resp charge'!$J$4:$J$20</c:f>
              <c:numCache>
                <c:formatCode>General</c:formatCode>
                <c:ptCount val="17"/>
                <c:pt idx="0">
                  <c:v>10</c:v>
                </c:pt>
                <c:pt idx="1">
                  <c:v>10</c:v>
                </c:pt>
                <c:pt idx="2">
                  <c:v>10</c:v>
                </c:pt>
                <c:pt idx="3">
                  <c:v>10</c:v>
                </c:pt>
                <c:pt idx="4">
                  <c:v>10</c:v>
                </c:pt>
                <c:pt idx="5">
                  <c:v>10</c:v>
                </c:pt>
                <c:pt idx="6">
                  <c:v>10</c:v>
                </c:pt>
                <c:pt idx="7">
                  <c:v>10</c:v>
                </c:pt>
                <c:pt idx="8">
                  <c:v>0</c:v>
                </c:pt>
                <c:pt idx="9">
                  <c:v>0</c:v>
                </c:pt>
                <c:pt idx="10">
                  <c:v>0</c:v>
                </c:pt>
                <c:pt idx="11">
                  <c:v>0</c:v>
                </c:pt>
                <c:pt idx="12">
                  <c:v>10</c:v>
                </c:pt>
                <c:pt idx="13">
                  <c:v>10</c:v>
                </c:pt>
                <c:pt idx="14">
                  <c:v>10</c:v>
                </c:pt>
                <c:pt idx="15">
                  <c:v>10</c:v>
                </c:pt>
                <c:pt idx="16">
                  <c:v>10</c:v>
                </c:pt>
              </c:numCache>
            </c:numRef>
          </c:yVal>
          <c:smooth val="0"/>
          <c:extLst>
            <c:ext xmlns:c16="http://schemas.microsoft.com/office/drawing/2014/chart" uri="{C3380CC4-5D6E-409C-BE32-E72D297353CC}">
              <c16:uniqueId val="{00000005-971A-48C0-BD3D-F6E2AF77AC25}"/>
            </c:ext>
          </c:extLst>
        </c:ser>
        <c:ser>
          <c:idx val="5"/>
          <c:order val="6"/>
          <c:tx>
            <c:strRef>
              <c:f>'Restore Resp charge'!$K$3</c:f>
              <c:strCache>
                <c:ptCount val="1"/>
                <c:pt idx="0">
                  <c:v>UDBP</c:v>
                </c:pt>
              </c:strCache>
            </c:strRef>
          </c:tx>
          <c:spPr>
            <a:ln w="15875" cap="rnd">
              <a:solidFill>
                <a:srgbClr val="FF8200"/>
              </a:solidFill>
              <a:round/>
            </a:ln>
            <a:effectLst/>
          </c:spPr>
          <c:marker>
            <c:symbol val="none"/>
          </c:marker>
          <c:xVal>
            <c:numRef>
              <c:f>'Restore Resp charge'!$A$4:$A$17</c:f>
              <c:numCache>
                <c:formatCode>0.00</c:formatCode>
                <c:ptCount val="14"/>
                <c:pt idx="0">
                  <c:v>1</c:v>
                </c:pt>
                <c:pt idx="1">
                  <c:v>2</c:v>
                </c:pt>
                <c:pt idx="2">
                  <c:v>3</c:v>
                </c:pt>
                <c:pt idx="3">
                  <c:v>4</c:v>
                </c:pt>
                <c:pt idx="4">
                  <c:v>5</c:v>
                </c:pt>
                <c:pt idx="5">
                  <c:v>5</c:v>
                </c:pt>
                <c:pt idx="6">
                  <c:v>6</c:v>
                </c:pt>
                <c:pt idx="7">
                  <c:v>7</c:v>
                </c:pt>
                <c:pt idx="8">
                  <c:v>8</c:v>
                </c:pt>
                <c:pt idx="9">
                  <c:v>9</c:v>
                </c:pt>
                <c:pt idx="10">
                  <c:v>10</c:v>
                </c:pt>
                <c:pt idx="11">
                  <c:v>11</c:v>
                </c:pt>
                <c:pt idx="12">
                  <c:v>12</c:v>
                </c:pt>
                <c:pt idx="13">
                  <c:v>13</c:v>
                </c:pt>
              </c:numCache>
            </c:numRef>
          </c:xVal>
          <c:yVal>
            <c:numRef>
              <c:f>'Restore Resp charge'!$K$4:$K$17</c:f>
              <c:numCache>
                <c:formatCode>General</c:formatCode>
                <c:ptCount val="14"/>
                <c:pt idx="0">
                  <c:v>0</c:v>
                </c:pt>
                <c:pt idx="1">
                  <c:v>0</c:v>
                </c:pt>
                <c:pt idx="2">
                  <c:v>0</c:v>
                </c:pt>
                <c:pt idx="3">
                  <c:v>0</c:v>
                </c:pt>
                <c:pt idx="4">
                  <c:v>0</c:v>
                </c:pt>
                <c:pt idx="5">
                  <c:v>10</c:v>
                </c:pt>
                <c:pt idx="6">
                  <c:v>10</c:v>
                </c:pt>
                <c:pt idx="7">
                  <c:v>10</c:v>
                </c:pt>
                <c:pt idx="8">
                  <c:v>10</c:v>
                </c:pt>
                <c:pt idx="9">
                  <c:v>0</c:v>
                </c:pt>
                <c:pt idx="10">
                  <c:v>0</c:v>
                </c:pt>
                <c:pt idx="11">
                  <c:v>0</c:v>
                </c:pt>
                <c:pt idx="12">
                  <c:v>0</c:v>
                </c:pt>
                <c:pt idx="13">
                  <c:v>0</c:v>
                </c:pt>
              </c:numCache>
            </c:numRef>
          </c:yVal>
          <c:smooth val="0"/>
          <c:extLst>
            <c:ext xmlns:c16="http://schemas.microsoft.com/office/drawing/2014/chart" uri="{C3380CC4-5D6E-409C-BE32-E72D297353CC}">
              <c16:uniqueId val="{00000006-971A-48C0-BD3D-F6E2AF77AC25}"/>
            </c:ext>
          </c:extLst>
        </c:ser>
        <c:dLbls>
          <c:showLegendKey val="0"/>
          <c:showVal val="0"/>
          <c:showCatName val="0"/>
          <c:showSerName val="0"/>
          <c:showPercent val="0"/>
          <c:showBubbleSize val="0"/>
        </c:dLbls>
        <c:axId val="121964232"/>
        <c:axId val="121959920"/>
      </c:scatterChart>
      <c:catAx>
        <c:axId val="121960704"/>
        <c:scaling>
          <c:orientation val="minMax"/>
        </c:scaling>
        <c:delete val="0"/>
        <c:axPos val="b"/>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200">
                    <a:latin typeface="Arial" panose="020B0604020202020204" pitchFamily="34" charset="0"/>
                    <a:cs typeface="Arial" panose="020B0604020202020204" pitchFamily="34" charset="0"/>
                  </a:rPr>
                  <a:t>Time Sequence</a:t>
                </a:r>
              </a:p>
            </c:rich>
          </c:tx>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21962272"/>
        <c:crosses val="autoZero"/>
        <c:auto val="0"/>
        <c:lblAlgn val="ctr"/>
        <c:lblOffset val="100"/>
        <c:tickMarkSkip val="1"/>
        <c:noMultiLvlLbl val="0"/>
      </c:catAx>
      <c:valAx>
        <c:axId val="12196227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200">
                    <a:latin typeface="Arial" panose="020B0604020202020204" pitchFamily="34" charset="0"/>
                    <a:cs typeface="Arial" panose="020B0604020202020204" pitchFamily="34" charset="0"/>
                  </a:rPr>
                  <a:t>MW</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21960704"/>
        <c:crosses val="autoZero"/>
        <c:crossBetween val="between"/>
      </c:valAx>
      <c:valAx>
        <c:axId val="121959920"/>
        <c:scaling>
          <c:orientation val="minMax"/>
        </c:scaling>
        <c:delete val="0"/>
        <c:axPos val="r"/>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200">
                    <a:latin typeface="Arial" panose="020B0604020202020204" pitchFamily="34" charset="0"/>
                    <a:cs typeface="Arial" panose="020B0604020202020204" pitchFamily="34" charset="0"/>
                  </a:rPr>
                  <a:t>MW</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00"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crossAx val="121964232"/>
        <c:crosses val="max"/>
        <c:crossBetween val="between"/>
      </c:valAx>
      <c:catAx>
        <c:axId val="121964232"/>
        <c:scaling>
          <c:orientation val="minMax"/>
        </c:scaling>
        <c:delete val="1"/>
        <c:axPos val="t"/>
        <c:numFmt formatCode="General" sourceLinked="1"/>
        <c:majorTickMark val="out"/>
        <c:minorTickMark val="none"/>
        <c:tickLblPos val="nextTo"/>
        <c:crossAx val="121959920"/>
        <c:crosses val="max"/>
        <c:auto val="0"/>
        <c:lblAlgn val="ctr"/>
        <c:lblOffset val="100"/>
        <c:noMultiLvlLbl val="0"/>
      </c:catAx>
      <c:spPr>
        <a:noFill/>
        <a:ln>
          <a:noFill/>
        </a:ln>
        <a:effectLst/>
      </c:spPr>
    </c:plotArea>
    <c:legend>
      <c:legendPos val="t"/>
      <c:legendEntry>
        <c:idx val="2"/>
        <c:delete val="1"/>
      </c:legendEntry>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0.67363</cdr:x>
      <cdr:y>0.1602</cdr:y>
    </cdr:from>
    <cdr:to>
      <cdr:x>0.96008</cdr:x>
      <cdr:y>0.25031</cdr:y>
    </cdr:to>
    <cdr:sp macro="" textlink="">
      <cdr:nvSpPr>
        <cdr:cNvPr id="2" name="TextBox 1"/>
        <cdr:cNvSpPr txBox="1"/>
      </cdr:nvSpPr>
      <cdr:spPr>
        <a:xfrm xmlns:a="http://schemas.openxmlformats.org/drawingml/2006/main">
          <a:off x="5686337" y="659048"/>
          <a:ext cx="2418024" cy="37070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solidFill>
                <a:schemeClr val="tx1"/>
              </a:solidFill>
              <a:latin typeface="Arial" panose="020B0604020202020204" pitchFamily="34" charset="0"/>
              <a:cs typeface="Arial" panose="020B0604020202020204" pitchFamily="34" charset="0"/>
            </a:rPr>
            <a:t>System Lambda &lt; Resource Offer</a:t>
          </a:r>
        </a:p>
      </cdr:txBody>
    </cdr:sp>
  </cdr:relSizeAnchor>
  <cdr:relSizeAnchor xmlns:cdr="http://schemas.openxmlformats.org/drawingml/2006/chartDrawing">
    <cdr:from>
      <cdr:x>0.27412</cdr:x>
      <cdr:y>0.22727</cdr:y>
    </cdr:from>
    <cdr:to>
      <cdr:x>0.46862</cdr:x>
      <cdr:y>0.85894</cdr:y>
    </cdr:to>
    <cdr:sp macro="" textlink="">
      <cdr:nvSpPr>
        <cdr:cNvPr id="3" name="TextBox 1"/>
        <cdr:cNvSpPr txBox="1"/>
      </cdr:nvSpPr>
      <cdr:spPr>
        <a:xfrm xmlns:a="http://schemas.openxmlformats.org/drawingml/2006/main">
          <a:off x="2313913" y="1037619"/>
          <a:ext cx="1641871" cy="2883862"/>
        </a:xfrm>
        <a:prstGeom xmlns:a="http://schemas.openxmlformats.org/drawingml/2006/main" prst="rect">
          <a:avLst/>
        </a:prstGeom>
        <a:solidFill xmlns:a="http://schemas.openxmlformats.org/drawingml/2006/main">
          <a:srgbClr val="00AEC7">
            <a:alpha val="20000"/>
          </a:srgbClr>
        </a:solidFill>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endParaRPr lang="en-US" sz="1100"/>
        </a:p>
      </cdr:txBody>
    </cdr:sp>
  </cdr:relSizeAnchor>
  <cdr:relSizeAnchor xmlns:cdr="http://schemas.openxmlformats.org/drawingml/2006/chartDrawing">
    <cdr:from>
      <cdr:x>0.35398</cdr:x>
      <cdr:y>0.05081</cdr:y>
    </cdr:from>
    <cdr:to>
      <cdr:x>0.5718</cdr:x>
      <cdr:y>0.10667</cdr:y>
    </cdr:to>
    <cdr:sp macro="" textlink="">
      <cdr:nvSpPr>
        <cdr:cNvPr id="5" name="TextBox 4">
          <a:extLst xmlns:a="http://schemas.openxmlformats.org/drawingml/2006/main">
            <a:ext uri="{FF2B5EF4-FFF2-40B4-BE49-F238E27FC236}">
              <a16:creationId xmlns:a16="http://schemas.microsoft.com/office/drawing/2014/main" id="{C0D3149D-D467-475F-B4C2-F3E739274C2A}"/>
            </a:ext>
          </a:extLst>
        </cdr:cNvPr>
        <cdr:cNvSpPr txBox="1"/>
      </cdr:nvSpPr>
      <cdr:spPr>
        <a:xfrm xmlns:a="http://schemas.openxmlformats.org/drawingml/2006/main">
          <a:off x="2988092" y="231992"/>
          <a:ext cx="1838633" cy="25502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dirty="0">
              <a:solidFill>
                <a:schemeClr val="tx1">
                  <a:lumMod val="65000"/>
                  <a:lumOff val="35000"/>
                </a:schemeClr>
              </a:solidFill>
              <a:latin typeface="+mj-lt"/>
            </a:rPr>
            <a:t>FFR Capacity Deployed</a:t>
          </a:r>
        </a:p>
      </cdr:txBody>
    </cdr:sp>
  </cdr:relSizeAnchor>
  <cdr:relSizeAnchor xmlns:cdr="http://schemas.openxmlformats.org/drawingml/2006/chartDrawing">
    <cdr:from>
      <cdr:x>0.35397</cdr:x>
      <cdr:y>0.05917</cdr:y>
    </cdr:from>
    <cdr:to>
      <cdr:x>0.5632</cdr:x>
      <cdr:y>0.10636</cdr:y>
    </cdr:to>
    <cdr:sp macro="" textlink="">
      <cdr:nvSpPr>
        <cdr:cNvPr id="4" name="TextBox 1">
          <a:extLst xmlns:a="http://schemas.openxmlformats.org/drawingml/2006/main">
            <a:ext uri="{FF2B5EF4-FFF2-40B4-BE49-F238E27FC236}">
              <a16:creationId xmlns:a16="http://schemas.microsoft.com/office/drawing/2014/main" id="{82891FBD-32C6-4441-B449-B16CA3B5D485}"/>
            </a:ext>
          </a:extLst>
        </cdr:cNvPr>
        <cdr:cNvSpPr txBox="1"/>
      </cdr:nvSpPr>
      <cdr:spPr>
        <a:xfrm xmlns:a="http://schemas.openxmlformats.org/drawingml/2006/main">
          <a:off x="2987945" y="270138"/>
          <a:ext cx="1766203" cy="215443"/>
        </a:xfrm>
        <a:prstGeom xmlns:a="http://schemas.openxmlformats.org/drawingml/2006/main" prst="rect">
          <a:avLst/>
        </a:prstGeom>
        <a:solidFill xmlns:a="http://schemas.openxmlformats.org/drawingml/2006/main">
          <a:srgbClr val="00AEC7">
            <a:alpha val="20000"/>
          </a:srgbClr>
        </a:solidFill>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endParaRPr lang="en-US" sz="110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FADBA4A-CF1B-46AC-9045-2B6612C0624C}" type="datetimeFigureOut">
              <a:rPr lang="en-US" smtClean="0"/>
              <a:t>10/12/2022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46EE2B4-D30B-4D65-BC1C-DE57E4765049}" type="slidenum">
              <a:rPr lang="en-US" smtClean="0"/>
              <a:t>‹#›</a:t>
            </a:fld>
            <a:endParaRPr lang="en-US"/>
          </a:p>
        </p:txBody>
      </p:sp>
    </p:spTree>
    <p:extLst>
      <p:ext uri="{BB962C8B-B14F-4D97-AF65-F5344CB8AC3E}">
        <p14:creationId xmlns:p14="http://schemas.microsoft.com/office/powerpoint/2010/main" val="2079121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3C6F44-CB68-48CB-8188-A47D4423899A}" type="datetimeFigureOut">
              <a:rPr lang="en-US" smtClean="0"/>
              <a:t>10/12/2022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72613F-3576-4EE9-945C-25503B987A39}" type="slidenum">
              <a:rPr lang="en-US" smtClean="0"/>
              <a:t>‹#›</a:t>
            </a:fld>
            <a:endParaRPr lang="en-US"/>
          </a:p>
        </p:txBody>
      </p:sp>
    </p:spTree>
    <p:extLst>
      <p:ext uri="{BB962C8B-B14F-4D97-AF65-F5344CB8AC3E}">
        <p14:creationId xmlns:p14="http://schemas.microsoft.com/office/powerpoint/2010/main" val="1739948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72613F-3576-4EE9-945C-25503B987A39}" type="slidenum">
              <a:rPr lang="en-US" smtClean="0"/>
              <a:t>1</a:t>
            </a:fld>
            <a:endParaRPr lang="en-US"/>
          </a:p>
        </p:txBody>
      </p:sp>
    </p:spTree>
    <p:extLst>
      <p:ext uri="{BB962C8B-B14F-4D97-AF65-F5344CB8AC3E}">
        <p14:creationId xmlns:p14="http://schemas.microsoft.com/office/powerpoint/2010/main" val="30871059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72613F-3576-4EE9-945C-25503B987A39}" type="slidenum">
              <a:rPr lang="en-US" smtClean="0"/>
              <a:t>2</a:t>
            </a:fld>
            <a:endParaRPr lang="en-US"/>
          </a:p>
        </p:txBody>
      </p:sp>
    </p:spTree>
    <p:extLst>
      <p:ext uri="{BB962C8B-B14F-4D97-AF65-F5344CB8AC3E}">
        <p14:creationId xmlns:p14="http://schemas.microsoft.com/office/powerpoint/2010/main" val="2425398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72613F-3576-4EE9-945C-25503B987A39}" type="slidenum">
              <a:rPr lang="en-US" smtClean="0"/>
              <a:t>3</a:t>
            </a:fld>
            <a:endParaRPr lang="en-US"/>
          </a:p>
        </p:txBody>
      </p:sp>
    </p:spTree>
    <p:extLst>
      <p:ext uri="{BB962C8B-B14F-4D97-AF65-F5344CB8AC3E}">
        <p14:creationId xmlns:p14="http://schemas.microsoft.com/office/powerpoint/2010/main" val="34585452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r>
              <a:rPr lang="en-US" b="0" i="0" dirty="0">
                <a:solidFill>
                  <a:srgbClr val="000000"/>
                </a:solidFill>
                <a:effectLst/>
                <a:latin typeface="Arial" panose="020B0604020202020204" pitchFamily="34" charset="0"/>
              </a:rPr>
              <a:t>NPRR863, Creation of ERCOT Contingency Reserve Service and Revisions to Responsive Reserve (ERCOT Board Approved on October 9, 2019)</a:t>
            </a:r>
          </a:p>
          <a:p>
            <a:pPr algn="l">
              <a:buFont typeface="Arial" panose="020B0604020202020204" pitchFamily="34" charset="0"/>
              <a:buChar char="•"/>
            </a:pPr>
            <a:r>
              <a:rPr lang="en-US" b="0" i="0" dirty="0">
                <a:solidFill>
                  <a:srgbClr val="000000"/>
                </a:solidFill>
                <a:effectLst/>
                <a:latin typeface="Arial" panose="020B0604020202020204" pitchFamily="34" charset="0"/>
              </a:rPr>
              <a:t>NPRR1015, Clarification of DAM implementation of NPRR863 Phase 2 (ERCOT Board Approved on August 11, 2020)</a:t>
            </a:r>
          </a:p>
          <a:p>
            <a:pPr algn="l">
              <a:buFont typeface="Arial" panose="020B0604020202020204" pitchFamily="34" charset="0"/>
              <a:buChar char="•"/>
            </a:pPr>
            <a:r>
              <a:rPr lang="en-US" b="0" i="0" dirty="0">
                <a:solidFill>
                  <a:srgbClr val="000000"/>
                </a:solidFill>
                <a:effectLst/>
                <a:latin typeface="Arial" panose="020B0604020202020204" pitchFamily="34" charset="0"/>
              </a:rPr>
              <a:t>NPRR1079, Day-Ahead Market RRS / ECRS 48-Hour Report Clarification (ERCOT Board Approved on August 9, 2021)</a:t>
            </a:r>
          </a:p>
        </p:txBody>
      </p:sp>
      <p:sp>
        <p:nvSpPr>
          <p:cNvPr id="4" name="Slide Number Placeholder 3"/>
          <p:cNvSpPr>
            <a:spLocks noGrp="1"/>
          </p:cNvSpPr>
          <p:nvPr>
            <p:ph type="sldNum" sz="quarter" idx="5"/>
          </p:nvPr>
        </p:nvSpPr>
        <p:spPr/>
        <p:txBody>
          <a:bodyPr/>
          <a:lstStyle/>
          <a:p>
            <a:fld id="{A772613F-3576-4EE9-945C-25503B987A39}" type="slidenum">
              <a:rPr lang="en-US" smtClean="0"/>
              <a:t>4</a:t>
            </a:fld>
            <a:endParaRPr lang="en-US"/>
          </a:p>
        </p:txBody>
      </p:sp>
    </p:spTree>
    <p:extLst>
      <p:ext uri="{BB962C8B-B14F-4D97-AF65-F5344CB8AC3E}">
        <p14:creationId xmlns:p14="http://schemas.microsoft.com/office/powerpoint/2010/main" val="16051660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72613F-3576-4EE9-945C-25503B987A39}" type="slidenum">
              <a:rPr lang="en-US" smtClean="0"/>
              <a:t>11</a:t>
            </a:fld>
            <a:endParaRPr lang="en-US"/>
          </a:p>
        </p:txBody>
      </p:sp>
    </p:spTree>
    <p:extLst>
      <p:ext uri="{BB962C8B-B14F-4D97-AF65-F5344CB8AC3E}">
        <p14:creationId xmlns:p14="http://schemas.microsoft.com/office/powerpoint/2010/main" val="2289433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72613F-3576-4EE9-945C-25503B987A39}" type="slidenum">
              <a:rPr lang="en-US" smtClean="0"/>
              <a:t>17</a:t>
            </a:fld>
            <a:endParaRPr lang="en-US"/>
          </a:p>
        </p:txBody>
      </p:sp>
    </p:spTree>
    <p:extLst>
      <p:ext uri="{BB962C8B-B14F-4D97-AF65-F5344CB8AC3E}">
        <p14:creationId xmlns:p14="http://schemas.microsoft.com/office/powerpoint/2010/main" val="35477859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marL="228600" indent="-228600">
              <a:buAutoNum type="arabicPeriod"/>
            </a:pPr>
            <a:r>
              <a:rPr lang="en-US" dirty="0"/>
              <a:t>Guidance includes:</a:t>
            </a:r>
          </a:p>
          <a:p>
            <a:pPr marL="685800" lvl="1" indent="-228600">
              <a:buFont typeface="+mj-lt"/>
              <a:buAutoNum type="alphaLcParenR"/>
            </a:pPr>
            <a:r>
              <a:rPr lang="en-US" dirty="0"/>
              <a:t>Smooth transition/ramping of Regulation Responsibilities based on BP/UDBP to accurately reflect capability to respond to Regulation requests</a:t>
            </a:r>
          </a:p>
          <a:p>
            <a:pPr marL="685800" lvl="1" indent="-228600">
              <a:buFont typeface="+mj-lt"/>
              <a:buAutoNum type="alphaLcParenR"/>
            </a:pPr>
            <a:r>
              <a:rPr lang="en-US" dirty="0"/>
              <a:t>Transition out of LASL-locked scenario to return to zero BP</a:t>
            </a:r>
          </a:p>
        </p:txBody>
      </p:sp>
      <p:sp>
        <p:nvSpPr>
          <p:cNvPr id="4" name="Slide Number Placeholder 3"/>
          <p:cNvSpPr>
            <a:spLocks noGrp="1"/>
          </p:cNvSpPr>
          <p:nvPr>
            <p:ph type="sldNum" sz="quarter" idx="10"/>
          </p:nvPr>
        </p:nvSpPr>
        <p:spPr/>
        <p:txBody>
          <a:bodyPr/>
          <a:lstStyle/>
          <a:p>
            <a:fld id="{F62AC51D-6DAA-4455-8EA7-D54B64909A85}" type="slidenum">
              <a:rPr lang="en-US" smtClean="0"/>
              <a:t>19</a:t>
            </a:fld>
            <a:endParaRPr lang="en-US"/>
          </a:p>
        </p:txBody>
      </p:sp>
    </p:spTree>
    <p:extLst>
      <p:ext uri="{BB962C8B-B14F-4D97-AF65-F5344CB8AC3E}">
        <p14:creationId xmlns:p14="http://schemas.microsoft.com/office/powerpoint/2010/main" val="28893434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chemeClr val="bg1"/>
        </a:soli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dirty="0">
                <a:solidFill>
                  <a:prstClr val="black">
                    <a:tint val="75000"/>
                  </a:prstClr>
                </a:solidFill>
              </a:rPr>
              <a:t>Footer text goes here.</a:t>
            </a:r>
          </a:p>
        </p:txBody>
      </p:sp>
      <p:sp>
        <p:nvSpPr>
          <p:cNvPr id="7" name="Slide Number Placeholder 5"/>
          <p:cNvSpPr>
            <a:spLocks noGrp="1"/>
          </p:cNvSpPr>
          <p:nvPr>
            <p:ph type="sldNum" sz="quarter" idx="4"/>
          </p:nvPr>
        </p:nvSpPr>
        <p:spPr>
          <a:xfrm>
            <a:off x="8229600" y="6569075"/>
            <a:ext cx="457200" cy="212725"/>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8" name="Straight Connector 7"/>
          <p:cNvCxnSpPr/>
          <p:nvPr userDrawn="1"/>
        </p:nvCxnSpPr>
        <p:spPr>
          <a:xfrm>
            <a:off x="1428750" y="2625326"/>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1428750" y="4232673"/>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0" name="Content Placeholder 2"/>
          <p:cNvSpPr>
            <a:spLocks noGrp="1"/>
          </p:cNvSpPr>
          <p:nvPr>
            <p:ph idx="16"/>
          </p:nvPr>
        </p:nvSpPr>
        <p:spPr>
          <a:xfrm>
            <a:off x="1428750" y="2895600"/>
            <a:ext cx="6286500" cy="990600"/>
          </a:xfrm>
          <a:prstGeom prst="rect">
            <a:avLst/>
          </a:prstGeom>
        </p:spPr>
        <p:txBody>
          <a:bodyPr/>
          <a:lstStyle>
            <a:lvl1pPr marL="0" indent="0" algn="ctr">
              <a:buNone/>
              <a:defRPr sz="3200" b="1" cap="small"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p:txBody>
      </p:sp>
    </p:spTree>
    <p:extLst>
      <p:ext uri="{BB962C8B-B14F-4D97-AF65-F5344CB8AC3E}">
        <p14:creationId xmlns:p14="http://schemas.microsoft.com/office/powerpoint/2010/main" val="2564814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855406"/>
            <a:ext cx="853440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219768" y="6553200"/>
            <a:ext cx="457200" cy="212725"/>
          </a:xfrm>
          <a:prstGeom prst="rect">
            <a:avLst/>
          </a:prstGeom>
        </p:spPr>
        <p:txBody>
          <a:bodyPr vert="horz" lIns="91440" tIns="45720" rIns="91440" bIns="45720" rtlCol="0" anchor="ctr"/>
          <a:lstStyle>
            <a:lvl1pPr algn="ctr">
              <a:defRPr sz="900">
                <a:solidFill>
                  <a:schemeClr val="bg1"/>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342695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solidFill>
                  <a:schemeClr val="bg1"/>
                </a:solidFill>
              </a:defRPr>
            </a:lvl1pPr>
          </a:lstStyle>
          <a:p>
            <a:fld id="{CDB75BAC-74D7-43DA-9DE7-3912ED22B407}" type="slidenum">
              <a:rPr lang="en-US" smtClean="0"/>
              <a:pPr/>
              <a:t>‹#›</a:t>
            </a:fld>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p:cNvSpPr>
            <a:spLocks noGrp="1"/>
          </p:cNvSpPr>
          <p:nvPr>
            <p:ph idx="13"/>
          </p:nvPr>
        </p:nvSpPr>
        <p:spPr>
          <a:xfrm>
            <a:off x="4636008" y="86334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2"/>
          <p:cNvSpPr>
            <a:spLocks noGrp="1"/>
          </p:cNvSpPr>
          <p:nvPr>
            <p:ph idx="1"/>
          </p:nvPr>
        </p:nvSpPr>
        <p:spPr>
          <a:xfrm>
            <a:off x="304800" y="85540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a:t>Click to edit Master title style</a:t>
            </a:r>
          </a:p>
        </p:txBody>
      </p:sp>
      <p:sp>
        <p:nvSpPr>
          <p:cNvPr id="13" name="Footer Placeholder 4"/>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spTree>
    <p:extLst>
      <p:ext uri="{BB962C8B-B14F-4D97-AF65-F5344CB8AC3E}">
        <p14:creationId xmlns:p14="http://schemas.microsoft.com/office/powerpoint/2010/main" val="2374833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lvl1pPr>
              <a:defRPr>
                <a:solidFill>
                  <a:schemeClr val="bg1"/>
                </a:solidFill>
              </a:defRPr>
            </a:lvl1pPr>
          </a:lstStyle>
          <a:p>
            <a:fld id="{0E7085C4-D6A8-46D9-A1BA-F87C2DEFFCDB}" type="slidenum">
              <a:rPr lang="en-US" smtClean="0"/>
              <a:pPr/>
              <a:t>‹#›</a:t>
            </a:fld>
            <a:endParaRPr lang="en-US" dirty="0"/>
          </a:p>
        </p:txBody>
      </p:sp>
      <p:sp>
        <p:nvSpPr>
          <p:cNvPr id="10" name="Rectangle 9"/>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11" name="Straight Connector 10"/>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3"/>
          </p:nvPr>
        </p:nvSpPr>
        <p:spPr>
          <a:xfrm>
            <a:off x="4636008" y="1695200"/>
            <a:ext cx="4206240" cy="423277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2"/>
          <p:cNvSpPr>
            <a:spLocks noGrp="1"/>
          </p:cNvSpPr>
          <p:nvPr>
            <p:ph idx="14"/>
          </p:nvPr>
        </p:nvSpPr>
        <p:spPr>
          <a:xfrm>
            <a:off x="304800" y="1695200"/>
            <a:ext cx="4206240" cy="422483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p:cNvSpPr>
            <a:spLocks noGrp="1"/>
          </p:cNvSpPr>
          <p:nvPr>
            <p:ph idx="15"/>
          </p:nvPr>
        </p:nvSpPr>
        <p:spPr>
          <a:xfrm>
            <a:off x="4636008" y="863347"/>
            <a:ext cx="4206240" cy="730506"/>
          </a:xfrm>
          <a:prstGeom prst="rect">
            <a:avLst/>
          </a:prstGeom>
        </p:spPr>
        <p:txBody>
          <a:bodyPr/>
          <a:lstStyle>
            <a:lvl1pPr marL="0" marR="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marL="0" marR="0" lvl="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dirty="0"/>
              <a:t>Click to edit Master text styles</a:t>
            </a:r>
          </a:p>
        </p:txBody>
      </p:sp>
      <p:sp>
        <p:nvSpPr>
          <p:cNvPr id="16" name="Content Placeholder 2"/>
          <p:cNvSpPr>
            <a:spLocks noGrp="1"/>
          </p:cNvSpPr>
          <p:nvPr>
            <p:ph idx="16"/>
          </p:nvPr>
        </p:nvSpPr>
        <p:spPr>
          <a:xfrm>
            <a:off x="304800" y="855407"/>
            <a:ext cx="4206240" cy="730506"/>
          </a:xfrm>
          <a:prstGeom prst="rect">
            <a:avLst/>
          </a:prstGeom>
        </p:spPr>
        <p:txBody>
          <a:bodyPr/>
          <a:lstStyle>
            <a:lvl1pPr marL="0" indent="0">
              <a:buNone/>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p:txBody>
      </p:sp>
      <p:sp>
        <p:nvSpPr>
          <p:cNvPr id="17" name="Footer Placeholder 4"/>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sp>
        <p:nvSpPr>
          <p:cNvPr id="18"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a:t>Click to edit Master title style</a:t>
            </a:r>
          </a:p>
        </p:txBody>
      </p:sp>
    </p:spTree>
    <p:extLst>
      <p:ext uri="{BB962C8B-B14F-4D97-AF65-F5344CB8AC3E}">
        <p14:creationId xmlns:p14="http://schemas.microsoft.com/office/powerpoint/2010/main" val="316189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Bullets">
    <p:spTree>
      <p:nvGrpSpPr>
        <p:cNvPr id="1" name=""/>
        <p:cNvGrpSpPr/>
        <p:nvPr/>
      </p:nvGrpSpPr>
      <p:grpSpPr>
        <a:xfrm>
          <a:off x="0" y="0"/>
          <a:ext cx="0" cy="0"/>
          <a:chOff x="0" y="0"/>
          <a:chExt cx="0" cy="0"/>
        </a:xfrm>
      </p:grpSpPr>
      <p:sp>
        <p:nvSpPr>
          <p:cNvPr id="5" name="Rectangle 4"/>
          <p:cNvSpPr/>
          <p:nvPr userDrawn="1"/>
        </p:nvSpPr>
        <p:spPr>
          <a:xfrm>
            <a:off x="2814561" y="266304"/>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6" name="Straight Connector 5"/>
          <p:cNvCxnSpPr/>
          <p:nvPr userDrawn="1"/>
        </p:nvCxnSpPr>
        <p:spPr>
          <a:xfrm>
            <a:off x="2814561" y="266304"/>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userDrawn="1"/>
        </p:nvSpPr>
        <p:spPr>
          <a:xfrm>
            <a:off x="2898648" y="243682"/>
            <a:ext cx="6016752" cy="518318"/>
          </a:xfrm>
          <a:prstGeom prst="rect">
            <a:avLst/>
          </a:prstGeom>
        </p:spPr>
        <p:txBody>
          <a:bodyPr/>
          <a:lstStyle>
            <a:lvl1pPr algn="l" defTabSz="685800" rtl="0" eaLnBrk="1" latinLnBrk="0" hangingPunct="1">
              <a:spcBef>
                <a:spcPct val="0"/>
              </a:spcBef>
              <a:buNone/>
              <a:defRPr sz="3200" b="1" kern="1200">
                <a:solidFill>
                  <a:schemeClr val="accent1"/>
                </a:solidFill>
                <a:latin typeface="+mj-lt"/>
                <a:ea typeface="+mj-ea"/>
                <a:cs typeface="+mj-cs"/>
              </a:defRPr>
            </a:lvl1pPr>
          </a:lstStyle>
          <a:p>
            <a:r>
              <a:rPr lang="en-US" dirty="0"/>
              <a:t>Click to edit Master title style</a:t>
            </a:r>
          </a:p>
        </p:txBody>
      </p:sp>
      <p:sp>
        <p:nvSpPr>
          <p:cNvPr id="8" name="Content Placeholder 2"/>
          <p:cNvSpPr>
            <a:spLocks noGrp="1"/>
          </p:cNvSpPr>
          <p:nvPr>
            <p:ph idx="13"/>
          </p:nvPr>
        </p:nvSpPr>
        <p:spPr>
          <a:xfrm>
            <a:off x="301752" y="859536"/>
            <a:ext cx="8531352" cy="5065776"/>
          </a:xfrm>
          <a:prstGeom prst="rect">
            <a:avLst/>
          </a:prstGeom>
        </p:spPr>
        <p:txBody>
          <a:bodyPr/>
          <a:lstStyle>
            <a:lvl1pPr>
              <a:defRPr sz="1800" baseline="0">
                <a:solidFill>
                  <a:schemeClr val="tx2"/>
                </a:solidFill>
              </a:defRPr>
            </a:lvl1pPr>
            <a:lvl2pPr marL="557213" indent="-214313">
              <a:buClr>
                <a:schemeClr val="accent1"/>
              </a:buClr>
              <a:buFont typeface="Wingdings" panose="05000000000000000000" pitchFamily="2" charset="2"/>
              <a:buChar char="§"/>
              <a:defRPr sz="1800" baseline="0">
                <a:solidFill>
                  <a:schemeClr val="tx2"/>
                </a:solidFill>
              </a:defRPr>
            </a:lvl2pPr>
            <a:lvl3pPr marL="857250" indent="-171450">
              <a:buClr>
                <a:schemeClr val="tx2"/>
              </a:buClr>
              <a:buFont typeface="Courier New" panose="02070309020205020404" pitchFamily="49" charset="0"/>
              <a:buChar char="o"/>
              <a:defRPr sz="1600" baseline="0">
                <a:solidFill>
                  <a:schemeClr val="tx2"/>
                </a:solidFill>
              </a:defRPr>
            </a:lvl3pPr>
            <a:lvl4pPr>
              <a:buClr>
                <a:schemeClr val="accent1"/>
              </a:buCl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98977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ext Placeholder 4"/>
          <p:cNvSpPr>
            <a:spLocks noGrp="1"/>
          </p:cNvSpPr>
          <p:nvPr>
            <p:ph type="body" sz="quarter" idx="3"/>
          </p:nvPr>
        </p:nvSpPr>
        <p:spPr>
          <a:xfrm>
            <a:off x="3550883" y="4837176"/>
            <a:ext cx="4465283" cy="649224"/>
          </a:xfrm>
          <a:prstGeom prst="rect">
            <a:avLst/>
          </a:prstGeom>
        </p:spPr>
        <p:txBody>
          <a:bodyPr anchor="t" anchorCtr="0">
            <a:noAutofit/>
          </a:bodyPr>
          <a:lstStyle>
            <a:lvl1pPr marL="0" indent="0">
              <a:lnSpc>
                <a:spcPct val="100000"/>
              </a:lnSpc>
              <a:spcBef>
                <a:spcPts val="0"/>
              </a:spcBef>
              <a:buNone/>
              <a:defRPr sz="18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Text Placeholder 4"/>
          <p:cNvSpPr>
            <a:spLocks noGrp="1"/>
          </p:cNvSpPr>
          <p:nvPr>
            <p:ph type="body" sz="quarter" idx="10"/>
          </p:nvPr>
        </p:nvSpPr>
        <p:spPr>
          <a:xfrm>
            <a:off x="3547872" y="3429000"/>
            <a:ext cx="4465283" cy="923544"/>
          </a:xfrm>
          <a:prstGeom prst="rect">
            <a:avLst/>
          </a:prstGeom>
        </p:spPr>
        <p:txBody>
          <a:bodyPr anchor="t" anchorCtr="0">
            <a:noAutofit/>
          </a:bodyPr>
          <a:lstStyle>
            <a:lvl1pPr marL="0" indent="0">
              <a:lnSpc>
                <a:spcPct val="100000"/>
              </a:lnSpc>
              <a:spcBef>
                <a:spcPts val="0"/>
              </a:spcBef>
              <a:buNone/>
              <a:defRPr sz="1800" b="0" cap="none"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8" name="Text Placeholder 4"/>
          <p:cNvSpPr>
            <a:spLocks noGrp="1"/>
          </p:cNvSpPr>
          <p:nvPr>
            <p:ph type="body" sz="quarter" idx="11"/>
          </p:nvPr>
        </p:nvSpPr>
        <p:spPr>
          <a:xfrm>
            <a:off x="3547872" y="1325880"/>
            <a:ext cx="5519928" cy="2304288"/>
          </a:xfrm>
          <a:prstGeom prst="rect">
            <a:avLst/>
          </a:prstGeom>
        </p:spPr>
        <p:txBody>
          <a:bodyPr anchor="t" anchorCtr="0">
            <a:noAutofit/>
          </a:bodyPr>
          <a:lstStyle>
            <a:lvl1pPr marL="0" indent="0">
              <a:lnSpc>
                <a:spcPct val="100000"/>
              </a:lnSpc>
              <a:spcBef>
                <a:spcPts val="0"/>
              </a:spcBef>
              <a:buNone/>
              <a:defRPr sz="36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Tree>
    <p:extLst>
      <p:ext uri="{BB962C8B-B14F-4D97-AF65-F5344CB8AC3E}">
        <p14:creationId xmlns:p14="http://schemas.microsoft.com/office/powerpoint/2010/main" val="3193213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lvl1pPr>
              <a:defRPr sz="1800">
                <a:solidFill>
                  <a:schemeClr val="tx2"/>
                </a:solidFill>
              </a:defRPr>
            </a:lvl1pPr>
            <a:lvl2pPr>
              <a:defRPr sz="1800">
                <a:solidFill>
                  <a:schemeClr val="tx2"/>
                </a:solidFill>
              </a:defRPr>
            </a:lvl2pPr>
            <a:lvl3pPr>
              <a:defRPr sz="1600">
                <a:solidFill>
                  <a:schemeClr val="tx2"/>
                </a:solidFill>
              </a:defRPr>
            </a:lvl3pPr>
            <a:lvl4pPr>
              <a:defRPr sz="1600">
                <a:solidFill>
                  <a:schemeClr val="tx2"/>
                </a:solidFill>
              </a:defRPr>
            </a:lvl4pPr>
            <a:lvl5pPr>
              <a:defRPr sz="14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040238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dirty="0">
                <a:solidFill>
                  <a:prstClr val="black">
                    <a:tint val="75000"/>
                  </a:prstClr>
                </a:solidFill>
              </a:rPr>
              <a:t>Footer text goes here.</a:t>
            </a:r>
          </a:p>
        </p:txBody>
      </p:sp>
      <p:sp>
        <p:nvSpPr>
          <p:cNvPr id="6" name="Slide Number Placeholder 5"/>
          <p:cNvSpPr>
            <a:spLocks noGrp="1"/>
          </p:cNvSpPr>
          <p:nvPr>
            <p:ph type="sldNum" sz="quarter" idx="4"/>
          </p:nvPr>
        </p:nvSpPr>
        <p:spPr>
          <a:xfrm>
            <a:off x="8207477" y="6561137"/>
            <a:ext cx="457200" cy="220663"/>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2"/>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6" y="6553201"/>
            <a:ext cx="707325" cy="207749"/>
          </a:xfrm>
          <a:prstGeom prst="rect">
            <a:avLst/>
          </a:prstGeom>
          <a:noFill/>
        </p:spPr>
        <p:txBody>
          <a:bodyPr wrap="square" rtlCol="0">
            <a:spAutoFit/>
          </a:bodyPr>
          <a:lstStyle/>
          <a:p>
            <a:r>
              <a:rPr lang="en-US" sz="750" b="1" dirty="0">
                <a:solidFill>
                  <a:srgbClr val="5B6770"/>
                </a:solidFill>
              </a:rPr>
              <a:t>PUBLIC</a:t>
            </a:r>
          </a:p>
        </p:txBody>
      </p:sp>
      <p:sp>
        <p:nvSpPr>
          <p:cNvPr id="11" name="Slide Number Placeholder 8"/>
          <p:cNvSpPr txBox="1">
            <a:spLocks/>
          </p:cNvSpPr>
          <p:nvPr userDrawn="1"/>
        </p:nvSpPr>
        <p:spPr>
          <a:xfrm>
            <a:off x="8664677" y="6561137"/>
            <a:ext cx="387883" cy="2127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E7085C4-D6A8-46D9-A1BA-F87C2DEFFCDB}" type="slidenum">
              <a:rPr lang="en-US" sz="900" smtClean="0">
                <a:solidFill>
                  <a:schemeClr val="bg1">
                    <a:lumMod val="75000"/>
                  </a:schemeClr>
                </a:solidFill>
              </a:rPr>
              <a:pPr/>
              <a:t>‹#›</a:t>
            </a:fld>
            <a:endParaRPr lang="en-US" sz="900" dirty="0">
              <a:solidFill>
                <a:schemeClr val="bg1">
                  <a:lumMod val="75000"/>
                </a:schemeClr>
              </a:solidFill>
            </a:endParaRPr>
          </a:p>
        </p:txBody>
      </p:sp>
    </p:spTree>
    <p:extLst>
      <p:ext uri="{BB962C8B-B14F-4D97-AF65-F5344CB8AC3E}">
        <p14:creationId xmlns:p14="http://schemas.microsoft.com/office/powerpoint/2010/main" val="1500750949"/>
      </p:ext>
    </p:extLst>
  </p:cSld>
  <p:clrMap bg1="lt1" tx1="dk1" bg2="lt2" tx2="dk2" accent1="accent1" accent2="accent2" accent3="accent3" accent4="accent4" accent5="accent5" accent6="accent6" hlink="hlink" folHlink="folHlink"/>
  <p:sldLayoutIdLst>
    <p:sldLayoutId id="2147483698" r:id="rId1"/>
    <p:sldLayoutId id="2147483664" r:id="rId2"/>
    <p:sldLayoutId id="2147483690" r:id="rId3"/>
    <p:sldLayoutId id="2147483691" r:id="rId4"/>
    <p:sldLayoutId id="2147483682" r:id="rId5"/>
  </p:sldLayoutIdLst>
  <p:hf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3638841176"/>
      </p:ext>
    </p:extLst>
  </p:cSld>
  <p:clrMap bg1="lt1" tx1="dk1" bg2="lt2" tx2="dk2" accent1="accent1" accent2="accent2" accent3="accent3" accent4="accent4" accent5="accent5" accent6="accent6" hlink="hlink" folHlink="folHlink"/>
  <p:sldLayoutIdLst>
    <p:sldLayoutId id="214748370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7503856"/>
      </p:ext>
    </p:extLst>
  </p:cSld>
  <p:clrMap bg1="lt1" tx1="dk1" bg2="lt2" tx2="dk2" accent1="accent1" accent2="accent2" accent3="accent3" accent4="accent4" accent5="accent5" accent6="accent6" hlink="hlink" folHlink="folHlink"/>
  <p:sldLayoutIdLst>
    <p:sldLayoutId id="2147483703" r:id="rId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ercot.com/content/wcm/lists/92931/Procedure_for_Calculating_Responsive_Reserve__RRS__Limits_for_Individual_Resources_112119.docx" TargetMode="External"/><Relationship Id="rId2" Type="http://schemas.openxmlformats.org/officeDocument/2006/relationships/hyperlink" Target="http://www.ercot.com/mktrules/obd/obdlist" TargetMode="External"/><Relationship Id="rId1" Type="http://schemas.openxmlformats.org/officeDocument/2006/relationships/slideLayout" Target="../slideLayouts/slideLayout2.xml"/><Relationship Id="rId4" Type="http://schemas.openxmlformats.org/officeDocument/2006/relationships/hyperlink" Target="https://mis.ercot.com/pps/tibco/mis/Pages/Grid+Information/Generation"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ercot.com/content/wcm/lists/89535/External_Web_Services_XSD_V1.20Q_NPRR863_DRAFT.zip" TargetMode="External"/><Relationship Id="rId2" Type="http://schemas.openxmlformats.org/officeDocument/2006/relationships/hyperlink" Target="http://www.ercot.com/content/wcm/lists/89535/EIP_External_Interfaces_Specification_v1_20-NPRR863_FFR_Advancement-DRAFT.zip" TargetMode="External"/><Relationship Id="rId1" Type="http://schemas.openxmlformats.org/officeDocument/2006/relationships/slideLayout" Target="../slideLayouts/slideLayout2.xml"/><Relationship Id="rId5" Type="http://schemas.openxmlformats.org/officeDocument/2006/relationships/hyperlink" Target="mailto:ClientServices@ercot.com" TargetMode="External"/><Relationship Id="rId4" Type="http://schemas.openxmlformats.org/officeDocument/2006/relationships/hyperlink" Target="http://www.ercot.com/services/mdt/xsds"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ercot.com/mktrules/bp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mailto:OperationsAnalysis@ercot.co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ercot.com/content/wcm/lists/89522/ERCOT_Nodal_ICCP_Communications_Handbook_v3_11.docx" TargetMode="Externa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p:txBody>
          <a:bodyPr/>
          <a:lstStyle/>
          <a:p>
            <a:r>
              <a:rPr lang="en-US" dirty="0"/>
              <a:t>Implementation Details for PR325-01 FFR Advancement Project</a:t>
            </a:r>
          </a:p>
          <a:p>
            <a:endParaRPr lang="en-US" dirty="0"/>
          </a:p>
          <a:p>
            <a:endParaRPr lang="en-US" dirty="0"/>
          </a:p>
        </p:txBody>
      </p:sp>
      <p:sp>
        <p:nvSpPr>
          <p:cNvPr id="3" name="Text Placeholder 2"/>
          <p:cNvSpPr>
            <a:spLocks noGrp="1"/>
          </p:cNvSpPr>
          <p:nvPr>
            <p:ph type="body" sz="quarter" idx="3"/>
          </p:nvPr>
        </p:nvSpPr>
        <p:spPr/>
        <p:txBody>
          <a:bodyPr/>
          <a:lstStyle/>
          <a:p>
            <a:r>
              <a:rPr lang="en-US" dirty="0"/>
              <a:t>October 27, 2021</a:t>
            </a:r>
          </a:p>
          <a:p>
            <a:r>
              <a:rPr lang="en-US" dirty="0"/>
              <a:t>FFR Advancement Workshop</a:t>
            </a:r>
          </a:p>
        </p:txBody>
      </p:sp>
      <p:sp>
        <p:nvSpPr>
          <p:cNvPr id="4" name="Text Placeholder 3"/>
          <p:cNvSpPr>
            <a:spLocks noGrp="1"/>
          </p:cNvSpPr>
          <p:nvPr>
            <p:ph type="body" sz="quarter" idx="10"/>
          </p:nvPr>
        </p:nvSpPr>
        <p:spPr/>
        <p:txBody>
          <a:bodyPr/>
          <a:lstStyle/>
          <a:p>
            <a:r>
              <a:rPr lang="en-US" dirty="0"/>
              <a:t>Balancing Operations Planning Staff</a:t>
            </a:r>
          </a:p>
        </p:txBody>
      </p:sp>
    </p:spTree>
    <p:extLst>
      <p:ext uri="{BB962C8B-B14F-4D97-AF65-F5344CB8AC3E}">
        <p14:creationId xmlns:p14="http://schemas.microsoft.com/office/powerpoint/2010/main" val="21880547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A2402-961D-4A29-9F2D-3DF04BF2A89A}"/>
              </a:ext>
            </a:extLst>
          </p:cNvPr>
          <p:cNvSpPr>
            <a:spLocks noGrp="1"/>
          </p:cNvSpPr>
          <p:nvPr>
            <p:ph type="title"/>
          </p:nvPr>
        </p:nvSpPr>
        <p:spPr/>
        <p:txBody>
          <a:bodyPr/>
          <a:lstStyle/>
          <a:p>
            <a:r>
              <a:rPr lang="en-US" sz="2400" dirty="0"/>
              <a:t>Example Response from ESRs when providing FFR – 2</a:t>
            </a:r>
          </a:p>
        </p:txBody>
      </p:sp>
      <p:sp>
        <p:nvSpPr>
          <p:cNvPr id="3" name="Content Placeholder 2">
            <a:extLst>
              <a:ext uri="{FF2B5EF4-FFF2-40B4-BE49-F238E27FC236}">
                <a16:creationId xmlns:a16="http://schemas.microsoft.com/office/drawing/2014/main" id="{189E3FD9-AEB9-4EFF-A876-082FD0482136}"/>
              </a:ext>
            </a:extLst>
          </p:cNvPr>
          <p:cNvSpPr>
            <a:spLocks noGrp="1"/>
          </p:cNvSpPr>
          <p:nvPr>
            <p:ph idx="1"/>
          </p:nvPr>
        </p:nvSpPr>
        <p:spPr/>
        <p:txBody>
          <a:bodyPr/>
          <a:lstStyle/>
          <a:p>
            <a:r>
              <a:rPr lang="en-US" sz="1400" dirty="0"/>
              <a:t>Example below provides high level summary of response expectations during a low frequency event that triggers FFR deployment for an ESR that is charging -5 MW at the start of the event, with ESR-GEN.HSL = 10 MW, ESR-GEN.FFR = 7 MW and ESR-CLR.MPC = -5 MW.</a:t>
            </a:r>
          </a:p>
          <a:p>
            <a:endParaRPr lang="en-US" dirty="0"/>
          </a:p>
        </p:txBody>
      </p:sp>
      <p:sp>
        <p:nvSpPr>
          <p:cNvPr id="4" name="Slide Number Placeholder 3">
            <a:extLst>
              <a:ext uri="{FF2B5EF4-FFF2-40B4-BE49-F238E27FC236}">
                <a16:creationId xmlns:a16="http://schemas.microsoft.com/office/drawing/2014/main" id="{61905C2F-2F9E-4343-A873-8DC0AFBB1FC4}"/>
              </a:ext>
            </a:extLst>
          </p:cNvPr>
          <p:cNvSpPr>
            <a:spLocks noGrp="1"/>
          </p:cNvSpPr>
          <p:nvPr>
            <p:ph type="sldNum" sz="quarter" idx="4"/>
          </p:nvPr>
        </p:nvSpPr>
        <p:spPr/>
        <p:txBody>
          <a:bodyPr/>
          <a:lstStyle/>
          <a:p>
            <a:fld id="{1D93BD3E-1E9A-4970-A6F7-E7AC52762E0C}" type="slidenum">
              <a:rPr lang="en-US" smtClean="0"/>
              <a:pPr/>
              <a:t>10</a:t>
            </a:fld>
            <a:endParaRPr lang="en-US" dirty="0"/>
          </a:p>
        </p:txBody>
      </p:sp>
      <p:pic>
        <p:nvPicPr>
          <p:cNvPr id="13" name="Picture 12">
            <a:extLst>
              <a:ext uri="{FF2B5EF4-FFF2-40B4-BE49-F238E27FC236}">
                <a16:creationId xmlns:a16="http://schemas.microsoft.com/office/drawing/2014/main" id="{643BCA1E-E402-49A4-88D2-5F5595ACEB56}"/>
              </a:ext>
            </a:extLst>
          </p:cNvPr>
          <p:cNvPicPr>
            <a:picLocks noChangeAspect="1"/>
          </p:cNvPicPr>
          <p:nvPr/>
        </p:nvPicPr>
        <p:blipFill>
          <a:blip r:embed="rId2"/>
          <a:stretch>
            <a:fillRect/>
          </a:stretch>
        </p:blipFill>
        <p:spPr>
          <a:xfrm>
            <a:off x="799267" y="1724903"/>
            <a:ext cx="7545466" cy="4288536"/>
          </a:xfrm>
          <a:prstGeom prst="rect">
            <a:avLst/>
          </a:prstGeom>
        </p:spPr>
      </p:pic>
      <p:sp>
        <p:nvSpPr>
          <p:cNvPr id="14" name="TextBox 13">
            <a:extLst>
              <a:ext uri="{FF2B5EF4-FFF2-40B4-BE49-F238E27FC236}">
                <a16:creationId xmlns:a16="http://schemas.microsoft.com/office/drawing/2014/main" id="{9D084201-3BA9-43D5-80CD-D3EE8BCF4DB0}"/>
              </a:ext>
            </a:extLst>
          </p:cNvPr>
          <p:cNvSpPr txBox="1"/>
          <p:nvPr/>
        </p:nvSpPr>
        <p:spPr>
          <a:xfrm>
            <a:off x="3139440" y="6553200"/>
            <a:ext cx="3901440" cy="276999"/>
          </a:xfrm>
          <a:prstGeom prst="rect">
            <a:avLst/>
          </a:prstGeom>
          <a:noFill/>
        </p:spPr>
        <p:txBody>
          <a:bodyPr wrap="square" rtlCol="0">
            <a:spAutoFit/>
          </a:bodyPr>
          <a:lstStyle/>
          <a:p>
            <a:r>
              <a:rPr lang="en-US" sz="1200" dirty="0">
                <a:solidFill>
                  <a:schemeClr val="tx2"/>
                </a:solidFill>
              </a:rPr>
              <a:t>Example for illustrative purposes only.</a:t>
            </a:r>
          </a:p>
        </p:txBody>
      </p:sp>
    </p:spTree>
    <p:extLst>
      <p:ext uri="{BB962C8B-B14F-4D97-AF65-F5344CB8AC3E}">
        <p14:creationId xmlns:p14="http://schemas.microsoft.com/office/powerpoint/2010/main" val="2834249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84DFA-68EE-48D8-92BF-9A4411F17BB5}"/>
              </a:ext>
            </a:extLst>
          </p:cNvPr>
          <p:cNvSpPr>
            <a:spLocks noGrp="1"/>
          </p:cNvSpPr>
          <p:nvPr>
            <p:ph type="title"/>
          </p:nvPr>
        </p:nvSpPr>
        <p:spPr/>
        <p:txBody>
          <a:bodyPr/>
          <a:lstStyle/>
          <a:p>
            <a:r>
              <a:rPr lang="en-US" sz="2800" dirty="0"/>
              <a:t>FFR From Non-Controllable Load Resources </a:t>
            </a:r>
            <a:r>
              <a:rPr lang="en-US" sz="1600" i="1" dirty="0"/>
              <a:t>(New)</a:t>
            </a:r>
            <a:endParaRPr lang="en-US" sz="2800" i="1" dirty="0"/>
          </a:p>
        </p:txBody>
      </p:sp>
      <p:sp>
        <p:nvSpPr>
          <p:cNvPr id="3" name="Content Placeholder 2">
            <a:extLst>
              <a:ext uri="{FF2B5EF4-FFF2-40B4-BE49-F238E27FC236}">
                <a16:creationId xmlns:a16="http://schemas.microsoft.com/office/drawing/2014/main" id="{EB403E33-E573-4272-A479-7684D3781FBA}"/>
              </a:ext>
            </a:extLst>
          </p:cNvPr>
          <p:cNvSpPr>
            <a:spLocks noGrp="1"/>
          </p:cNvSpPr>
          <p:nvPr>
            <p:ph idx="1"/>
          </p:nvPr>
        </p:nvSpPr>
        <p:spPr/>
        <p:txBody>
          <a:bodyPr/>
          <a:lstStyle/>
          <a:p>
            <a:r>
              <a:rPr lang="en-US" sz="1400" dirty="0"/>
              <a:t>Note that for NCLRs, two new ICCP tags</a:t>
            </a:r>
            <a:r>
              <a:rPr lang="en-US" sz="1400" dirty="0">
                <a:solidFill>
                  <a:srgbClr val="FF0000"/>
                </a:solidFill>
              </a:rPr>
              <a:t>*</a:t>
            </a:r>
            <a:r>
              <a:rPr lang="en-US" sz="1400" dirty="0"/>
              <a:t> will be created for telemetry Ancillary Service Responsibility and Ancillary Service Schedule for providing RRS-FFR and a third new ICCP tag</a:t>
            </a:r>
            <a:r>
              <a:rPr lang="en-US" sz="1400" dirty="0">
                <a:solidFill>
                  <a:srgbClr val="FF0000"/>
                </a:solidFill>
              </a:rPr>
              <a:t>*</a:t>
            </a:r>
            <a:r>
              <a:rPr lang="en-US" sz="1400" dirty="0"/>
              <a:t> will be created to provide indication of (automatic and manual) FFR deployments at resource level.</a:t>
            </a:r>
          </a:p>
          <a:p>
            <a:endParaRPr lang="en-US" sz="1400" dirty="0"/>
          </a:p>
          <a:p>
            <a:r>
              <a:rPr lang="en-US" sz="1400" dirty="0"/>
              <a:t>NCLRs are required to telemeter ONFFRRRSL resource status (i.e. RST = 263) to provide RRS-FFR in Real Time.</a:t>
            </a:r>
          </a:p>
          <a:p>
            <a:pPr lvl="1"/>
            <a:r>
              <a:rPr lang="en-US" sz="1400" dirty="0"/>
              <a:t>NCLRs can either provide RRS-UFR or RRS-FFR in Real Time.</a:t>
            </a:r>
          </a:p>
          <a:p>
            <a:pPr lvl="1"/>
            <a:endParaRPr lang="en-US" sz="1400" dirty="0"/>
          </a:p>
          <a:p>
            <a:r>
              <a:rPr lang="en-US" sz="1400" dirty="0"/>
              <a:t>Following (automatic or manual) deployment of RRS-FFR event, NCLRs providing RRS-FFR are expected to set their RRS-FFR Schedule telemetry equal to 0.</a:t>
            </a:r>
          </a:p>
          <a:p>
            <a:endParaRPr lang="en-US" sz="1400" dirty="0"/>
          </a:p>
          <a:p>
            <a:r>
              <a:rPr lang="en-US" sz="1400" dirty="0"/>
              <a:t>When FFR is recalled, NCLRs providing RRS-FFR are expected to reset and restore RRS-FFR Responsibility and Schedule telemetry as soon as practicable but no later than 15 minutes (or the QSE is expected to move the RRS obligation to a different Resource).</a:t>
            </a:r>
          </a:p>
          <a:p>
            <a:endParaRPr lang="en-US" sz="1400" dirty="0"/>
          </a:p>
          <a:p>
            <a:endParaRPr lang="en-US" dirty="0"/>
          </a:p>
        </p:txBody>
      </p:sp>
      <p:sp>
        <p:nvSpPr>
          <p:cNvPr id="4" name="Slide Number Placeholder 3">
            <a:extLst>
              <a:ext uri="{FF2B5EF4-FFF2-40B4-BE49-F238E27FC236}">
                <a16:creationId xmlns:a16="http://schemas.microsoft.com/office/drawing/2014/main" id="{12A3CF82-8C88-4D5F-8A8E-EAB0F11405A2}"/>
              </a:ext>
            </a:extLst>
          </p:cNvPr>
          <p:cNvSpPr>
            <a:spLocks noGrp="1"/>
          </p:cNvSpPr>
          <p:nvPr>
            <p:ph type="sldNum" sz="quarter" idx="4"/>
          </p:nvPr>
        </p:nvSpPr>
        <p:spPr/>
        <p:txBody>
          <a:bodyPr/>
          <a:lstStyle/>
          <a:p>
            <a:fld id="{1D93BD3E-1E9A-4970-A6F7-E7AC52762E0C}" type="slidenum">
              <a:rPr lang="en-US" smtClean="0"/>
              <a:pPr/>
              <a:t>11</a:t>
            </a:fld>
            <a:endParaRPr lang="en-US" dirty="0"/>
          </a:p>
        </p:txBody>
      </p:sp>
    </p:spTree>
    <p:extLst>
      <p:ext uri="{BB962C8B-B14F-4D97-AF65-F5344CB8AC3E}">
        <p14:creationId xmlns:p14="http://schemas.microsoft.com/office/powerpoint/2010/main" val="204431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FFR Qualification </a:t>
            </a:r>
            <a:r>
              <a:rPr lang="en-US" sz="1600" i="1" dirty="0"/>
              <a:t>(Unchanged since phase 1)</a:t>
            </a:r>
            <a:endParaRPr lang="en-US" i="1" dirty="0"/>
          </a:p>
        </p:txBody>
      </p:sp>
      <p:sp>
        <p:nvSpPr>
          <p:cNvPr id="3" name="Content Placeholder 2"/>
          <p:cNvSpPr>
            <a:spLocks noGrp="1"/>
          </p:cNvSpPr>
          <p:nvPr>
            <p:ph idx="1"/>
          </p:nvPr>
        </p:nvSpPr>
        <p:spPr/>
        <p:txBody>
          <a:bodyPr/>
          <a:lstStyle/>
          <a:p>
            <a:pPr algn="just"/>
            <a:r>
              <a:rPr lang="en-US" sz="1600" dirty="0"/>
              <a:t>ERCOT is currently accepting requests from Resources interested in providing RRS-FFR.</a:t>
            </a:r>
          </a:p>
          <a:p>
            <a:pPr algn="just"/>
            <a:endParaRPr lang="en-US" sz="800" dirty="0"/>
          </a:p>
          <a:p>
            <a:pPr algn="just"/>
            <a:r>
              <a:rPr lang="en-US" sz="1600" dirty="0"/>
              <a:t>FFR qualification test will be a two-pronged test</a:t>
            </a:r>
          </a:p>
          <a:p>
            <a:pPr lvl="1" algn="just"/>
            <a:r>
              <a:rPr lang="en-US" sz="1600" b="1" dirty="0"/>
              <a:t>a self test </a:t>
            </a:r>
            <a:r>
              <a:rPr lang="en-US" sz="1600" dirty="0"/>
              <a:t>that demonstrates the Resource’s ability to deploy within 15 cycles of when the frequency trigger is met and to sustain response for at least 15 minutes; and </a:t>
            </a:r>
          </a:p>
          <a:p>
            <a:pPr lvl="1" algn="just"/>
            <a:endParaRPr lang="en-US" sz="700" b="1" dirty="0"/>
          </a:p>
          <a:p>
            <a:pPr lvl="1" algn="just"/>
            <a:r>
              <a:rPr lang="en-US" sz="1600" b="1" dirty="0"/>
              <a:t>a coordinated test</a:t>
            </a:r>
            <a:r>
              <a:rPr lang="en-US" sz="1600" dirty="0"/>
              <a:t> that demonstrates the Resource’s ability to change Ancillary Service Schedule for RRS-FFR telemetry in response within 15s to an ERCOT deployment. </a:t>
            </a:r>
          </a:p>
          <a:p>
            <a:pPr algn="just"/>
            <a:endParaRPr lang="en-US" sz="800" dirty="0"/>
          </a:p>
          <a:p>
            <a:pPr algn="just"/>
            <a:r>
              <a:rPr lang="en-US" sz="1600" dirty="0"/>
              <a:t>ERCOT’s Registration systems will track the capacity a Resource providing RRS-FFR is qualified to provide.</a:t>
            </a:r>
          </a:p>
          <a:p>
            <a:pPr lvl="1" algn="just"/>
            <a:endParaRPr lang="en-US" sz="800" dirty="0"/>
          </a:p>
          <a:p>
            <a:pPr algn="just"/>
            <a:r>
              <a:rPr lang="en-US" sz="1600" dirty="0"/>
              <a:t>For all Resources providing RRS-FFR, RRS-FFR Awards from DAM/SASM, RRS-FFR COP submissions and RRS-FFR Responsibility &amp; Schedule telemetry in Real Time will be limited by their respective FFR Qualified MWs.</a:t>
            </a:r>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dirty="0"/>
          </a:p>
        </p:txBody>
      </p:sp>
    </p:spTree>
    <p:extLst>
      <p:ext uri="{BB962C8B-B14F-4D97-AF65-F5344CB8AC3E}">
        <p14:creationId xmlns:p14="http://schemas.microsoft.com/office/powerpoint/2010/main" val="2826694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RRS Limits </a:t>
            </a:r>
            <a:r>
              <a:rPr lang="en-US" sz="1600" i="1" dirty="0"/>
              <a:t>(Some changes since phase 1)</a:t>
            </a:r>
            <a:endParaRPr lang="en-US" i="1" dirty="0"/>
          </a:p>
        </p:txBody>
      </p:sp>
      <p:sp>
        <p:nvSpPr>
          <p:cNvPr id="3" name="Content Placeholder 2"/>
          <p:cNvSpPr>
            <a:spLocks noGrp="1"/>
          </p:cNvSpPr>
          <p:nvPr>
            <p:ph idx="1"/>
          </p:nvPr>
        </p:nvSpPr>
        <p:spPr/>
        <p:txBody>
          <a:bodyPr/>
          <a:lstStyle/>
          <a:p>
            <a:pPr marL="0" indent="0">
              <a:buNone/>
            </a:pPr>
            <a:r>
              <a:rPr lang="en-US" sz="1600" b="1" i="1" dirty="0"/>
              <a:t>Recap of phase 1 changes</a:t>
            </a:r>
          </a:p>
          <a:p>
            <a:r>
              <a:rPr lang="en-US" sz="1600" dirty="0"/>
              <a:t>ERCOT has been using the methodology outlined in </a:t>
            </a:r>
            <a:r>
              <a:rPr lang="en-US" sz="1600" dirty="0">
                <a:hlinkClick r:id="rId2"/>
              </a:rPr>
              <a:t>Other Binding Document</a:t>
            </a:r>
            <a:r>
              <a:rPr lang="en-US" sz="1600" dirty="0"/>
              <a:t>, </a:t>
            </a:r>
            <a:r>
              <a:rPr lang="en-US" sz="1600" dirty="0">
                <a:hlinkClick r:id="rId3"/>
              </a:rPr>
              <a:t>Procedure for Calculating Responsive Reserve (RRS) Limits for Individual Resources calculate and update, using the methodology described in the Nodal Operating Guide</a:t>
            </a:r>
            <a:r>
              <a:rPr lang="en-US" sz="1600" dirty="0"/>
              <a:t>, to compute a RRS-MW-Limit (%) for each Resource that is qualified to provide RRS-PFR. </a:t>
            </a:r>
          </a:p>
          <a:p>
            <a:pPr lvl="1"/>
            <a:r>
              <a:rPr lang="en-US" sz="1400" dirty="0"/>
              <a:t>The certified report, “Responsive Reserve Limits for Generation Resources” (</a:t>
            </a:r>
            <a:r>
              <a:rPr lang="sv-SE" sz="1400" dirty="0"/>
              <a:t>EMIL ID NOG2-312-M , Report ID 19236</a:t>
            </a:r>
            <a:r>
              <a:rPr lang="en-US" sz="1400" dirty="0"/>
              <a:t>) is posted on a monthly basis on ERCOT’s Market Information System (MIS) | </a:t>
            </a:r>
            <a:r>
              <a:rPr lang="en-US" sz="1400" dirty="0">
                <a:hlinkClick r:id="rId4"/>
              </a:rPr>
              <a:t>Grid | Generation</a:t>
            </a:r>
            <a:r>
              <a:rPr lang="en-US" sz="1400" dirty="0"/>
              <a:t> page.</a:t>
            </a:r>
          </a:p>
          <a:p>
            <a:pPr lvl="1"/>
            <a:endParaRPr lang="en-US" sz="600" dirty="0"/>
          </a:p>
          <a:p>
            <a:pPr lvl="1"/>
            <a:r>
              <a:rPr lang="en-US" sz="1400" dirty="0"/>
              <a:t>RRS-MW-Limit (%) for Generation Resource and ESR-Gen thus generated are being tracked in ERCOT systems and are being used to limit DAM/SASM RRS-PFR Awards, validate RRS-PFR obligation submissions in COP and validate RRS-PFR Responsibility and Schedule telemetry in Real Time. </a:t>
            </a:r>
          </a:p>
          <a:p>
            <a:pPr marL="0" indent="0">
              <a:buNone/>
            </a:pPr>
            <a:endParaRPr lang="en-US" sz="1600" b="1" i="1" dirty="0"/>
          </a:p>
          <a:p>
            <a:pPr marL="0" indent="0">
              <a:buNone/>
            </a:pPr>
            <a:r>
              <a:rPr lang="en-US" sz="1600" b="1" i="1" dirty="0"/>
              <a:t>FFRA project changes</a:t>
            </a:r>
          </a:p>
          <a:p>
            <a:pPr lvl="1"/>
            <a:r>
              <a:rPr lang="en-US" sz="1400" dirty="0"/>
              <a:t>RRS-MW-Limit (%) (or tested MW as applicable) for </a:t>
            </a:r>
            <a:r>
              <a:rPr lang="en-US" sz="1400" u="sng" dirty="0"/>
              <a:t>CLRs including ESR-CLR AND Generation Units operating in synchronous condenser fast response mode</a:t>
            </a:r>
            <a:r>
              <a:rPr lang="en-US" sz="1400" dirty="0"/>
              <a:t> will be tracked in ERCOT systems and will be used to limit DAM/SASM RRS-PFR Awards, validate RRS-PFR obligation submissions in COP and validate RRS-PFR Responsibility and Schedule telemetry in Real Time.</a:t>
            </a:r>
          </a:p>
          <a:p>
            <a:pPr lvl="1"/>
            <a:endParaRPr lang="en-US" sz="1400" b="1" i="1" dirty="0"/>
          </a:p>
          <a:p>
            <a:pPr marL="342900" lvl="1" indent="0">
              <a:buNone/>
            </a:pPr>
            <a:r>
              <a:rPr lang="en-US" dirty="0"/>
              <a:t>	</a:t>
            </a:r>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dirty="0"/>
          </a:p>
        </p:txBody>
      </p:sp>
    </p:spTree>
    <p:extLst>
      <p:ext uri="{BB962C8B-B14F-4D97-AF65-F5344CB8AC3E}">
        <p14:creationId xmlns:p14="http://schemas.microsoft.com/office/powerpoint/2010/main" val="4519103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6878D-5596-41EB-B400-8FA45A3D5DD4}"/>
              </a:ext>
            </a:extLst>
          </p:cNvPr>
          <p:cNvSpPr>
            <a:spLocks noGrp="1"/>
          </p:cNvSpPr>
          <p:nvPr>
            <p:ph type="title"/>
          </p:nvPr>
        </p:nvSpPr>
        <p:spPr/>
        <p:txBody>
          <a:bodyPr/>
          <a:lstStyle/>
          <a:p>
            <a:r>
              <a:rPr lang="en-US" dirty="0"/>
              <a:t>Report Changes </a:t>
            </a:r>
            <a:r>
              <a:rPr lang="en-US" sz="1600" dirty="0"/>
              <a:t>(New)</a:t>
            </a:r>
            <a:endParaRPr lang="en-US" dirty="0"/>
          </a:p>
        </p:txBody>
      </p:sp>
      <p:sp>
        <p:nvSpPr>
          <p:cNvPr id="3" name="Content Placeholder 2">
            <a:extLst>
              <a:ext uri="{FF2B5EF4-FFF2-40B4-BE49-F238E27FC236}">
                <a16:creationId xmlns:a16="http://schemas.microsoft.com/office/drawing/2014/main" id="{E53A282E-E1F2-43C7-A644-234C5A335FF0}"/>
              </a:ext>
            </a:extLst>
          </p:cNvPr>
          <p:cNvSpPr>
            <a:spLocks noGrp="1"/>
          </p:cNvSpPr>
          <p:nvPr>
            <p:ph idx="1"/>
          </p:nvPr>
        </p:nvSpPr>
        <p:spPr>
          <a:xfrm>
            <a:off x="342900" y="1783080"/>
            <a:ext cx="8534400" cy="4340153"/>
          </a:xfrm>
          <a:solidFill>
            <a:schemeClr val="bg2">
              <a:lumMod val="95000"/>
            </a:schemeClr>
          </a:solidFill>
        </p:spPr>
        <p:txBody>
          <a:bodyPr numCol="2"/>
          <a:lstStyle/>
          <a:p>
            <a:r>
              <a:rPr lang="en-US" sz="1200" dirty="0"/>
              <a:t>NP4-179-CD Total Ancillary Service Offers	</a:t>
            </a:r>
          </a:p>
          <a:p>
            <a:r>
              <a:rPr lang="en-US" sz="1200" dirty="0"/>
              <a:t>NP6-655-CD Total Ancillary Service Procured in SASM	</a:t>
            </a:r>
          </a:p>
          <a:p>
            <a:r>
              <a:rPr lang="en-US" sz="1200" dirty="0"/>
              <a:t>NP6-913-CD SASM Aggregated Ancillary Service Offer Curve	</a:t>
            </a:r>
          </a:p>
          <a:p>
            <a:r>
              <a:rPr lang="en-US" sz="1200" dirty="0"/>
              <a:t>NP4-19-CD Aggregated Ancillary Service Offer Curve	</a:t>
            </a:r>
          </a:p>
          <a:p>
            <a:r>
              <a:rPr lang="en-US" sz="1200" dirty="0"/>
              <a:t>NP8-143-CD QSE Ancillary Service Capacity Monitor	</a:t>
            </a:r>
          </a:p>
          <a:p>
            <a:r>
              <a:rPr lang="en-US" sz="1200" dirty="0"/>
              <a:t>NP3-989-ER 7Day Event Trigger Posting When MCPC Exceeds 50xFIP	</a:t>
            </a:r>
          </a:p>
          <a:p>
            <a:r>
              <a:rPr lang="en-US" sz="1200" dirty="0"/>
              <a:t>NP3-990-EX 60D SASM	</a:t>
            </a:r>
          </a:p>
          <a:p>
            <a:pPr lvl="1"/>
            <a:r>
              <a:rPr lang="en-US" sz="1200" dirty="0"/>
              <a:t>SASM Generation Resource AS Offers</a:t>
            </a:r>
          </a:p>
          <a:p>
            <a:pPr lvl="1"/>
            <a:r>
              <a:rPr lang="en-US" sz="1200" dirty="0"/>
              <a:t>SASM Load Resource AS Offers</a:t>
            </a:r>
          </a:p>
          <a:p>
            <a:pPr lvl="1"/>
            <a:r>
              <a:rPr lang="en-US" sz="1200" dirty="0"/>
              <a:t>SASM Generation Resource AS Offer Awards</a:t>
            </a:r>
          </a:p>
          <a:p>
            <a:pPr lvl="1"/>
            <a:r>
              <a:rPr lang="en-US" sz="1200" dirty="0"/>
              <a:t>SASM Load Resource AS Offer Awards</a:t>
            </a:r>
          </a:p>
          <a:p>
            <a:r>
              <a:rPr lang="en-US" sz="1200" dirty="0"/>
              <a:t>NP3-966-ER 60-Day DAM Disclosure Reports 	</a:t>
            </a:r>
          </a:p>
          <a:p>
            <a:pPr lvl="1"/>
            <a:r>
              <a:rPr lang="en-US" sz="1200" dirty="0"/>
              <a:t>NP3-975-EX 60D DAM Generation Resource Data</a:t>
            </a:r>
          </a:p>
          <a:p>
            <a:pPr lvl="1"/>
            <a:r>
              <a:rPr lang="en-US" sz="1200" dirty="0"/>
              <a:t>NP3-976-EX 60D Generation Resource AS Offers in DAM</a:t>
            </a:r>
          </a:p>
          <a:p>
            <a:pPr lvl="1"/>
            <a:r>
              <a:rPr lang="en-US" sz="1200" dirty="0"/>
              <a:t>NP3-978-EX 60D Load Resource AS Offers in DAM</a:t>
            </a:r>
          </a:p>
          <a:p>
            <a:pPr lvl="1"/>
            <a:r>
              <a:rPr lang="en-US" sz="1200" dirty="0"/>
              <a:t>NP3-974-EX 60D QSE Specific Self-Arranged AS in DAM</a:t>
            </a:r>
          </a:p>
          <a:p>
            <a:pPr lvl="1"/>
            <a:r>
              <a:rPr lang="en-US" sz="1200" dirty="0"/>
              <a:t>NP3-977-EX 60 Day Load Resource Data in DAM</a:t>
            </a:r>
          </a:p>
          <a:p>
            <a:r>
              <a:rPr lang="en-US" sz="1200" dirty="0"/>
              <a:t>NP3-991-EX 60D Current Operating Plan (update name to: 60-Day COP All Updates)	</a:t>
            </a:r>
          </a:p>
          <a:p>
            <a:r>
              <a:rPr lang="en-US" sz="1200" dirty="0"/>
              <a:t>NP1-301 60D COP Adjustment Period Snapshot (Complete COP)	</a:t>
            </a:r>
          </a:p>
          <a:p>
            <a:r>
              <a:rPr lang="en-US" sz="1200" dirty="0"/>
              <a:t>NP3-915-EX 3D Highest Price AS Offer Selected	</a:t>
            </a:r>
          </a:p>
          <a:p>
            <a:r>
              <a:rPr lang="en-US" sz="1200" dirty="0"/>
              <a:t>NP3-911-EX 2D Ancillary Services Disclosure	</a:t>
            </a:r>
          </a:p>
          <a:p>
            <a:pPr lvl="1"/>
            <a:r>
              <a:rPr lang="en-US" sz="1200" dirty="0"/>
              <a:t>NP3-959-EX 2D Aggregate AS Offers</a:t>
            </a:r>
          </a:p>
          <a:p>
            <a:pPr lvl="1"/>
            <a:r>
              <a:rPr lang="en-US" sz="1200" dirty="0"/>
              <a:t>NP3-961-EX 2D Cleared DAM AS </a:t>
            </a:r>
          </a:p>
          <a:p>
            <a:pPr lvl="1"/>
            <a:r>
              <a:rPr lang="en-US" sz="1200" dirty="0"/>
              <a:t>NP3-960-EX 2D Self-Arranged AS </a:t>
            </a:r>
          </a:p>
          <a:p>
            <a:r>
              <a:rPr lang="en-US" sz="1200" dirty="0"/>
              <a:t>NP3-965-ER 60D SCED Disclosure Report	</a:t>
            </a:r>
          </a:p>
          <a:p>
            <a:pPr lvl="1"/>
            <a:r>
              <a:rPr lang="en-US" sz="1200" dirty="0"/>
              <a:t>NP3-967-EX QSE self arranged AS</a:t>
            </a:r>
          </a:p>
          <a:p>
            <a:pPr lvl="1"/>
            <a:r>
              <a:rPr lang="en-US" sz="1200" dirty="0"/>
              <a:t>NP3-968-EX Generation Resource Data</a:t>
            </a:r>
          </a:p>
          <a:p>
            <a:pPr lvl="1"/>
            <a:r>
              <a:rPr lang="en-US" sz="1200" dirty="0"/>
              <a:t>NP3-969-EX Load Resource Data</a:t>
            </a:r>
          </a:p>
          <a:p>
            <a:r>
              <a:rPr lang="en-US" sz="1200" dirty="0"/>
              <a:t>NP8-501-ER Monthly Generation Resource Energy Deployment Performance Report	</a:t>
            </a:r>
          </a:p>
          <a:p>
            <a:endParaRPr lang="en-US" sz="2000" dirty="0"/>
          </a:p>
        </p:txBody>
      </p:sp>
      <p:sp>
        <p:nvSpPr>
          <p:cNvPr id="4" name="Slide Number Placeholder 3">
            <a:extLst>
              <a:ext uri="{FF2B5EF4-FFF2-40B4-BE49-F238E27FC236}">
                <a16:creationId xmlns:a16="http://schemas.microsoft.com/office/drawing/2014/main" id="{DF833B4F-2692-43BC-84EE-C2A9A4284856}"/>
              </a:ext>
            </a:extLst>
          </p:cNvPr>
          <p:cNvSpPr>
            <a:spLocks noGrp="1"/>
          </p:cNvSpPr>
          <p:nvPr>
            <p:ph type="sldNum" sz="quarter" idx="4"/>
          </p:nvPr>
        </p:nvSpPr>
        <p:spPr/>
        <p:txBody>
          <a:bodyPr/>
          <a:lstStyle/>
          <a:p>
            <a:fld id="{1D93BD3E-1E9A-4970-A6F7-E7AC52762E0C}" type="slidenum">
              <a:rPr lang="en-US" smtClean="0"/>
              <a:pPr/>
              <a:t>14</a:t>
            </a:fld>
            <a:endParaRPr lang="en-US" dirty="0"/>
          </a:p>
        </p:txBody>
      </p:sp>
      <p:sp>
        <p:nvSpPr>
          <p:cNvPr id="8" name="Content Placeholder 2">
            <a:extLst>
              <a:ext uri="{FF2B5EF4-FFF2-40B4-BE49-F238E27FC236}">
                <a16:creationId xmlns:a16="http://schemas.microsoft.com/office/drawing/2014/main" id="{B474E029-F80E-473A-8921-10E772C6CB58}"/>
              </a:ext>
            </a:extLst>
          </p:cNvPr>
          <p:cNvSpPr txBox="1">
            <a:spLocks/>
          </p:cNvSpPr>
          <p:nvPr/>
        </p:nvSpPr>
        <p:spPr>
          <a:xfrm>
            <a:off x="304800" y="855406"/>
            <a:ext cx="8534400" cy="5064627"/>
          </a:xfrm>
          <a:prstGeom prst="rect">
            <a:avLst/>
          </a:prstGeom>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r>
              <a:rPr lang="en-US" sz="1600" dirty="0"/>
              <a:t>Several existing reports will be affected as a result of the changes being made in the FFRA project. Below is a list of some of the report whose structure will change upon implementation of FFRA project.</a:t>
            </a:r>
          </a:p>
        </p:txBody>
      </p:sp>
    </p:spTree>
    <p:extLst>
      <p:ext uri="{BB962C8B-B14F-4D97-AF65-F5344CB8AC3E}">
        <p14:creationId xmlns:p14="http://schemas.microsoft.com/office/powerpoint/2010/main" val="12805192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A12E3-215B-4770-A5B5-0D1AC61D686A}"/>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82C962F6-55CB-433D-81F5-6349F7C071A4}"/>
              </a:ext>
            </a:extLst>
          </p:cNvPr>
          <p:cNvSpPr>
            <a:spLocks noGrp="1"/>
          </p:cNvSpPr>
          <p:nvPr>
            <p:ph idx="1"/>
          </p:nvPr>
        </p:nvSpPr>
        <p:spPr/>
        <p:txBody>
          <a:bodyPr/>
          <a:lstStyle/>
          <a:p>
            <a:r>
              <a:rPr lang="en-US" sz="1600" dirty="0"/>
              <a:t>PR325-01 FFR Advancement (FFRA) project is the second in a series of projects that are being used to implement changes associated with NPRR 863. </a:t>
            </a:r>
          </a:p>
          <a:p>
            <a:endParaRPr lang="en-US" sz="800" dirty="0"/>
          </a:p>
          <a:p>
            <a:r>
              <a:rPr lang="en-US" sz="1600" dirty="0"/>
              <a:t>ERCOT is planning to implement the FFRA project between December 7 and December 9, 2021. ERCOT will send Market Notices closer to the implementation date.</a:t>
            </a:r>
          </a:p>
          <a:p>
            <a:endParaRPr lang="en-US" sz="800" dirty="0"/>
          </a:p>
          <a:p>
            <a:r>
              <a:rPr lang="en-US" sz="1600" dirty="0"/>
              <a:t>FFRA project changes are scheduled to be migrated into ERCOT’s Market Operations Testing Environment (MOTE) on October 27, 2021. A Market Notice will be sent confirming MOTE’s availability for testing FFRA related changes (~on October 28, 2021).</a:t>
            </a:r>
          </a:p>
          <a:p>
            <a:endParaRPr lang="en-US" sz="800" dirty="0"/>
          </a:p>
          <a:p>
            <a:r>
              <a:rPr lang="en-US" sz="1600" dirty="0"/>
              <a:t>Draft ICCP Handbook changes have been posted on the meeting page for today’s meeting.</a:t>
            </a:r>
          </a:p>
          <a:p>
            <a:endParaRPr lang="en-US" sz="800" dirty="0"/>
          </a:p>
          <a:p>
            <a:r>
              <a:rPr lang="en-US" sz="1600" dirty="0"/>
              <a:t>Draft </a:t>
            </a:r>
            <a:r>
              <a:rPr lang="en-US" sz="1600" i="0" u="none" strike="noStrike" dirty="0">
                <a:solidFill>
                  <a:srgbClr val="0079DB"/>
                </a:solidFill>
                <a:effectLst/>
                <a:latin typeface="Arial" panose="020B0604020202020204" pitchFamily="34" charset="0"/>
                <a:hlinkClick r:id="rId2"/>
              </a:rPr>
              <a:t>EIP External Interfaces Specification</a:t>
            </a:r>
            <a:r>
              <a:rPr lang="en-US" sz="1600" dirty="0"/>
              <a:t> and </a:t>
            </a:r>
            <a:r>
              <a:rPr lang="en-US" sz="1600" i="0" u="none" strike="noStrike" dirty="0">
                <a:solidFill>
                  <a:srgbClr val="0079DB"/>
                </a:solidFill>
                <a:effectLst/>
                <a:latin typeface="Arial" panose="020B0604020202020204" pitchFamily="34" charset="0"/>
                <a:hlinkClick r:id="rId3"/>
              </a:rPr>
              <a:t>External Web Services XSD</a:t>
            </a:r>
            <a:r>
              <a:rPr lang="en-US" sz="1600" i="0" u="none" strike="noStrike" dirty="0">
                <a:solidFill>
                  <a:srgbClr val="0079DB"/>
                </a:solidFill>
                <a:effectLst/>
                <a:latin typeface="Arial" panose="020B0604020202020204" pitchFamily="34" charset="0"/>
              </a:rPr>
              <a:t> </a:t>
            </a:r>
            <a:r>
              <a:rPr lang="en-US" sz="1600" dirty="0"/>
              <a:t>outlining changes to have been posted on </a:t>
            </a:r>
            <a:r>
              <a:rPr lang="en-US" sz="1600" dirty="0">
                <a:hlinkClick r:id="rId4"/>
              </a:rPr>
              <a:t>XSDs page</a:t>
            </a:r>
            <a:r>
              <a:rPr lang="en-US" sz="1600" dirty="0"/>
              <a:t> on ercot.com.</a:t>
            </a:r>
          </a:p>
          <a:p>
            <a:endParaRPr lang="en-US" sz="800" dirty="0"/>
          </a:p>
          <a:p>
            <a:r>
              <a:rPr lang="en-US" sz="1600" dirty="0"/>
              <a:t>ERCOT is currently accepting requests from Resources interested in providing RRS-FFR. </a:t>
            </a:r>
          </a:p>
          <a:p>
            <a:endParaRPr lang="en-US" sz="800" dirty="0"/>
          </a:p>
          <a:p>
            <a:r>
              <a:rPr lang="en-US" sz="1600" dirty="0"/>
              <a:t>For any specific questions or issues related to FFRA project changes please reach contact respective ERCOT Account Manager or </a:t>
            </a:r>
            <a:r>
              <a:rPr lang="fr-FR" sz="1600" dirty="0"/>
              <a:t> contact ERCOT Client Services via email at </a:t>
            </a:r>
            <a:r>
              <a:rPr lang="fr-FR" sz="1600" dirty="0">
                <a:hlinkClick r:id="rId5"/>
              </a:rPr>
              <a:t>ClientServices@ercot.com</a:t>
            </a:r>
            <a:r>
              <a:rPr lang="fr-FR" sz="1600" dirty="0"/>
              <a:t>.</a:t>
            </a:r>
            <a:endParaRPr lang="en-US" sz="1600" dirty="0"/>
          </a:p>
          <a:p>
            <a:endParaRPr lang="en-US" dirty="0"/>
          </a:p>
        </p:txBody>
      </p:sp>
      <p:sp>
        <p:nvSpPr>
          <p:cNvPr id="4" name="Slide Number Placeholder 3">
            <a:extLst>
              <a:ext uri="{FF2B5EF4-FFF2-40B4-BE49-F238E27FC236}">
                <a16:creationId xmlns:a16="http://schemas.microsoft.com/office/drawing/2014/main" id="{C881CC93-3461-4ED9-9D7D-2FBE8C89D778}"/>
              </a:ext>
            </a:extLst>
          </p:cNvPr>
          <p:cNvSpPr>
            <a:spLocks noGrp="1"/>
          </p:cNvSpPr>
          <p:nvPr>
            <p:ph type="sldNum" sz="quarter" idx="4"/>
          </p:nvPr>
        </p:nvSpPr>
        <p:spPr/>
        <p:txBody>
          <a:bodyPr/>
          <a:lstStyle/>
          <a:p>
            <a:fld id="{1D93BD3E-1E9A-4970-A6F7-E7AC52762E0C}" type="slidenum">
              <a:rPr lang="en-US" smtClean="0"/>
              <a:pPr/>
              <a:t>15</a:t>
            </a:fld>
            <a:endParaRPr lang="en-US" dirty="0"/>
          </a:p>
        </p:txBody>
      </p:sp>
    </p:spTree>
    <p:extLst>
      <p:ext uri="{BB962C8B-B14F-4D97-AF65-F5344CB8AC3E}">
        <p14:creationId xmlns:p14="http://schemas.microsoft.com/office/powerpoint/2010/main" val="11922053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948B38D-710D-4E7C-A7E3-6570BA872B03}"/>
              </a:ext>
            </a:extLst>
          </p:cNvPr>
          <p:cNvSpPr>
            <a:spLocks noGrp="1"/>
          </p:cNvSpPr>
          <p:nvPr>
            <p:ph type="sldNum" sz="quarter" idx="4"/>
          </p:nvPr>
        </p:nvSpPr>
        <p:spPr/>
        <p:txBody>
          <a:bodyPr/>
          <a:lstStyle/>
          <a:p>
            <a:fld id="{1D93BD3E-1E9A-4970-A6F7-E7AC52762E0C}" type="slidenum">
              <a:rPr lang="en-US" smtClean="0"/>
              <a:pPr/>
              <a:t>16</a:t>
            </a:fld>
            <a:endParaRPr lang="en-US" dirty="0"/>
          </a:p>
        </p:txBody>
      </p:sp>
      <p:sp>
        <p:nvSpPr>
          <p:cNvPr id="5" name="Content Placeholder 4">
            <a:extLst>
              <a:ext uri="{FF2B5EF4-FFF2-40B4-BE49-F238E27FC236}">
                <a16:creationId xmlns:a16="http://schemas.microsoft.com/office/drawing/2014/main" id="{69466D17-E82C-4CAC-AB4E-B04BD6C33284}"/>
              </a:ext>
            </a:extLst>
          </p:cNvPr>
          <p:cNvSpPr>
            <a:spLocks noGrp="1"/>
          </p:cNvSpPr>
          <p:nvPr>
            <p:ph idx="16"/>
          </p:nvPr>
        </p:nvSpPr>
        <p:spPr/>
        <p:txBody>
          <a:bodyPr/>
          <a:lstStyle/>
          <a:p>
            <a:r>
              <a:rPr lang="en-US" dirty="0"/>
              <a:t>Appendix</a:t>
            </a:r>
          </a:p>
        </p:txBody>
      </p:sp>
    </p:spTree>
    <p:extLst>
      <p:ext uri="{BB962C8B-B14F-4D97-AF65-F5344CB8AC3E}">
        <p14:creationId xmlns:p14="http://schemas.microsoft.com/office/powerpoint/2010/main" val="3979651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Acronyms</a:t>
            </a:r>
          </a:p>
        </p:txBody>
      </p:sp>
      <p:sp>
        <p:nvSpPr>
          <p:cNvPr id="3" name="Content Placeholder 2"/>
          <p:cNvSpPr>
            <a:spLocks noGrp="1"/>
          </p:cNvSpPr>
          <p:nvPr>
            <p:ph idx="1"/>
          </p:nvPr>
        </p:nvSpPr>
        <p:spPr/>
        <p:txBody>
          <a:bodyPr numCol="2"/>
          <a:lstStyle/>
          <a:p>
            <a:r>
              <a:rPr lang="en-US" sz="1400" dirty="0"/>
              <a:t>AS - </a:t>
            </a:r>
            <a:r>
              <a:rPr lang="en-US" sz="1400" dirty="0">
                <a:solidFill>
                  <a:schemeClr val="accent2"/>
                </a:solidFill>
              </a:rPr>
              <a:t>Ancillary Service </a:t>
            </a:r>
          </a:p>
          <a:p>
            <a:r>
              <a:rPr lang="en-US" sz="1400" dirty="0"/>
              <a:t>BP - Base Point</a:t>
            </a:r>
          </a:p>
          <a:p>
            <a:r>
              <a:rPr lang="en-US" sz="1400" dirty="0"/>
              <a:t>BPM – Business Practice Manual</a:t>
            </a:r>
          </a:p>
          <a:p>
            <a:r>
              <a:rPr lang="en-US" sz="1400" dirty="0">
                <a:solidFill>
                  <a:schemeClr val="accent2"/>
                </a:solidFill>
              </a:rPr>
              <a:t>COP - Current Operating Plan</a:t>
            </a:r>
          </a:p>
          <a:p>
            <a:r>
              <a:rPr lang="en-US" sz="1400" dirty="0"/>
              <a:t>DAM - </a:t>
            </a:r>
            <a:r>
              <a:rPr lang="en-US" sz="1400" dirty="0">
                <a:solidFill>
                  <a:schemeClr val="accent2"/>
                </a:solidFill>
              </a:rPr>
              <a:t>Day Ahead Market</a:t>
            </a:r>
          </a:p>
          <a:p>
            <a:r>
              <a:rPr lang="en-US" sz="1400" dirty="0">
                <a:solidFill>
                  <a:schemeClr val="accent2"/>
                </a:solidFill>
              </a:rPr>
              <a:t>ESR - Energy Storage Resource </a:t>
            </a:r>
          </a:p>
          <a:p>
            <a:r>
              <a:rPr lang="en-US" sz="1400" dirty="0">
                <a:solidFill>
                  <a:schemeClr val="accent2"/>
                </a:solidFill>
              </a:rPr>
              <a:t>ESR-Gen – ESR Generation Resource</a:t>
            </a:r>
          </a:p>
          <a:p>
            <a:r>
              <a:rPr lang="en-US" sz="1400" dirty="0">
                <a:solidFill>
                  <a:schemeClr val="accent2"/>
                </a:solidFill>
              </a:rPr>
              <a:t>ESR-CLR – ESR Controllable Load Resource</a:t>
            </a:r>
          </a:p>
          <a:p>
            <a:r>
              <a:rPr lang="en-US" sz="1400" dirty="0"/>
              <a:t>FFR - Fast Frequency Response</a:t>
            </a:r>
          </a:p>
          <a:p>
            <a:r>
              <a:rPr lang="en-US" sz="1400" dirty="0"/>
              <a:t>HASL - High Ancillary Service Limit</a:t>
            </a:r>
          </a:p>
          <a:p>
            <a:r>
              <a:rPr lang="en-US" sz="1400" dirty="0"/>
              <a:t>HDL - High Dispatch Limit</a:t>
            </a:r>
          </a:p>
          <a:p>
            <a:r>
              <a:rPr lang="en-US" sz="1400" dirty="0"/>
              <a:t>HSL - High Sustained Limit</a:t>
            </a:r>
          </a:p>
          <a:p>
            <a:r>
              <a:rPr lang="en-US" sz="1400" dirty="0"/>
              <a:t>ICCP - Inter-Control Center Protocol </a:t>
            </a:r>
          </a:p>
          <a:p>
            <a:r>
              <a:rPr lang="en-US" sz="1400" dirty="0"/>
              <a:t>LSL - Low Sustained Limit</a:t>
            </a:r>
          </a:p>
          <a:p>
            <a:r>
              <a:rPr lang="en-US" sz="1400" dirty="0"/>
              <a:t>NCLR - </a:t>
            </a:r>
            <a:r>
              <a:rPr lang="en-US" sz="1400" dirty="0">
                <a:solidFill>
                  <a:schemeClr val="accent2"/>
                </a:solidFill>
              </a:rPr>
              <a:t>Non-Controllable Load Resource </a:t>
            </a:r>
            <a:endParaRPr lang="en-US" sz="1400" dirty="0"/>
          </a:p>
          <a:p>
            <a:r>
              <a:rPr lang="en-US" sz="1400" dirty="0"/>
              <a:t>OBD – Other Binding Document</a:t>
            </a:r>
          </a:p>
          <a:p>
            <a:r>
              <a:rPr lang="en-US" sz="1400" dirty="0"/>
              <a:t>QSE - Qualified Scheduling Entity</a:t>
            </a:r>
          </a:p>
          <a:p>
            <a:r>
              <a:rPr lang="en-US" sz="1400" dirty="0"/>
              <a:t>PFR – Primary Frequency Response</a:t>
            </a:r>
          </a:p>
          <a:p>
            <a:r>
              <a:rPr lang="en-US" sz="1400" dirty="0"/>
              <a:t>RRRS - Responsive Reserve Responsibility</a:t>
            </a:r>
          </a:p>
          <a:p>
            <a:r>
              <a:rPr lang="en-US" sz="1400" dirty="0"/>
              <a:t>RRS - Responsive Reserve</a:t>
            </a:r>
          </a:p>
          <a:p>
            <a:r>
              <a:rPr lang="en-US" sz="1400" dirty="0"/>
              <a:t>RRSC - Responsive Reserve Schedule</a:t>
            </a:r>
          </a:p>
          <a:p>
            <a:r>
              <a:rPr lang="en-US" sz="1400" dirty="0"/>
              <a:t>RST - Resource Status</a:t>
            </a:r>
          </a:p>
          <a:p>
            <a:r>
              <a:rPr lang="en-US" sz="1400" dirty="0"/>
              <a:t>SASM - Supplementary</a:t>
            </a:r>
          </a:p>
          <a:p>
            <a:r>
              <a:rPr lang="en-US" sz="1400" dirty="0"/>
              <a:t>SCED - Security Constrained Economic Dispatch</a:t>
            </a:r>
          </a:p>
          <a:p>
            <a:r>
              <a:rPr lang="en-US" sz="1400" dirty="0"/>
              <a:t>UDBP - Updated Desired Base Point</a:t>
            </a:r>
          </a:p>
          <a:p>
            <a:r>
              <a:rPr lang="en-US" sz="1400" dirty="0">
                <a:solidFill>
                  <a:schemeClr val="accent2"/>
                </a:solidFill>
              </a:rPr>
              <a:t>UFR - Under-frequency Relay </a:t>
            </a:r>
          </a:p>
          <a:p>
            <a:endParaRPr lang="en-US" sz="1400" dirty="0"/>
          </a:p>
          <a:p>
            <a:pPr marL="0"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17</a:t>
            </a:fld>
            <a:endParaRPr lang="en-US" dirty="0"/>
          </a:p>
        </p:txBody>
      </p:sp>
    </p:spTree>
    <p:extLst>
      <p:ext uri="{BB962C8B-B14F-4D97-AF65-F5344CB8AC3E}">
        <p14:creationId xmlns:p14="http://schemas.microsoft.com/office/powerpoint/2010/main" val="17769285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FFR Qualification Details - Self Test </a:t>
            </a:r>
            <a:r>
              <a:rPr lang="en-US" sz="1600" i="1" dirty="0"/>
              <a:t>(Unchanged from phase 1)</a:t>
            </a:r>
            <a:endParaRPr lang="en-US" i="1" dirty="0"/>
          </a:p>
        </p:txBody>
      </p:sp>
      <p:sp>
        <p:nvSpPr>
          <p:cNvPr id="3" name="Content Placeholder 2"/>
          <p:cNvSpPr>
            <a:spLocks noGrp="1"/>
          </p:cNvSpPr>
          <p:nvPr>
            <p:ph idx="1"/>
          </p:nvPr>
        </p:nvSpPr>
        <p:spPr/>
        <p:txBody>
          <a:bodyPr/>
          <a:lstStyle/>
          <a:p>
            <a:r>
              <a:rPr lang="en-US" dirty="0"/>
              <a:t>The following steps should be followed when conducting a Self Test for FFR:</a:t>
            </a:r>
          </a:p>
          <a:p>
            <a:pPr marL="685800" lvl="1" indent="-342900">
              <a:buFont typeface="+mj-lt"/>
              <a:buAutoNum type="arabicPeriod"/>
            </a:pPr>
            <a:r>
              <a:rPr lang="en-US" sz="1400" dirty="0"/>
              <a:t>Ancillary Service Resource Responsibility must be set equal to MW capacity for which the Resource seeks qualification for FFR.</a:t>
            </a:r>
          </a:p>
          <a:p>
            <a:pPr marL="685800" lvl="1" indent="-342900">
              <a:buFont typeface="+mj-lt"/>
              <a:buAutoNum type="arabicPeriod"/>
            </a:pPr>
            <a:r>
              <a:rPr lang="en-US" sz="1400" dirty="0"/>
              <a:t>The test is performed by adding a frequency offset such that frequency decays low enough to initiate response from the Resource. Note that the initiation setting of the under-frequency relay or similar trigger mechanism shall not be any lower than 59.85 Hz; </a:t>
            </a:r>
          </a:p>
          <a:p>
            <a:pPr marL="685800" lvl="1" indent="-342900">
              <a:buFont typeface="+mj-lt"/>
              <a:buAutoNum type="arabicPeriod"/>
            </a:pPr>
            <a:r>
              <a:rPr lang="en-US" sz="1400" dirty="0"/>
              <a:t>The test starts at time t0 when the frequency exceeds the initiation setting &amp; initiates a response from the Resource. The following signals should be recorded with a resolution of no less than 32 samples per second (a) Frequency (Hz) (b) MW Output (MW)  </a:t>
            </a:r>
          </a:p>
          <a:p>
            <a:pPr marL="685800" lvl="1" indent="-342900">
              <a:buFont typeface="+mj-lt"/>
              <a:buAutoNum type="arabicPeriod"/>
            </a:pPr>
            <a:r>
              <a:rPr lang="en-US" sz="1400" dirty="0"/>
              <a:t>Upon completion send recorded data with at least 15 minutes of data to ERCOT.</a:t>
            </a:r>
          </a:p>
          <a:p>
            <a:pPr lvl="1"/>
            <a:endParaRPr lang="en-US" sz="700" dirty="0"/>
          </a:p>
          <a:p>
            <a:pPr marL="342900" lvl="1" indent="0">
              <a:buNone/>
            </a:pPr>
            <a:endParaRPr lang="en-US" sz="700" dirty="0"/>
          </a:p>
          <a:p>
            <a:r>
              <a:rPr lang="en-US" dirty="0"/>
              <a:t>The following criteria will be used to evaluate Self Test for FFR:</a:t>
            </a:r>
          </a:p>
          <a:p>
            <a:pPr lvl="1"/>
            <a:r>
              <a:rPr lang="en-US" sz="1400" dirty="0"/>
              <a:t>The total time from the time frequency first decays to a value low enough to initiate action up to the time when full Ancillary Service Resource Responsibility for RRS is delivered should be no more than 15 cycles, including all relay and breaker operating times; </a:t>
            </a:r>
          </a:p>
          <a:p>
            <a:pPr lvl="1"/>
            <a:r>
              <a:rPr lang="en-US" sz="1400" dirty="0"/>
              <a:t>The resource must demonstrate its ability to sustain the scheduled level of deployment for at least 15 minutes at a minimum level of 95% but not more than a maximum level of 110% of the MW capacity for which the Resource seeks qualification for FFR.</a:t>
            </a:r>
          </a:p>
          <a:p>
            <a:pPr marL="0" lvl="1" indent="0">
              <a:buNone/>
            </a:pPr>
            <a:endParaRPr lang="en-US" sz="1400" i="1" dirty="0"/>
          </a:p>
          <a:p>
            <a:pPr marL="0" lvl="1" indent="0">
              <a:buNone/>
            </a:pPr>
            <a:r>
              <a:rPr lang="en-US" sz="1400" i="1" dirty="0"/>
              <a:t>Note ERCOT systems will track the capacity a Resource providing FFR is qualified to provide. </a:t>
            </a:r>
          </a:p>
          <a:p>
            <a:pPr lvl="1"/>
            <a:endParaRPr lang="en-US" dirty="0"/>
          </a:p>
          <a:p>
            <a:pPr lvl="2"/>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18</a:t>
            </a:fld>
            <a:endParaRPr lang="en-US" dirty="0"/>
          </a:p>
        </p:txBody>
      </p:sp>
    </p:spTree>
    <p:extLst>
      <p:ext uri="{BB962C8B-B14F-4D97-AF65-F5344CB8AC3E}">
        <p14:creationId xmlns:p14="http://schemas.microsoft.com/office/powerpoint/2010/main" val="5109512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ESR related BPM v5.15 Revision Summary</a:t>
            </a:r>
          </a:p>
        </p:txBody>
      </p:sp>
      <p:sp>
        <p:nvSpPr>
          <p:cNvPr id="6" name="Content Placeholder 5"/>
          <p:cNvSpPr>
            <a:spLocks noGrp="1"/>
          </p:cNvSpPr>
          <p:nvPr>
            <p:ph idx="1"/>
          </p:nvPr>
        </p:nvSpPr>
        <p:spPr/>
        <p:txBody>
          <a:bodyPr/>
          <a:lstStyle/>
          <a:p>
            <a:pPr marL="0" indent="0">
              <a:buNone/>
            </a:pPr>
            <a:r>
              <a:rPr lang="en-US" sz="1600" dirty="0"/>
              <a:t>ERCOT posted Version 5.15 of the </a:t>
            </a:r>
            <a:r>
              <a:rPr lang="en-US" sz="1600" dirty="0">
                <a:hlinkClick r:id="rId3">
                  <a:extLst>
                    <a:ext uri="{A12FA001-AC4F-418D-AE19-62706E023703}">
                      <ahyp:hlinkClr xmlns:ahyp="http://schemas.microsoft.com/office/drawing/2018/hyperlinkcolor" val="tx"/>
                    </a:ext>
                  </a:extLst>
                </a:hlinkClick>
              </a:rPr>
              <a:t>ERCOT and QSE Operations Practices During The Operating Hour</a:t>
            </a:r>
            <a:r>
              <a:rPr lang="en-US" sz="1600" dirty="0"/>
              <a:t> with an effective date of 10/13/2021. Changes in this revision include:</a:t>
            </a:r>
          </a:p>
          <a:p>
            <a:pPr marL="0" indent="0">
              <a:buNone/>
            </a:pPr>
            <a:endParaRPr lang="en-US" sz="1350" b="1" u="sng" dirty="0">
              <a:latin typeface="Arial" panose="020B0604020202020204" pitchFamily="34" charset="0"/>
              <a:ea typeface="Times New Roman" panose="02020603050405020304" pitchFamily="18" charset="0"/>
              <a:cs typeface="Times New Roman" panose="02020603050405020304" pitchFamily="18" charset="0"/>
            </a:endParaRPr>
          </a:p>
          <a:p>
            <a:pPr>
              <a:buFont typeface="+mj-lt"/>
              <a:buAutoNum type="arabicPeriod"/>
            </a:pPr>
            <a:r>
              <a:rPr lang="en-US" sz="1350" b="1" u="sng" dirty="0">
                <a:ea typeface="Times New Roman" panose="02020603050405020304" pitchFamily="18" charset="0"/>
                <a:cs typeface="Times New Roman" panose="02020603050405020304" pitchFamily="18" charset="0"/>
              </a:rPr>
              <a:t>Update to Section 3.5 – Regulation Ancillary Service</a:t>
            </a:r>
            <a:endParaRPr lang="en-US" sz="1350" b="1" u="sng" dirty="0"/>
          </a:p>
          <a:p>
            <a:pPr marL="0" indent="0">
              <a:buNone/>
            </a:pPr>
            <a:r>
              <a:rPr lang="en-US" sz="1350" dirty="0"/>
              <a:t>Added telemetry guidance related to ESRs simultaneously carrying Regulation on both the modeled ESR-Generation Resource (ESR-GR) and ESR-Controllable Load Resource (ESR-CLR), specifically the expectations for Regulation Responsibilities and Participation Factors.</a:t>
            </a:r>
          </a:p>
          <a:p>
            <a:pPr>
              <a:buFont typeface="+mj-lt"/>
              <a:buAutoNum type="arabicPeriod"/>
            </a:pPr>
            <a:endParaRPr lang="en-US" sz="1350" b="1" u="sng" dirty="0">
              <a:ea typeface="Times New Roman" panose="02020603050405020304" pitchFamily="18" charset="0"/>
              <a:cs typeface="Times New Roman" panose="02020603050405020304" pitchFamily="18" charset="0"/>
            </a:endParaRPr>
          </a:p>
          <a:p>
            <a:pPr>
              <a:buFont typeface="+mj-lt"/>
              <a:buAutoNum type="arabicPeriod" startAt="2"/>
            </a:pPr>
            <a:r>
              <a:rPr lang="en-US" sz="1350" b="1" u="sng" dirty="0">
                <a:ea typeface="Times New Roman" panose="02020603050405020304" pitchFamily="18" charset="0"/>
                <a:cs typeface="Times New Roman" panose="02020603050405020304" pitchFamily="18" charset="0"/>
              </a:rPr>
              <a:t>Update to Section 3.6 – Responsive Reserve Ancillary Service</a:t>
            </a:r>
            <a:endParaRPr lang="en-US" sz="1350" dirty="0">
              <a:ea typeface="Times New Roman" panose="02020603050405020304" pitchFamily="18" charset="0"/>
              <a:cs typeface="Times New Roman" panose="02020603050405020304" pitchFamily="18" charset="0"/>
            </a:endParaRPr>
          </a:p>
          <a:p>
            <a:pPr marL="0" indent="0">
              <a:buNone/>
            </a:pPr>
            <a:r>
              <a:rPr lang="en-US" sz="1350" dirty="0">
                <a:ea typeface="Times New Roman" panose="02020603050405020304" pitchFamily="18" charset="0"/>
                <a:cs typeface="Times New Roman" panose="02020603050405020304" pitchFamily="18" charset="0"/>
              </a:rPr>
              <a:t>Added language to clarify that QSEs should not move RRS Responsibilities while frequency is below 59.95 Hz.</a:t>
            </a:r>
          </a:p>
          <a:p>
            <a:pPr marL="0" indent="0">
              <a:buNone/>
            </a:pPr>
            <a:endParaRPr lang="en-US" sz="1350" b="1" u="sng" dirty="0">
              <a:ea typeface="Times New Roman" panose="02020603050405020304" pitchFamily="18" charset="0"/>
              <a:cs typeface="Times New Roman" panose="02020603050405020304" pitchFamily="18" charset="0"/>
            </a:endParaRPr>
          </a:p>
          <a:p>
            <a:pPr>
              <a:buFont typeface="+mj-lt"/>
              <a:buAutoNum type="arabicPeriod" startAt="3"/>
            </a:pPr>
            <a:r>
              <a:rPr lang="en-US" sz="1350" b="1" u="sng" dirty="0">
                <a:ea typeface="Times New Roman" panose="02020603050405020304" pitchFamily="18" charset="0"/>
                <a:cs typeface="Times New Roman" panose="02020603050405020304" pitchFamily="18" charset="0"/>
              </a:rPr>
              <a:t>Add section 3.9.3 – Telemetry Requirements Related to IRRs Co-Located with Energy Storage Resources</a:t>
            </a:r>
            <a:endParaRPr lang="en-US" sz="1350" dirty="0">
              <a:ea typeface="Times New Roman" panose="02020603050405020304" pitchFamily="18" charset="0"/>
              <a:cs typeface="Times New Roman" panose="02020603050405020304" pitchFamily="18" charset="0"/>
            </a:endParaRPr>
          </a:p>
          <a:p>
            <a:pPr marL="0" indent="0">
              <a:buNone/>
            </a:pPr>
            <a:r>
              <a:rPr lang="en-US" sz="1350" dirty="0">
                <a:ea typeface="Times New Roman" panose="02020603050405020304" pitchFamily="18" charset="0"/>
                <a:cs typeface="Times New Roman" panose="02020603050405020304" pitchFamily="18" charset="0"/>
              </a:rPr>
              <a:t>Add new section on telemetry guidance for ESRs co-located with IRRs, specifically related to the telemetry  expectations when an ESR is self-charging from a co-located IRR.</a:t>
            </a:r>
          </a:p>
          <a:p>
            <a:pPr marL="0" indent="0">
              <a:buNone/>
            </a:pPr>
            <a:endParaRPr lang="en-US" sz="1350" b="1" u="sng" dirty="0">
              <a:ea typeface="Times New Roman" panose="02020603050405020304" pitchFamily="18" charset="0"/>
              <a:cs typeface="Times New Roman" panose="02020603050405020304" pitchFamily="18" charset="0"/>
            </a:endParaRPr>
          </a:p>
          <a:p>
            <a:pPr>
              <a:buFont typeface="+mj-lt"/>
              <a:buAutoNum type="arabicPeriod" startAt="4"/>
            </a:pPr>
            <a:r>
              <a:rPr lang="en-US" sz="1350" b="1" u="sng" dirty="0">
                <a:ea typeface="Times New Roman" panose="02020603050405020304" pitchFamily="18" charset="0"/>
                <a:cs typeface="Times New Roman" panose="02020603050405020304" pitchFamily="18" charset="0"/>
              </a:rPr>
              <a:t>Add section 3.12 – Expected Primary Frequency Response for Energy Storage Resources</a:t>
            </a:r>
            <a:endParaRPr lang="en-US" sz="1350" dirty="0">
              <a:ea typeface="Times New Roman" panose="02020603050405020304" pitchFamily="18" charset="0"/>
              <a:cs typeface="Times New Roman" panose="02020603050405020304" pitchFamily="18" charset="0"/>
            </a:endParaRPr>
          </a:p>
          <a:p>
            <a:pPr marL="0" indent="0">
              <a:buNone/>
            </a:pPr>
            <a:r>
              <a:rPr lang="en-US" sz="1350" dirty="0">
                <a:ea typeface="Times New Roman" panose="02020603050405020304" pitchFamily="18" charset="0"/>
                <a:cs typeface="Times New Roman" panose="02020603050405020304" pitchFamily="18" charset="0"/>
              </a:rPr>
              <a:t>Add new section detailing ESR Expected Primary Frequency Response for various operating conditions.</a:t>
            </a:r>
          </a:p>
          <a:p>
            <a:pPr marL="0" indent="0">
              <a:buNone/>
            </a:pPr>
            <a:endParaRPr lang="en-US" sz="1350" dirty="0">
              <a:latin typeface="Arial" panose="020B0604020202020204" pitchFamily="34" charset="0"/>
              <a:cs typeface="Times New Roman" panose="02020603050405020304" pitchFamily="18" charset="0"/>
            </a:endParaRPr>
          </a:p>
          <a:p>
            <a:pPr marL="0" indent="0">
              <a:buNone/>
            </a:pPr>
            <a:r>
              <a:rPr lang="en-US" sz="1350" dirty="0">
                <a:cs typeface="Times New Roman" panose="02020603050405020304" pitchFamily="18" charset="0"/>
              </a:rPr>
              <a:t>Please direct any questions related to these changes to </a:t>
            </a:r>
            <a:r>
              <a:rPr lang="en-US" sz="1350" dirty="0">
                <a:cs typeface="Times New Roman" panose="02020603050405020304" pitchFamily="18" charset="0"/>
                <a:hlinkClick r:id="rId4"/>
              </a:rPr>
              <a:t>OperationsAnalysis@ercot.com</a:t>
            </a:r>
            <a:endParaRPr lang="en-US" sz="1350" dirty="0">
              <a:cs typeface="Times New Roman" panose="02020603050405020304" pitchFamily="18" charset="0"/>
            </a:endParaRPr>
          </a:p>
          <a:p>
            <a:pPr marL="0" indent="0">
              <a:buNone/>
            </a:pPr>
            <a:endParaRPr lang="en-US" sz="1350" b="1" u="sng" dirty="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19</a:t>
            </a:fld>
            <a:endParaRPr lang="en-US"/>
          </a:p>
        </p:txBody>
      </p:sp>
    </p:spTree>
    <p:extLst>
      <p:ext uri="{BB962C8B-B14F-4D97-AF65-F5344CB8AC3E}">
        <p14:creationId xmlns:p14="http://schemas.microsoft.com/office/powerpoint/2010/main" val="3190927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3ACF660-194B-40FB-9B59-21ECFFB5B794}"/>
              </a:ext>
            </a:extLst>
          </p:cNvPr>
          <p:cNvSpPr>
            <a:spLocks noGrp="1"/>
          </p:cNvSpPr>
          <p:nvPr>
            <p:ph type="title"/>
          </p:nvPr>
        </p:nvSpPr>
        <p:spPr/>
        <p:txBody>
          <a:bodyPr/>
          <a:lstStyle/>
          <a:p>
            <a:r>
              <a:rPr lang="en-US" dirty="0"/>
              <a:t>Introduction</a:t>
            </a:r>
          </a:p>
        </p:txBody>
      </p:sp>
      <p:sp>
        <p:nvSpPr>
          <p:cNvPr id="9" name="Content Placeholder 8">
            <a:extLst>
              <a:ext uri="{FF2B5EF4-FFF2-40B4-BE49-F238E27FC236}">
                <a16:creationId xmlns:a16="http://schemas.microsoft.com/office/drawing/2014/main" id="{B2E08BFC-E906-4129-87AE-42C38C973412}"/>
              </a:ext>
            </a:extLst>
          </p:cNvPr>
          <p:cNvSpPr>
            <a:spLocks noGrp="1"/>
          </p:cNvSpPr>
          <p:nvPr>
            <p:ph idx="1"/>
          </p:nvPr>
        </p:nvSpPr>
        <p:spPr/>
        <p:txBody>
          <a:bodyPr/>
          <a:lstStyle/>
          <a:p>
            <a:r>
              <a:rPr lang="en-US" sz="1600" dirty="0"/>
              <a:t>PR325-01 FFR Advancement (FFRA) project is the second in a series of projects that are being used to implement changes associated with NPRR 863. </a:t>
            </a:r>
          </a:p>
          <a:p>
            <a:endParaRPr lang="en-US" sz="1600" dirty="0"/>
          </a:p>
          <a:p>
            <a:r>
              <a:rPr lang="en-US" sz="1600" dirty="0"/>
              <a:t>Following is a high-level list of the changes that are being made as a part of the FFRA project. </a:t>
            </a:r>
          </a:p>
          <a:p>
            <a:pPr marL="685800" lvl="1" indent="-342900">
              <a:buFont typeface="+mj-lt"/>
              <a:buAutoNum type="arabicPeriod"/>
            </a:pPr>
            <a:r>
              <a:rPr lang="en-US" sz="1400" dirty="0"/>
              <a:t>Upon the full implementation of FFR as a part of this project, </a:t>
            </a:r>
            <a:r>
              <a:rPr lang="en-US" sz="1400" dirty="0">
                <a:solidFill>
                  <a:schemeClr val="accent2"/>
                </a:solidFill>
              </a:rPr>
              <a:t>for any operating hour in the Day Ahead Market (DAM),</a:t>
            </a:r>
            <a:r>
              <a:rPr lang="en-US" sz="1600" dirty="0">
                <a:solidFill>
                  <a:schemeClr val="accent2"/>
                </a:solidFill>
              </a:rPr>
              <a:t> </a:t>
            </a:r>
          </a:p>
          <a:p>
            <a:pPr marL="1028700" lvl="2" indent="-342900">
              <a:buFont typeface="+mj-lt"/>
              <a:buAutoNum type="alphaLcParenR"/>
              <a:tabLst>
                <a:tab pos="2176463" algn="l"/>
                <a:tab pos="7199313" algn="l"/>
              </a:tabLst>
            </a:pPr>
            <a:r>
              <a:rPr lang="en-US" sz="1400" dirty="0"/>
              <a:t>An ESR-Gen and ESR-CLR will be able to offer, get awarded and provide* (conventional) Regulation, RRS-PFR, and (online) Non-Spin simultaneously with RRS-FFR (assuming the ESR-Gen or ESR-CLR is qualified for the AS or AS sub-type it is offering or providing). </a:t>
            </a:r>
          </a:p>
          <a:p>
            <a:pPr marL="1028700" lvl="2" indent="-342900">
              <a:buFont typeface="+mj-lt"/>
              <a:buAutoNum type="alphaLcParenR"/>
              <a:tabLst>
                <a:tab pos="2176463" algn="l"/>
                <a:tab pos="7199313" algn="l"/>
              </a:tabLst>
            </a:pPr>
            <a:r>
              <a:rPr lang="en-US" sz="1400" dirty="0"/>
              <a:t>A NCLR will be able to offer, get awarded and provide** either RRS-FFR or RRS-UFR (assuming the NCLR is qualified for the RRS sub-type it is offering or providing).</a:t>
            </a:r>
          </a:p>
          <a:p>
            <a:pPr marL="685800" lvl="1" indent="-342900">
              <a:buFont typeface="+mj-lt"/>
              <a:buAutoNum type="arabicPeriod"/>
            </a:pPr>
            <a:endParaRPr lang="en-US" sz="1400" dirty="0"/>
          </a:p>
          <a:p>
            <a:pPr marL="685800" lvl="1" indent="-342900">
              <a:buFont typeface="+mj-lt"/>
              <a:buAutoNum type="arabicPeriod"/>
            </a:pPr>
            <a:r>
              <a:rPr lang="en-US" sz="1400" dirty="0"/>
              <a:t>RRS Offers in &amp; Awards from DAM/SASM, RRS AS Responsibilities in COPs, Self-Arranged RRS and RRS AS Trade submissions will split by subtype namely, RRS-PFR, RRS-FFR and RRS-UFR.</a:t>
            </a:r>
          </a:p>
          <a:p>
            <a:pPr marL="685800" lvl="1" indent="-342900">
              <a:buFont typeface="+mj-lt"/>
              <a:buAutoNum type="arabicPeriod"/>
            </a:pPr>
            <a:endParaRPr lang="en-US" sz="1400" dirty="0"/>
          </a:p>
          <a:p>
            <a:pPr marL="685800" lvl="1" indent="-342900">
              <a:buFont typeface="+mj-lt"/>
              <a:buAutoNum type="arabicPeriod"/>
            </a:pPr>
            <a:r>
              <a:rPr lang="en-US" sz="1400" dirty="0"/>
              <a:t>In Real Time, new telemetry will be setup to send Ancillary Service Responsibility and Ancillary Service Schedule for RRS-FFR. </a:t>
            </a:r>
          </a:p>
          <a:p>
            <a:pPr lvl="2"/>
            <a:r>
              <a:rPr lang="en-US" sz="1400" dirty="0"/>
              <a:t>The existing Ancillary Service Responsibility and Ancillary Service Schedule telemetry will continue to be used for telemetering RRS-PFR and RRS-UFR.</a:t>
            </a:r>
          </a:p>
          <a:p>
            <a:pPr marL="0" indent="0">
              <a:buNone/>
            </a:pPr>
            <a:endParaRPr lang="en-US" dirty="0"/>
          </a:p>
        </p:txBody>
      </p:sp>
      <p:sp>
        <p:nvSpPr>
          <p:cNvPr id="2" name="Slide Number Placeholder 1">
            <a:extLst>
              <a:ext uri="{FF2B5EF4-FFF2-40B4-BE49-F238E27FC236}">
                <a16:creationId xmlns:a16="http://schemas.microsoft.com/office/drawing/2014/main" id="{B5FEA80C-DAC5-40CA-83B4-A85EEBE82A7E}"/>
              </a:ext>
            </a:extLst>
          </p:cNvPr>
          <p:cNvSpPr>
            <a:spLocks noGrp="1"/>
          </p:cNvSpPr>
          <p:nvPr>
            <p:ph type="sldNum" sz="quarter" idx="4"/>
          </p:nvPr>
        </p:nvSpPr>
        <p:spPr/>
        <p:txBody>
          <a:bodyPr/>
          <a:lstStyle/>
          <a:p>
            <a:fld id="{0E7085C4-D6A8-46D9-A1BA-F87C2DEFFCDB}" type="slidenum">
              <a:rPr lang="en-US" smtClean="0"/>
              <a:pPr/>
              <a:t>2</a:t>
            </a:fld>
            <a:endParaRPr lang="en-US" dirty="0"/>
          </a:p>
        </p:txBody>
      </p:sp>
      <p:sp>
        <p:nvSpPr>
          <p:cNvPr id="10" name="TextBox 9">
            <a:extLst>
              <a:ext uri="{FF2B5EF4-FFF2-40B4-BE49-F238E27FC236}">
                <a16:creationId xmlns:a16="http://schemas.microsoft.com/office/drawing/2014/main" id="{2BEE6673-D0C4-4826-B6A6-5F5ED738CF36}"/>
              </a:ext>
            </a:extLst>
          </p:cNvPr>
          <p:cNvSpPr txBox="1"/>
          <p:nvPr/>
        </p:nvSpPr>
        <p:spPr>
          <a:xfrm>
            <a:off x="1913965" y="6478361"/>
            <a:ext cx="6858000" cy="307777"/>
          </a:xfrm>
          <a:prstGeom prst="rect">
            <a:avLst/>
          </a:prstGeom>
          <a:noFill/>
        </p:spPr>
        <p:txBody>
          <a:bodyPr wrap="square" rtlCol="0">
            <a:spAutoFit/>
          </a:bodyPr>
          <a:lstStyle/>
          <a:p>
            <a:r>
              <a:rPr lang="en-US" sz="700" dirty="0">
                <a:solidFill>
                  <a:srgbClr val="FF0000"/>
                </a:solidFill>
              </a:rPr>
              <a:t>*</a:t>
            </a:r>
            <a:r>
              <a:rPr lang="en-US" sz="700" dirty="0">
                <a:solidFill>
                  <a:schemeClr val="tx2"/>
                </a:solidFill>
              </a:rPr>
              <a:t>ESR-Gen will be required to use ONFFRRRS resource status to provide RRS-FFR in Real Time.</a:t>
            </a:r>
          </a:p>
          <a:p>
            <a:r>
              <a:rPr lang="en-US" sz="700" dirty="0">
                <a:solidFill>
                  <a:srgbClr val="FF0000"/>
                </a:solidFill>
              </a:rPr>
              <a:t>** </a:t>
            </a:r>
            <a:r>
              <a:rPr lang="en-US" sz="700" dirty="0">
                <a:solidFill>
                  <a:schemeClr val="accent2"/>
                </a:solidFill>
              </a:rPr>
              <a:t>NCLR will be required to use ONFFRRRSL resource status to provide RRS-FFR or ONRL resource status to provide RRS-UFR in Real Time.</a:t>
            </a:r>
            <a:endParaRPr lang="en-US" sz="700" dirty="0">
              <a:solidFill>
                <a:srgbClr val="FF0000"/>
              </a:solidFill>
            </a:endParaRPr>
          </a:p>
        </p:txBody>
      </p:sp>
    </p:spTree>
    <p:extLst>
      <p:ext uri="{BB962C8B-B14F-4D97-AF65-F5344CB8AC3E}">
        <p14:creationId xmlns:p14="http://schemas.microsoft.com/office/powerpoint/2010/main" val="29733520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spcBef>
                <a:spcPts val="450"/>
              </a:spcBef>
            </a:pPr>
            <a:r>
              <a:rPr lang="en-US" sz="1400" dirty="0"/>
              <a:t>When an ESR is providing FFR, autonomous droop based Primary Frequency Response is expected on the frequency responsive capacity that is not reserved for FFR  when frequency is outside the dead-band. </a:t>
            </a:r>
          </a:p>
          <a:p>
            <a:pPr>
              <a:spcBef>
                <a:spcPts val="450"/>
              </a:spcBef>
            </a:pPr>
            <a:r>
              <a:rPr lang="en-US" sz="1400" b="1" dirty="0"/>
              <a:t>When discharging or idle and carrying FFR on the ESR-GR,</a:t>
            </a:r>
          </a:p>
          <a:p>
            <a:pPr marL="300038" lvl="1" indent="0">
              <a:spcBef>
                <a:spcPts val="450"/>
              </a:spcBef>
              <a:buNone/>
            </a:pPr>
            <a:r>
              <a:rPr lang="en-US" sz="1200" dirty="0"/>
              <a:t>For low frequency events, the available capacity for autonomous PFR is between the ESR-GEN HSL, minus FFR capacity, and ESR-GEN injection MW.</a:t>
            </a:r>
          </a:p>
          <a:p>
            <a:pPr>
              <a:spcBef>
                <a:spcPts val="450"/>
              </a:spcBef>
            </a:pPr>
            <a:endParaRPr lang="en-US" sz="1200" dirty="0"/>
          </a:p>
          <a:p>
            <a:pPr>
              <a:spcBef>
                <a:spcPts val="450"/>
              </a:spcBef>
            </a:pPr>
            <a:endParaRPr lang="en-US" sz="450" i="1" dirty="0"/>
          </a:p>
          <a:p>
            <a:pPr>
              <a:spcBef>
                <a:spcPts val="450"/>
              </a:spcBef>
            </a:pPr>
            <a:endParaRPr lang="en-US" sz="450" i="1" dirty="0"/>
          </a:p>
          <a:p>
            <a:pPr>
              <a:spcBef>
                <a:spcPts val="450"/>
              </a:spcBef>
            </a:pPr>
            <a:endParaRPr lang="en-US" sz="450" i="1" dirty="0"/>
          </a:p>
          <a:p>
            <a:pPr>
              <a:spcBef>
                <a:spcPts val="450"/>
              </a:spcBef>
            </a:pPr>
            <a:endParaRPr lang="en-US" sz="450" i="1" dirty="0"/>
          </a:p>
          <a:p>
            <a:pPr>
              <a:spcBef>
                <a:spcPts val="450"/>
              </a:spcBef>
            </a:pPr>
            <a:endParaRPr lang="en-US" sz="450" i="1" dirty="0"/>
          </a:p>
          <a:p>
            <a:pPr>
              <a:spcBef>
                <a:spcPts val="450"/>
              </a:spcBef>
            </a:pPr>
            <a:endParaRPr lang="en-US" sz="450" i="1" dirty="0"/>
          </a:p>
          <a:p>
            <a:pPr>
              <a:spcBef>
                <a:spcPts val="450"/>
              </a:spcBef>
            </a:pPr>
            <a:endParaRPr lang="en-US" sz="450" i="1" dirty="0"/>
          </a:p>
          <a:p>
            <a:pPr>
              <a:spcBef>
                <a:spcPts val="450"/>
              </a:spcBef>
            </a:pPr>
            <a:endParaRPr lang="en-US" sz="450" i="1" dirty="0"/>
          </a:p>
          <a:p>
            <a:pPr marL="287338" indent="0">
              <a:spcBef>
                <a:spcPts val="450"/>
              </a:spcBef>
              <a:buNone/>
            </a:pPr>
            <a:r>
              <a:rPr lang="en-US" sz="1200" dirty="0"/>
              <a:t>For high frequency events, the available capacity for autonomous PFR is between the ESR-GEN injection MW and ESR-CLR MPC.</a:t>
            </a:r>
          </a:p>
          <a:p>
            <a:pPr>
              <a:spcBef>
                <a:spcPts val="450"/>
              </a:spcBef>
            </a:pPr>
            <a:endParaRPr lang="en-US" sz="450" dirty="0"/>
          </a:p>
        </p:txBody>
      </p:sp>
      <p:sp>
        <p:nvSpPr>
          <p:cNvPr id="2" name="Title 1"/>
          <p:cNvSpPr>
            <a:spLocks noGrp="1"/>
          </p:cNvSpPr>
          <p:nvPr>
            <p:ph type="title"/>
          </p:nvPr>
        </p:nvSpPr>
        <p:spPr/>
        <p:txBody>
          <a:bodyPr/>
          <a:lstStyle/>
          <a:p>
            <a:r>
              <a:rPr lang="en-US" sz="2400" dirty="0"/>
              <a:t>PFR Expectations for ESRs when providing FFR - 1</a:t>
            </a:r>
          </a:p>
        </p:txBody>
      </p:sp>
      <p:cxnSp>
        <p:nvCxnSpPr>
          <p:cNvPr id="8" name="Straight Connector 7"/>
          <p:cNvCxnSpPr/>
          <p:nvPr/>
        </p:nvCxnSpPr>
        <p:spPr>
          <a:xfrm>
            <a:off x="2135568" y="2405769"/>
            <a:ext cx="0" cy="1107123"/>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753512" y="3365223"/>
            <a:ext cx="486054" cy="213585"/>
          </a:xfrm>
          <a:prstGeom prst="rect">
            <a:avLst/>
          </a:prstGeom>
          <a:noFill/>
        </p:spPr>
        <p:txBody>
          <a:bodyPr wrap="square" rtlCol="0">
            <a:spAutoFit/>
          </a:bodyPr>
          <a:lstStyle/>
          <a:p>
            <a:r>
              <a:rPr lang="en-US" sz="788" dirty="0"/>
              <a:t>MPC</a:t>
            </a:r>
          </a:p>
        </p:txBody>
      </p:sp>
      <p:cxnSp>
        <p:nvCxnSpPr>
          <p:cNvPr id="60" name="Straight Connector 59"/>
          <p:cNvCxnSpPr/>
          <p:nvPr/>
        </p:nvCxnSpPr>
        <p:spPr>
          <a:xfrm>
            <a:off x="5282866" y="2409973"/>
            <a:ext cx="0" cy="1107123"/>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4900809" y="3369427"/>
            <a:ext cx="486054" cy="213585"/>
          </a:xfrm>
          <a:prstGeom prst="rect">
            <a:avLst/>
          </a:prstGeom>
          <a:noFill/>
        </p:spPr>
        <p:txBody>
          <a:bodyPr wrap="square" rtlCol="0">
            <a:spAutoFit/>
          </a:bodyPr>
          <a:lstStyle/>
          <a:p>
            <a:r>
              <a:rPr lang="en-US" sz="788" dirty="0"/>
              <a:t>MPC</a:t>
            </a:r>
          </a:p>
        </p:txBody>
      </p:sp>
      <p:cxnSp>
        <p:nvCxnSpPr>
          <p:cNvPr id="77" name="Straight Connector 76"/>
          <p:cNvCxnSpPr>
            <a:cxnSpLocks/>
          </p:cNvCxnSpPr>
          <p:nvPr/>
        </p:nvCxnSpPr>
        <p:spPr>
          <a:xfrm flipV="1">
            <a:off x="3078168" y="6256886"/>
            <a:ext cx="1620180" cy="10780"/>
          </a:xfrm>
          <a:prstGeom prst="line">
            <a:avLst/>
          </a:prstGeom>
          <a:ln w="19050">
            <a:noFill/>
          </a:ln>
        </p:spPr>
        <p:style>
          <a:lnRef idx="1">
            <a:schemeClr val="accent1"/>
          </a:lnRef>
          <a:fillRef idx="0">
            <a:schemeClr val="accent1"/>
          </a:fillRef>
          <a:effectRef idx="0">
            <a:schemeClr val="accent1"/>
          </a:effectRef>
          <a:fontRef idx="minor">
            <a:schemeClr val="tx1"/>
          </a:fontRef>
        </p:style>
      </p:cxnSp>
      <p:grpSp>
        <p:nvGrpSpPr>
          <p:cNvPr id="84" name="Group 83">
            <a:extLst>
              <a:ext uri="{FF2B5EF4-FFF2-40B4-BE49-F238E27FC236}">
                <a16:creationId xmlns:a16="http://schemas.microsoft.com/office/drawing/2014/main" id="{9A96ACC3-0A22-40A0-B3FD-E2CA11A3D541}"/>
              </a:ext>
            </a:extLst>
          </p:cNvPr>
          <p:cNvGrpSpPr/>
          <p:nvPr/>
        </p:nvGrpSpPr>
        <p:grpSpPr>
          <a:xfrm>
            <a:off x="1366643" y="2361671"/>
            <a:ext cx="5596612" cy="1097215"/>
            <a:chOff x="1366643" y="2361671"/>
            <a:chExt cx="5596612" cy="1097215"/>
          </a:xfrm>
        </p:grpSpPr>
        <p:sp>
          <p:nvSpPr>
            <p:cNvPr id="72" name="Rectangle 71"/>
            <p:cNvSpPr/>
            <p:nvPr/>
          </p:nvSpPr>
          <p:spPr>
            <a:xfrm>
              <a:off x="2135568" y="2475198"/>
              <a:ext cx="1674186" cy="187826"/>
            </a:xfrm>
            <a:prstGeom prst="rect">
              <a:avLst/>
            </a:prstGeom>
            <a:solidFill>
              <a:srgbClr val="FFC000">
                <a:alpha val="38000"/>
              </a:srgb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8" name="Rectangle 17"/>
            <p:cNvSpPr/>
            <p:nvPr/>
          </p:nvSpPr>
          <p:spPr>
            <a:xfrm>
              <a:off x="2130420" y="2664329"/>
              <a:ext cx="1674186" cy="319416"/>
            </a:xfrm>
            <a:prstGeom prst="rect">
              <a:avLst/>
            </a:prstGeom>
            <a:solidFill>
              <a:srgbClr val="00B050">
                <a:alpha val="38000"/>
              </a:srgb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0" name="Straight Connector 9"/>
            <p:cNvCxnSpPr/>
            <p:nvPr/>
          </p:nvCxnSpPr>
          <p:spPr>
            <a:xfrm>
              <a:off x="2081562" y="2977036"/>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098853" y="2488433"/>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081562" y="3458886"/>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753512" y="2361671"/>
              <a:ext cx="486054" cy="213585"/>
            </a:xfrm>
            <a:prstGeom prst="rect">
              <a:avLst/>
            </a:prstGeom>
            <a:noFill/>
          </p:spPr>
          <p:txBody>
            <a:bodyPr wrap="square" rtlCol="0">
              <a:spAutoFit/>
            </a:bodyPr>
            <a:lstStyle/>
            <a:p>
              <a:r>
                <a:rPr lang="en-US" sz="788" dirty="0"/>
                <a:t>HSL</a:t>
              </a:r>
            </a:p>
          </p:txBody>
        </p:sp>
        <p:cxnSp>
          <p:nvCxnSpPr>
            <p:cNvPr id="16" name="Straight Connector 15"/>
            <p:cNvCxnSpPr/>
            <p:nvPr/>
          </p:nvCxnSpPr>
          <p:spPr>
            <a:xfrm flipV="1">
              <a:off x="3021519" y="3243553"/>
              <a:ext cx="1620180" cy="10779"/>
            </a:xfrm>
            <a:prstGeom prst="line">
              <a:avLst/>
            </a:prstGeom>
            <a:ln w="19050">
              <a:no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933678" y="2880965"/>
              <a:ext cx="169261" cy="213585"/>
            </a:xfrm>
            <a:prstGeom prst="rect">
              <a:avLst/>
            </a:prstGeom>
            <a:noFill/>
          </p:spPr>
          <p:txBody>
            <a:bodyPr wrap="square" rtlCol="0">
              <a:spAutoFit/>
            </a:bodyPr>
            <a:lstStyle/>
            <a:p>
              <a:r>
                <a:rPr lang="en-US" sz="788" dirty="0"/>
                <a:t>0</a:t>
              </a:r>
            </a:p>
          </p:txBody>
        </p:sp>
        <p:sp>
          <p:nvSpPr>
            <p:cNvPr id="59" name="Rectangle 58"/>
            <p:cNvSpPr/>
            <p:nvPr/>
          </p:nvSpPr>
          <p:spPr>
            <a:xfrm>
              <a:off x="5282866" y="2656176"/>
              <a:ext cx="1674186" cy="89696"/>
            </a:xfrm>
            <a:prstGeom prst="rect">
              <a:avLst/>
            </a:prstGeom>
            <a:solidFill>
              <a:srgbClr val="00B050">
                <a:alpha val="38000"/>
              </a:srgb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61" name="Straight Connector 60"/>
            <p:cNvCxnSpPr/>
            <p:nvPr/>
          </p:nvCxnSpPr>
          <p:spPr>
            <a:xfrm>
              <a:off x="5228860" y="2977036"/>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5228860" y="2463979"/>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5228860" y="2977036"/>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4900809" y="2365875"/>
              <a:ext cx="486054" cy="213585"/>
            </a:xfrm>
            <a:prstGeom prst="rect">
              <a:avLst/>
            </a:prstGeom>
            <a:noFill/>
          </p:spPr>
          <p:txBody>
            <a:bodyPr wrap="square" rtlCol="0">
              <a:spAutoFit/>
            </a:bodyPr>
            <a:lstStyle/>
            <a:p>
              <a:r>
                <a:rPr lang="en-US" sz="788" dirty="0"/>
                <a:t>HSL</a:t>
              </a:r>
            </a:p>
          </p:txBody>
        </p:sp>
        <p:cxnSp>
          <p:nvCxnSpPr>
            <p:cNvPr id="66" name="Straight Connector 65"/>
            <p:cNvCxnSpPr/>
            <p:nvPr/>
          </p:nvCxnSpPr>
          <p:spPr>
            <a:xfrm flipV="1">
              <a:off x="5282866" y="3263290"/>
              <a:ext cx="1620180" cy="10779"/>
            </a:xfrm>
            <a:prstGeom prst="line">
              <a:avLst/>
            </a:prstGeom>
            <a:ln w="19050">
              <a:noFill/>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5080975" y="2885168"/>
              <a:ext cx="169261" cy="213585"/>
            </a:xfrm>
            <a:prstGeom prst="rect">
              <a:avLst/>
            </a:prstGeom>
            <a:noFill/>
          </p:spPr>
          <p:txBody>
            <a:bodyPr wrap="square" rtlCol="0">
              <a:spAutoFit/>
            </a:bodyPr>
            <a:lstStyle/>
            <a:p>
              <a:r>
                <a:rPr lang="en-US" sz="788" dirty="0"/>
                <a:t>0</a:t>
              </a:r>
            </a:p>
          </p:txBody>
        </p:sp>
        <p:sp>
          <p:nvSpPr>
            <p:cNvPr id="68" name="TextBox 67"/>
            <p:cNvSpPr txBox="1"/>
            <p:nvPr/>
          </p:nvSpPr>
          <p:spPr>
            <a:xfrm>
              <a:off x="4900809" y="2635441"/>
              <a:ext cx="486054" cy="213585"/>
            </a:xfrm>
            <a:prstGeom prst="rect">
              <a:avLst/>
            </a:prstGeom>
            <a:noFill/>
          </p:spPr>
          <p:txBody>
            <a:bodyPr wrap="square" rtlCol="0">
              <a:spAutoFit/>
            </a:bodyPr>
            <a:lstStyle/>
            <a:p>
              <a:r>
                <a:rPr lang="en-US" sz="788" dirty="0"/>
                <a:t>MW</a:t>
              </a:r>
            </a:p>
          </p:txBody>
        </p:sp>
        <p:cxnSp>
          <p:nvCxnSpPr>
            <p:cNvPr id="69" name="Straight Connector 68"/>
            <p:cNvCxnSpPr/>
            <p:nvPr/>
          </p:nvCxnSpPr>
          <p:spPr>
            <a:xfrm>
              <a:off x="5282866" y="2745871"/>
              <a:ext cx="1674186" cy="0"/>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93" name="TextBox 92"/>
            <p:cNvSpPr txBox="1"/>
            <p:nvPr/>
          </p:nvSpPr>
          <p:spPr>
            <a:xfrm>
              <a:off x="1366643" y="2881817"/>
              <a:ext cx="565368" cy="213585"/>
            </a:xfrm>
            <a:prstGeom prst="rect">
              <a:avLst/>
            </a:prstGeom>
            <a:noFill/>
          </p:spPr>
          <p:txBody>
            <a:bodyPr wrap="square" rtlCol="0">
              <a:spAutoFit/>
            </a:bodyPr>
            <a:lstStyle/>
            <a:p>
              <a:r>
                <a:rPr lang="en-US" sz="788" i="1" dirty="0"/>
                <a:t>Idle</a:t>
              </a:r>
            </a:p>
          </p:txBody>
        </p:sp>
        <p:sp>
          <p:nvSpPr>
            <p:cNvPr id="95" name="TextBox 94"/>
            <p:cNvSpPr txBox="1"/>
            <p:nvPr/>
          </p:nvSpPr>
          <p:spPr>
            <a:xfrm>
              <a:off x="4148823" y="2871026"/>
              <a:ext cx="844802" cy="213585"/>
            </a:xfrm>
            <a:prstGeom prst="rect">
              <a:avLst/>
            </a:prstGeom>
            <a:noFill/>
          </p:spPr>
          <p:txBody>
            <a:bodyPr wrap="square" rtlCol="0">
              <a:spAutoFit/>
            </a:bodyPr>
            <a:lstStyle/>
            <a:p>
              <a:r>
                <a:rPr lang="en-US" sz="788" i="1" dirty="0"/>
                <a:t>Discharging</a:t>
              </a:r>
            </a:p>
          </p:txBody>
        </p:sp>
        <p:cxnSp>
          <p:nvCxnSpPr>
            <p:cNvPr id="53" name="Straight Connector 52"/>
            <p:cNvCxnSpPr/>
            <p:nvPr/>
          </p:nvCxnSpPr>
          <p:spPr>
            <a:xfrm>
              <a:off x="5228860" y="3458886"/>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2081562" y="2664329"/>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71" name="TextBox 70"/>
            <p:cNvSpPr txBox="1"/>
            <p:nvPr/>
          </p:nvSpPr>
          <p:spPr>
            <a:xfrm>
              <a:off x="2603373" y="2475199"/>
              <a:ext cx="868111" cy="213585"/>
            </a:xfrm>
            <a:prstGeom prst="rect">
              <a:avLst/>
            </a:prstGeom>
            <a:noFill/>
          </p:spPr>
          <p:txBody>
            <a:bodyPr wrap="square" rtlCol="0">
              <a:spAutoFit/>
            </a:bodyPr>
            <a:lstStyle/>
            <a:p>
              <a:r>
                <a:rPr lang="en-US" sz="788" i="1" dirty="0"/>
                <a:t>FFR Capacity</a:t>
              </a:r>
            </a:p>
          </p:txBody>
        </p:sp>
        <p:sp>
          <p:nvSpPr>
            <p:cNvPr id="73" name="Rectangle 72"/>
            <p:cNvSpPr/>
            <p:nvPr/>
          </p:nvSpPr>
          <p:spPr>
            <a:xfrm>
              <a:off x="5289069" y="2466165"/>
              <a:ext cx="1674186" cy="187826"/>
            </a:xfrm>
            <a:prstGeom prst="rect">
              <a:avLst/>
            </a:prstGeom>
            <a:solidFill>
              <a:srgbClr val="FFC000">
                <a:alpha val="38000"/>
              </a:srgb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4" name="TextBox 73"/>
            <p:cNvSpPr txBox="1"/>
            <p:nvPr/>
          </p:nvSpPr>
          <p:spPr>
            <a:xfrm>
              <a:off x="5750670" y="2464646"/>
              <a:ext cx="868111" cy="213585"/>
            </a:xfrm>
            <a:prstGeom prst="rect">
              <a:avLst/>
            </a:prstGeom>
            <a:noFill/>
          </p:spPr>
          <p:txBody>
            <a:bodyPr wrap="square" rtlCol="0">
              <a:spAutoFit/>
            </a:bodyPr>
            <a:lstStyle/>
            <a:p>
              <a:r>
                <a:rPr lang="en-US" sz="788" i="1" dirty="0"/>
                <a:t>FFR Capacity</a:t>
              </a:r>
            </a:p>
          </p:txBody>
        </p:sp>
      </p:grpSp>
      <p:grpSp>
        <p:nvGrpSpPr>
          <p:cNvPr id="85" name="Group 84">
            <a:extLst>
              <a:ext uri="{FF2B5EF4-FFF2-40B4-BE49-F238E27FC236}">
                <a16:creationId xmlns:a16="http://schemas.microsoft.com/office/drawing/2014/main" id="{234E87E3-3009-4CCE-AD79-84F11D53EBCC}"/>
              </a:ext>
            </a:extLst>
          </p:cNvPr>
          <p:cNvGrpSpPr/>
          <p:nvPr/>
        </p:nvGrpSpPr>
        <p:grpSpPr>
          <a:xfrm>
            <a:off x="1347893" y="4226849"/>
            <a:ext cx="6451401" cy="1775745"/>
            <a:chOff x="1347893" y="4226849"/>
            <a:chExt cx="6451401" cy="1775745"/>
          </a:xfrm>
        </p:grpSpPr>
        <p:cxnSp>
          <p:nvCxnSpPr>
            <p:cNvPr id="88" name="Straight Connector 87"/>
            <p:cNvCxnSpPr>
              <a:cxnSpLocks/>
            </p:cNvCxnSpPr>
            <p:nvPr/>
          </p:nvCxnSpPr>
          <p:spPr>
            <a:xfrm>
              <a:off x="5345769" y="5864474"/>
              <a:ext cx="2453525" cy="138120"/>
            </a:xfrm>
            <a:prstGeom prst="line">
              <a:avLst/>
            </a:prstGeom>
            <a:ln w="19050">
              <a:noFill/>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a:off x="2123743" y="4842214"/>
              <a:ext cx="1674186" cy="481850"/>
            </a:xfrm>
            <a:prstGeom prst="rect">
              <a:avLst/>
            </a:prstGeom>
            <a:solidFill>
              <a:srgbClr val="00B050">
                <a:alpha val="38000"/>
              </a:srgb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56" name="Straight Connector 55"/>
            <p:cNvCxnSpPr>
              <a:cxnSpLocks/>
            </p:cNvCxnSpPr>
            <p:nvPr/>
          </p:nvCxnSpPr>
          <p:spPr>
            <a:xfrm>
              <a:off x="2128891" y="4270947"/>
              <a:ext cx="0" cy="110712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7" name="Straight Connector 56"/>
            <p:cNvCxnSpPr>
              <a:cxnSpLocks/>
            </p:cNvCxnSpPr>
            <p:nvPr/>
          </p:nvCxnSpPr>
          <p:spPr>
            <a:xfrm>
              <a:off x="2074885" y="4842214"/>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8" name="Straight Connector 57"/>
            <p:cNvCxnSpPr>
              <a:cxnSpLocks/>
            </p:cNvCxnSpPr>
            <p:nvPr/>
          </p:nvCxnSpPr>
          <p:spPr>
            <a:xfrm>
              <a:off x="2074885" y="4324953"/>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81" name="Straight Connector 80"/>
            <p:cNvCxnSpPr>
              <a:cxnSpLocks/>
            </p:cNvCxnSpPr>
            <p:nvPr/>
          </p:nvCxnSpPr>
          <p:spPr>
            <a:xfrm>
              <a:off x="2074885" y="5324064"/>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97" name="TextBox 96"/>
            <p:cNvSpPr txBox="1"/>
            <p:nvPr/>
          </p:nvSpPr>
          <p:spPr>
            <a:xfrm>
              <a:off x="1746835" y="4226849"/>
              <a:ext cx="486054" cy="213585"/>
            </a:xfrm>
            <a:prstGeom prst="rect">
              <a:avLst/>
            </a:prstGeom>
            <a:noFill/>
          </p:spPr>
          <p:txBody>
            <a:bodyPr wrap="square" rtlCol="0">
              <a:spAutoFit/>
            </a:bodyPr>
            <a:lstStyle/>
            <a:p>
              <a:r>
                <a:rPr lang="en-US" sz="788" dirty="0"/>
                <a:t>HSL</a:t>
              </a:r>
            </a:p>
          </p:txBody>
        </p:sp>
        <p:cxnSp>
          <p:nvCxnSpPr>
            <p:cNvPr id="98" name="Straight Connector 97"/>
            <p:cNvCxnSpPr>
              <a:cxnSpLocks/>
            </p:cNvCxnSpPr>
            <p:nvPr/>
          </p:nvCxnSpPr>
          <p:spPr>
            <a:xfrm flipV="1">
              <a:off x="3014842" y="5108731"/>
              <a:ext cx="1620180" cy="10780"/>
            </a:xfrm>
            <a:prstGeom prst="line">
              <a:avLst/>
            </a:prstGeom>
            <a:ln w="19050">
              <a:noFill/>
            </a:ln>
          </p:spPr>
          <p:style>
            <a:lnRef idx="1">
              <a:schemeClr val="accent1"/>
            </a:lnRef>
            <a:fillRef idx="0">
              <a:schemeClr val="accent1"/>
            </a:fillRef>
            <a:effectRef idx="0">
              <a:schemeClr val="accent1"/>
            </a:effectRef>
            <a:fontRef idx="minor">
              <a:schemeClr val="tx1"/>
            </a:fontRef>
          </p:style>
        </p:cxnSp>
        <p:sp>
          <p:nvSpPr>
            <p:cNvPr id="99" name="TextBox 98"/>
            <p:cNvSpPr txBox="1"/>
            <p:nvPr/>
          </p:nvSpPr>
          <p:spPr>
            <a:xfrm>
              <a:off x="1927001" y="4746143"/>
              <a:ext cx="169261" cy="213585"/>
            </a:xfrm>
            <a:prstGeom prst="rect">
              <a:avLst/>
            </a:prstGeom>
            <a:noFill/>
          </p:spPr>
          <p:txBody>
            <a:bodyPr wrap="square" rtlCol="0">
              <a:spAutoFit/>
            </a:bodyPr>
            <a:lstStyle/>
            <a:p>
              <a:r>
                <a:rPr lang="en-US" sz="788" dirty="0"/>
                <a:t>0</a:t>
              </a:r>
            </a:p>
          </p:txBody>
        </p:sp>
        <p:sp>
          <p:nvSpPr>
            <p:cNvPr id="100" name="Rectangle 99"/>
            <p:cNvSpPr/>
            <p:nvPr/>
          </p:nvSpPr>
          <p:spPr>
            <a:xfrm>
              <a:off x="5266720" y="4524228"/>
              <a:ext cx="1674186" cy="799836"/>
            </a:xfrm>
            <a:prstGeom prst="rect">
              <a:avLst/>
            </a:prstGeom>
            <a:solidFill>
              <a:srgbClr val="00B050">
                <a:alpha val="38000"/>
              </a:srgb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01" name="Straight Connector 100"/>
            <p:cNvCxnSpPr>
              <a:cxnSpLocks/>
            </p:cNvCxnSpPr>
            <p:nvPr/>
          </p:nvCxnSpPr>
          <p:spPr>
            <a:xfrm>
              <a:off x="5276189" y="4275151"/>
              <a:ext cx="0" cy="110712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02" name="Straight Connector 101"/>
            <p:cNvCxnSpPr>
              <a:cxnSpLocks/>
            </p:cNvCxnSpPr>
            <p:nvPr/>
          </p:nvCxnSpPr>
          <p:spPr>
            <a:xfrm>
              <a:off x="5222183" y="4842214"/>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03" name="Straight Connector 102"/>
            <p:cNvCxnSpPr>
              <a:cxnSpLocks/>
            </p:cNvCxnSpPr>
            <p:nvPr/>
          </p:nvCxnSpPr>
          <p:spPr>
            <a:xfrm>
              <a:off x="5222183" y="4329157"/>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04" name="Straight Connector 103"/>
            <p:cNvCxnSpPr>
              <a:cxnSpLocks/>
            </p:cNvCxnSpPr>
            <p:nvPr/>
          </p:nvCxnSpPr>
          <p:spPr>
            <a:xfrm>
              <a:off x="5222183" y="4842214"/>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05" name="TextBox 104"/>
            <p:cNvSpPr txBox="1"/>
            <p:nvPr/>
          </p:nvSpPr>
          <p:spPr>
            <a:xfrm>
              <a:off x="4894132" y="4231053"/>
              <a:ext cx="486054" cy="213585"/>
            </a:xfrm>
            <a:prstGeom prst="rect">
              <a:avLst/>
            </a:prstGeom>
            <a:noFill/>
          </p:spPr>
          <p:txBody>
            <a:bodyPr wrap="square" rtlCol="0">
              <a:spAutoFit/>
            </a:bodyPr>
            <a:lstStyle/>
            <a:p>
              <a:r>
                <a:rPr lang="en-US" sz="788" dirty="0"/>
                <a:t>HSL</a:t>
              </a:r>
            </a:p>
          </p:txBody>
        </p:sp>
        <p:cxnSp>
          <p:nvCxnSpPr>
            <p:cNvPr id="106" name="Straight Connector 105"/>
            <p:cNvCxnSpPr>
              <a:cxnSpLocks/>
            </p:cNvCxnSpPr>
            <p:nvPr/>
          </p:nvCxnSpPr>
          <p:spPr>
            <a:xfrm flipV="1">
              <a:off x="5276189" y="5128468"/>
              <a:ext cx="1620180" cy="10780"/>
            </a:xfrm>
            <a:prstGeom prst="line">
              <a:avLst/>
            </a:prstGeom>
            <a:ln w="19050">
              <a:noFill/>
            </a:ln>
          </p:spPr>
          <p:style>
            <a:lnRef idx="1">
              <a:schemeClr val="accent1"/>
            </a:lnRef>
            <a:fillRef idx="0">
              <a:schemeClr val="accent1"/>
            </a:fillRef>
            <a:effectRef idx="0">
              <a:schemeClr val="accent1"/>
            </a:effectRef>
            <a:fontRef idx="minor">
              <a:schemeClr val="tx1"/>
            </a:fontRef>
          </p:style>
        </p:cxnSp>
        <p:sp>
          <p:nvSpPr>
            <p:cNvPr id="107" name="TextBox 106"/>
            <p:cNvSpPr txBox="1"/>
            <p:nvPr/>
          </p:nvSpPr>
          <p:spPr>
            <a:xfrm>
              <a:off x="5074298" y="4750346"/>
              <a:ext cx="169261" cy="213585"/>
            </a:xfrm>
            <a:prstGeom prst="rect">
              <a:avLst/>
            </a:prstGeom>
            <a:noFill/>
          </p:spPr>
          <p:txBody>
            <a:bodyPr wrap="square" rtlCol="0">
              <a:spAutoFit/>
            </a:bodyPr>
            <a:lstStyle/>
            <a:p>
              <a:r>
                <a:rPr lang="en-US" sz="788" dirty="0"/>
                <a:t>0</a:t>
              </a:r>
            </a:p>
          </p:txBody>
        </p:sp>
        <p:sp>
          <p:nvSpPr>
            <p:cNvPr id="108" name="TextBox 107"/>
            <p:cNvSpPr txBox="1"/>
            <p:nvPr/>
          </p:nvSpPr>
          <p:spPr>
            <a:xfrm>
              <a:off x="4904489" y="4432925"/>
              <a:ext cx="486054" cy="213585"/>
            </a:xfrm>
            <a:prstGeom prst="rect">
              <a:avLst/>
            </a:prstGeom>
            <a:noFill/>
          </p:spPr>
          <p:txBody>
            <a:bodyPr wrap="square" rtlCol="0">
              <a:spAutoFit/>
            </a:bodyPr>
            <a:lstStyle/>
            <a:p>
              <a:r>
                <a:rPr lang="en-US" sz="788" dirty="0"/>
                <a:t>MW</a:t>
              </a:r>
            </a:p>
          </p:txBody>
        </p:sp>
        <p:cxnSp>
          <p:nvCxnSpPr>
            <p:cNvPr id="109" name="Straight Connector 108"/>
            <p:cNvCxnSpPr>
              <a:cxnSpLocks/>
            </p:cNvCxnSpPr>
            <p:nvPr/>
          </p:nvCxnSpPr>
          <p:spPr>
            <a:xfrm>
              <a:off x="5249666" y="4526838"/>
              <a:ext cx="1674186" cy="0"/>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110" name="TextBox 109"/>
            <p:cNvSpPr txBox="1"/>
            <p:nvPr/>
          </p:nvSpPr>
          <p:spPr>
            <a:xfrm>
              <a:off x="1347893" y="4736204"/>
              <a:ext cx="565368" cy="213585"/>
            </a:xfrm>
            <a:prstGeom prst="rect">
              <a:avLst/>
            </a:prstGeom>
            <a:noFill/>
          </p:spPr>
          <p:txBody>
            <a:bodyPr wrap="square" rtlCol="0">
              <a:spAutoFit/>
            </a:bodyPr>
            <a:lstStyle/>
            <a:p>
              <a:r>
                <a:rPr lang="en-US" sz="788" i="1" dirty="0"/>
                <a:t>Idle</a:t>
              </a:r>
            </a:p>
          </p:txBody>
        </p:sp>
        <p:sp>
          <p:nvSpPr>
            <p:cNvPr id="111" name="TextBox 110"/>
            <p:cNvSpPr txBox="1"/>
            <p:nvPr/>
          </p:nvSpPr>
          <p:spPr>
            <a:xfrm>
              <a:off x="4169629" y="4736204"/>
              <a:ext cx="817319" cy="213585"/>
            </a:xfrm>
            <a:prstGeom prst="rect">
              <a:avLst/>
            </a:prstGeom>
            <a:noFill/>
          </p:spPr>
          <p:txBody>
            <a:bodyPr wrap="square" rtlCol="0">
              <a:spAutoFit/>
            </a:bodyPr>
            <a:lstStyle/>
            <a:p>
              <a:r>
                <a:rPr lang="en-US" sz="788" i="1" dirty="0"/>
                <a:t>Discharging</a:t>
              </a:r>
            </a:p>
          </p:txBody>
        </p:sp>
        <p:cxnSp>
          <p:nvCxnSpPr>
            <p:cNvPr id="112" name="Straight Connector 111"/>
            <p:cNvCxnSpPr>
              <a:cxnSpLocks/>
            </p:cNvCxnSpPr>
            <p:nvPr/>
          </p:nvCxnSpPr>
          <p:spPr>
            <a:xfrm>
              <a:off x="5222183" y="5324064"/>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13" name="TextBox 112"/>
            <p:cNvSpPr txBox="1"/>
            <p:nvPr/>
          </p:nvSpPr>
          <p:spPr>
            <a:xfrm>
              <a:off x="1746835" y="5223927"/>
              <a:ext cx="486054" cy="213585"/>
            </a:xfrm>
            <a:prstGeom prst="rect">
              <a:avLst/>
            </a:prstGeom>
            <a:noFill/>
          </p:spPr>
          <p:txBody>
            <a:bodyPr wrap="square" rtlCol="0">
              <a:spAutoFit/>
            </a:bodyPr>
            <a:lstStyle/>
            <a:p>
              <a:r>
                <a:rPr lang="en-US" sz="788" dirty="0"/>
                <a:t>MPC</a:t>
              </a:r>
            </a:p>
          </p:txBody>
        </p:sp>
        <p:sp>
          <p:nvSpPr>
            <p:cNvPr id="114" name="TextBox 113"/>
            <p:cNvSpPr txBox="1"/>
            <p:nvPr/>
          </p:nvSpPr>
          <p:spPr>
            <a:xfrm>
              <a:off x="4921615" y="5240456"/>
              <a:ext cx="486054" cy="213585"/>
            </a:xfrm>
            <a:prstGeom prst="rect">
              <a:avLst/>
            </a:prstGeom>
            <a:noFill/>
          </p:spPr>
          <p:txBody>
            <a:bodyPr wrap="square" rtlCol="0">
              <a:spAutoFit/>
            </a:bodyPr>
            <a:lstStyle/>
            <a:p>
              <a:r>
                <a:rPr lang="en-US" sz="788" dirty="0"/>
                <a:t>MPC</a:t>
              </a:r>
            </a:p>
          </p:txBody>
        </p:sp>
        <p:sp>
          <p:nvSpPr>
            <p:cNvPr id="78" name="Rectangle 77"/>
            <p:cNvSpPr/>
            <p:nvPr/>
          </p:nvSpPr>
          <p:spPr>
            <a:xfrm>
              <a:off x="2119659" y="4321809"/>
              <a:ext cx="1674186" cy="187826"/>
            </a:xfrm>
            <a:prstGeom prst="rect">
              <a:avLst/>
            </a:prstGeom>
            <a:solidFill>
              <a:srgbClr val="FFC000">
                <a:alpha val="38000"/>
              </a:srgb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9" name="TextBox 78"/>
            <p:cNvSpPr txBox="1"/>
            <p:nvPr/>
          </p:nvSpPr>
          <p:spPr>
            <a:xfrm>
              <a:off x="2587463" y="4321811"/>
              <a:ext cx="868111" cy="213585"/>
            </a:xfrm>
            <a:prstGeom prst="rect">
              <a:avLst/>
            </a:prstGeom>
            <a:noFill/>
          </p:spPr>
          <p:txBody>
            <a:bodyPr wrap="square" rtlCol="0">
              <a:spAutoFit/>
            </a:bodyPr>
            <a:lstStyle/>
            <a:p>
              <a:r>
                <a:rPr lang="en-US" sz="788" i="1" dirty="0"/>
                <a:t>FFR Capacity</a:t>
              </a:r>
            </a:p>
          </p:txBody>
        </p:sp>
        <p:sp>
          <p:nvSpPr>
            <p:cNvPr id="80" name="Rectangle 79"/>
            <p:cNvSpPr/>
            <p:nvPr/>
          </p:nvSpPr>
          <p:spPr>
            <a:xfrm>
              <a:off x="5276189" y="4339012"/>
              <a:ext cx="1674186" cy="187826"/>
            </a:xfrm>
            <a:prstGeom prst="rect">
              <a:avLst/>
            </a:prstGeom>
            <a:solidFill>
              <a:srgbClr val="FFC000">
                <a:alpha val="38000"/>
              </a:srgb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2" name="TextBox 81"/>
            <p:cNvSpPr txBox="1"/>
            <p:nvPr/>
          </p:nvSpPr>
          <p:spPr>
            <a:xfrm>
              <a:off x="5743994" y="4339013"/>
              <a:ext cx="868111" cy="213585"/>
            </a:xfrm>
            <a:prstGeom prst="rect">
              <a:avLst/>
            </a:prstGeom>
            <a:noFill/>
          </p:spPr>
          <p:txBody>
            <a:bodyPr wrap="square" rtlCol="0">
              <a:spAutoFit/>
            </a:bodyPr>
            <a:lstStyle/>
            <a:p>
              <a:r>
                <a:rPr lang="en-US" sz="788" i="1" dirty="0"/>
                <a:t>FFR Capacity</a:t>
              </a:r>
            </a:p>
          </p:txBody>
        </p:sp>
      </p:grpSp>
    </p:spTree>
    <p:extLst>
      <p:ext uri="{BB962C8B-B14F-4D97-AF65-F5344CB8AC3E}">
        <p14:creationId xmlns:p14="http://schemas.microsoft.com/office/powerpoint/2010/main" val="15376854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spcBef>
                <a:spcPts val="450"/>
              </a:spcBef>
            </a:pPr>
            <a:r>
              <a:rPr lang="en-US" sz="1400" dirty="0"/>
              <a:t>When an ESR is providing FFR, autonomous droop based Primary Frequency Response is expected on the frequency responsive capacity that is not reserved for FFR  when frequency is outside the dead-band. </a:t>
            </a:r>
          </a:p>
          <a:p>
            <a:pPr>
              <a:spcBef>
                <a:spcPts val="450"/>
              </a:spcBef>
            </a:pPr>
            <a:r>
              <a:rPr lang="en-US" sz="1400" b="1" dirty="0"/>
              <a:t>When charging and carrying FFR on the ESR-CLR (Phase 2 FFR Advancement),</a:t>
            </a:r>
          </a:p>
          <a:p>
            <a:pPr marL="300038" lvl="1" indent="0">
              <a:spcBef>
                <a:spcPts val="450"/>
              </a:spcBef>
              <a:buNone/>
            </a:pPr>
            <a:r>
              <a:rPr lang="en-US" sz="1200" dirty="0"/>
              <a:t>For </a:t>
            </a:r>
            <a:r>
              <a:rPr lang="en-US" sz="1200" u="sng" dirty="0"/>
              <a:t>low</a:t>
            </a:r>
            <a:r>
              <a:rPr lang="en-US" sz="1200" dirty="0"/>
              <a:t> frequency events, the available capacity for autonomous PFR is between the ESR-GEN HSL and ESR-CLR charging MW. When FFR is not deployed, FFR capacity should be carried at the top of the ESR’s capacity. This means that if the ESR-GEN has a non-zero HSL then regardless of operating mode of the ESR, the RRS-FFR responsibility should be on ESR-GEN.</a:t>
            </a:r>
          </a:p>
          <a:p>
            <a:pPr marL="300038" lvl="1" indent="0">
              <a:spcBef>
                <a:spcPts val="450"/>
              </a:spcBef>
              <a:buNone/>
            </a:pPr>
            <a:endParaRPr lang="en-US" sz="1200" dirty="0"/>
          </a:p>
          <a:p>
            <a:pPr marL="300038" lvl="1" indent="0">
              <a:spcBef>
                <a:spcPts val="450"/>
              </a:spcBef>
              <a:buNone/>
            </a:pPr>
            <a:endParaRPr lang="en-US" sz="1200" dirty="0"/>
          </a:p>
          <a:p>
            <a:pPr marL="300038" lvl="1" indent="0">
              <a:spcBef>
                <a:spcPts val="450"/>
              </a:spcBef>
              <a:buNone/>
            </a:pPr>
            <a:endParaRPr lang="en-US" sz="1200" dirty="0"/>
          </a:p>
          <a:p>
            <a:pPr marL="300038" lvl="1" indent="0">
              <a:spcBef>
                <a:spcPts val="450"/>
              </a:spcBef>
              <a:buNone/>
            </a:pPr>
            <a:endParaRPr lang="en-US" sz="1200" dirty="0"/>
          </a:p>
          <a:p>
            <a:pPr marL="300038" lvl="1" indent="0">
              <a:spcBef>
                <a:spcPts val="450"/>
              </a:spcBef>
              <a:buNone/>
            </a:pPr>
            <a:endParaRPr lang="en-US" sz="1200" dirty="0"/>
          </a:p>
          <a:p>
            <a:pPr marL="300038" lvl="1" indent="0">
              <a:spcBef>
                <a:spcPts val="450"/>
              </a:spcBef>
              <a:buNone/>
            </a:pPr>
            <a:endParaRPr lang="en-US" sz="1200" dirty="0"/>
          </a:p>
          <a:p>
            <a:pPr marL="300038" lvl="1" indent="0">
              <a:spcBef>
                <a:spcPts val="450"/>
              </a:spcBef>
              <a:buNone/>
            </a:pPr>
            <a:r>
              <a:rPr lang="en-US" sz="1200" dirty="0">
                <a:solidFill>
                  <a:schemeClr val="tx2"/>
                </a:solidFill>
              </a:rPr>
              <a:t>For </a:t>
            </a:r>
            <a:r>
              <a:rPr lang="en-US" sz="1200" u="sng" dirty="0">
                <a:solidFill>
                  <a:schemeClr val="tx2"/>
                </a:solidFill>
              </a:rPr>
              <a:t>high</a:t>
            </a:r>
            <a:r>
              <a:rPr lang="en-US" sz="1200" dirty="0">
                <a:solidFill>
                  <a:schemeClr val="tx2"/>
                </a:solidFill>
              </a:rPr>
              <a:t> frequency events, the available capacity for PFR is between the ESR-CLR charging MW and ESR-CLR MPC.</a:t>
            </a:r>
          </a:p>
          <a:p>
            <a:pPr marL="300038" lvl="1" indent="0">
              <a:spcBef>
                <a:spcPts val="450"/>
              </a:spcBef>
              <a:buNone/>
            </a:pPr>
            <a:endParaRPr lang="en-US" sz="1050" dirty="0"/>
          </a:p>
          <a:p>
            <a:pPr lvl="2">
              <a:spcBef>
                <a:spcPts val="450"/>
              </a:spcBef>
            </a:pPr>
            <a:endParaRPr lang="en-US" sz="975" dirty="0"/>
          </a:p>
          <a:p>
            <a:pPr marL="685800" lvl="2" indent="0">
              <a:spcBef>
                <a:spcPts val="450"/>
              </a:spcBef>
              <a:buNone/>
            </a:pPr>
            <a:endParaRPr lang="en-US" sz="975" dirty="0"/>
          </a:p>
          <a:p>
            <a:pPr marL="342900" lvl="1" indent="0">
              <a:spcBef>
                <a:spcPts val="450"/>
              </a:spcBef>
              <a:buNone/>
            </a:pPr>
            <a:endParaRPr lang="en-US" sz="1050" dirty="0"/>
          </a:p>
          <a:p>
            <a:pPr>
              <a:spcBef>
                <a:spcPts val="450"/>
              </a:spcBef>
            </a:pPr>
            <a:endParaRPr lang="en-US" sz="450" dirty="0"/>
          </a:p>
        </p:txBody>
      </p:sp>
      <p:sp>
        <p:nvSpPr>
          <p:cNvPr id="2" name="Title 1"/>
          <p:cNvSpPr>
            <a:spLocks noGrp="1"/>
          </p:cNvSpPr>
          <p:nvPr>
            <p:ph type="title"/>
          </p:nvPr>
        </p:nvSpPr>
        <p:spPr/>
        <p:txBody>
          <a:bodyPr/>
          <a:lstStyle/>
          <a:p>
            <a:r>
              <a:rPr lang="en-US" sz="2400" dirty="0"/>
              <a:t>PFR Expectations for ESRs when providing FFR - 2</a:t>
            </a:r>
          </a:p>
        </p:txBody>
      </p:sp>
      <p:cxnSp>
        <p:nvCxnSpPr>
          <p:cNvPr id="77" name="Straight Connector 76"/>
          <p:cNvCxnSpPr/>
          <p:nvPr/>
        </p:nvCxnSpPr>
        <p:spPr>
          <a:xfrm flipV="1">
            <a:off x="3092041" y="6051827"/>
            <a:ext cx="1620180" cy="10779"/>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flipV="1">
            <a:off x="5352965" y="6053859"/>
            <a:ext cx="1620180" cy="10779"/>
          </a:xfrm>
          <a:prstGeom prst="line">
            <a:avLst/>
          </a:prstGeom>
          <a:ln w="19050">
            <a:no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AF20516E-C833-418B-BF40-E24B966DCE94}"/>
              </a:ext>
            </a:extLst>
          </p:cNvPr>
          <p:cNvGrpSpPr/>
          <p:nvPr/>
        </p:nvGrpSpPr>
        <p:grpSpPr>
          <a:xfrm>
            <a:off x="1419230" y="4440748"/>
            <a:ext cx="5662133" cy="1230530"/>
            <a:chOff x="1419230" y="4440748"/>
            <a:chExt cx="5662133" cy="1230530"/>
          </a:xfrm>
        </p:grpSpPr>
        <p:sp>
          <p:nvSpPr>
            <p:cNvPr id="60" name="Rectangle 59"/>
            <p:cNvSpPr/>
            <p:nvPr/>
          </p:nvSpPr>
          <p:spPr>
            <a:xfrm>
              <a:off x="2266623" y="5346664"/>
              <a:ext cx="1674186" cy="178557"/>
            </a:xfrm>
            <a:prstGeom prst="rect">
              <a:avLst/>
            </a:prstGeom>
            <a:solidFill>
              <a:srgbClr val="00B050">
                <a:alpha val="38000"/>
              </a:srgb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61" name="Straight Connector 60"/>
            <p:cNvCxnSpPr/>
            <p:nvPr/>
          </p:nvCxnSpPr>
          <p:spPr>
            <a:xfrm>
              <a:off x="2269090" y="4481074"/>
              <a:ext cx="0" cy="110712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2215084" y="5048137"/>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2215084" y="4535080"/>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2215084" y="5534191"/>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V="1">
              <a:off x="3155041" y="5318858"/>
              <a:ext cx="1620180" cy="10779"/>
            </a:xfrm>
            <a:prstGeom prst="line">
              <a:avLst/>
            </a:prstGeom>
            <a:ln w="19050">
              <a:noFill/>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2067200" y="4956269"/>
              <a:ext cx="169261" cy="213585"/>
            </a:xfrm>
            <a:prstGeom prst="rect">
              <a:avLst/>
            </a:prstGeom>
            <a:noFill/>
          </p:spPr>
          <p:txBody>
            <a:bodyPr wrap="square" rtlCol="0">
              <a:spAutoFit/>
            </a:bodyPr>
            <a:lstStyle/>
            <a:p>
              <a:r>
                <a:rPr lang="en-US" sz="788" dirty="0"/>
                <a:t>0</a:t>
              </a:r>
            </a:p>
          </p:txBody>
        </p:sp>
        <p:sp>
          <p:nvSpPr>
            <p:cNvPr id="67" name="TextBox 66"/>
            <p:cNvSpPr txBox="1"/>
            <p:nvPr/>
          </p:nvSpPr>
          <p:spPr>
            <a:xfrm>
              <a:off x="1887033" y="5249789"/>
              <a:ext cx="486054" cy="213585"/>
            </a:xfrm>
            <a:prstGeom prst="rect">
              <a:avLst/>
            </a:prstGeom>
            <a:noFill/>
          </p:spPr>
          <p:txBody>
            <a:bodyPr wrap="square" rtlCol="0">
              <a:spAutoFit/>
            </a:bodyPr>
            <a:lstStyle/>
            <a:p>
              <a:r>
                <a:rPr lang="en-US" sz="788" dirty="0"/>
                <a:t>NPC</a:t>
              </a:r>
            </a:p>
          </p:txBody>
        </p:sp>
        <p:cxnSp>
          <p:nvCxnSpPr>
            <p:cNvPr id="68" name="Straight Connector 67"/>
            <p:cNvCxnSpPr/>
            <p:nvPr/>
          </p:nvCxnSpPr>
          <p:spPr>
            <a:xfrm>
              <a:off x="2269090" y="5350402"/>
              <a:ext cx="1674186" cy="0"/>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69" name="TextBox 68"/>
            <p:cNvSpPr txBox="1"/>
            <p:nvPr/>
          </p:nvSpPr>
          <p:spPr>
            <a:xfrm>
              <a:off x="1419230" y="4945653"/>
              <a:ext cx="643412" cy="213585"/>
            </a:xfrm>
            <a:prstGeom prst="rect">
              <a:avLst/>
            </a:prstGeom>
            <a:noFill/>
          </p:spPr>
          <p:txBody>
            <a:bodyPr wrap="square" rtlCol="0">
              <a:spAutoFit/>
            </a:bodyPr>
            <a:lstStyle/>
            <a:p>
              <a:r>
                <a:rPr lang="en-US" sz="788" i="1" dirty="0"/>
                <a:t>Charging</a:t>
              </a:r>
            </a:p>
          </p:txBody>
        </p:sp>
        <p:sp>
          <p:nvSpPr>
            <p:cNvPr id="93" name="TextBox 92"/>
            <p:cNvSpPr txBox="1"/>
            <p:nvPr/>
          </p:nvSpPr>
          <p:spPr>
            <a:xfrm>
              <a:off x="1908802" y="4440748"/>
              <a:ext cx="486054" cy="213585"/>
            </a:xfrm>
            <a:prstGeom prst="rect">
              <a:avLst/>
            </a:prstGeom>
            <a:noFill/>
          </p:spPr>
          <p:txBody>
            <a:bodyPr wrap="square" rtlCol="0">
              <a:spAutoFit/>
            </a:bodyPr>
            <a:lstStyle/>
            <a:p>
              <a:r>
                <a:rPr lang="en-US" sz="788" dirty="0"/>
                <a:t>HSL</a:t>
              </a:r>
            </a:p>
          </p:txBody>
        </p:sp>
        <p:sp>
          <p:nvSpPr>
            <p:cNvPr id="96" name="TextBox 95"/>
            <p:cNvSpPr txBox="1"/>
            <p:nvPr/>
          </p:nvSpPr>
          <p:spPr>
            <a:xfrm>
              <a:off x="1887033" y="5439787"/>
              <a:ext cx="486054" cy="213585"/>
            </a:xfrm>
            <a:prstGeom prst="rect">
              <a:avLst/>
            </a:prstGeom>
            <a:noFill/>
          </p:spPr>
          <p:txBody>
            <a:bodyPr wrap="square" rtlCol="0">
              <a:spAutoFit/>
            </a:bodyPr>
            <a:lstStyle/>
            <a:p>
              <a:r>
                <a:rPr lang="en-US" sz="788" dirty="0"/>
                <a:t>MPC</a:t>
              </a:r>
            </a:p>
          </p:txBody>
        </p:sp>
        <p:cxnSp>
          <p:nvCxnSpPr>
            <p:cNvPr id="97" name="Straight Connector 96"/>
            <p:cNvCxnSpPr/>
            <p:nvPr/>
          </p:nvCxnSpPr>
          <p:spPr>
            <a:xfrm>
              <a:off x="5385802" y="4505481"/>
              <a:ext cx="0" cy="110712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a:off x="5331796" y="5072544"/>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a:off x="5353171" y="4855442"/>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a:off x="5331796" y="5558598"/>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flipV="1">
              <a:off x="5385802" y="5358799"/>
              <a:ext cx="1620180" cy="10779"/>
            </a:xfrm>
            <a:prstGeom prst="line">
              <a:avLst/>
            </a:prstGeom>
            <a:ln w="19050">
              <a:noFill/>
            </a:ln>
          </p:spPr>
          <p:style>
            <a:lnRef idx="1">
              <a:schemeClr val="accent1"/>
            </a:lnRef>
            <a:fillRef idx="0">
              <a:schemeClr val="accent1"/>
            </a:fillRef>
            <a:effectRef idx="0">
              <a:schemeClr val="accent1"/>
            </a:effectRef>
            <a:fontRef idx="minor">
              <a:schemeClr val="tx1"/>
            </a:fontRef>
          </p:style>
        </p:cxnSp>
        <p:sp>
          <p:nvSpPr>
            <p:cNvPr id="102" name="TextBox 101"/>
            <p:cNvSpPr txBox="1"/>
            <p:nvPr/>
          </p:nvSpPr>
          <p:spPr>
            <a:xfrm>
              <a:off x="5183911" y="4980677"/>
              <a:ext cx="169261" cy="213585"/>
            </a:xfrm>
            <a:prstGeom prst="rect">
              <a:avLst/>
            </a:prstGeom>
            <a:noFill/>
          </p:spPr>
          <p:txBody>
            <a:bodyPr wrap="square" rtlCol="0">
              <a:spAutoFit/>
            </a:bodyPr>
            <a:lstStyle/>
            <a:p>
              <a:r>
                <a:rPr lang="en-US" sz="788" dirty="0"/>
                <a:t>0</a:t>
              </a:r>
            </a:p>
          </p:txBody>
        </p:sp>
        <p:cxnSp>
          <p:nvCxnSpPr>
            <p:cNvPr id="103" name="Straight Connector 102"/>
            <p:cNvCxnSpPr/>
            <p:nvPr/>
          </p:nvCxnSpPr>
          <p:spPr>
            <a:xfrm>
              <a:off x="5383334" y="5555797"/>
              <a:ext cx="1674186" cy="0"/>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104" name="TextBox 103"/>
            <p:cNvSpPr txBox="1"/>
            <p:nvPr/>
          </p:nvSpPr>
          <p:spPr>
            <a:xfrm>
              <a:off x="4639008" y="4970294"/>
              <a:ext cx="708998" cy="213585"/>
            </a:xfrm>
            <a:prstGeom prst="rect">
              <a:avLst/>
            </a:prstGeom>
            <a:noFill/>
          </p:spPr>
          <p:txBody>
            <a:bodyPr wrap="square" rtlCol="0">
              <a:spAutoFit/>
            </a:bodyPr>
            <a:lstStyle/>
            <a:p>
              <a:r>
                <a:rPr lang="en-US" sz="788" i="1" dirty="0"/>
                <a:t>Charging</a:t>
              </a:r>
            </a:p>
          </p:txBody>
        </p:sp>
        <p:sp>
          <p:nvSpPr>
            <p:cNvPr id="105" name="TextBox 104"/>
            <p:cNvSpPr txBox="1"/>
            <p:nvPr/>
          </p:nvSpPr>
          <p:spPr>
            <a:xfrm>
              <a:off x="5055283" y="4761176"/>
              <a:ext cx="486054" cy="213585"/>
            </a:xfrm>
            <a:prstGeom prst="rect">
              <a:avLst/>
            </a:prstGeom>
            <a:noFill/>
          </p:spPr>
          <p:txBody>
            <a:bodyPr wrap="square" rtlCol="0">
              <a:spAutoFit/>
            </a:bodyPr>
            <a:lstStyle/>
            <a:p>
              <a:r>
                <a:rPr lang="en-US" sz="788" dirty="0"/>
                <a:t>HSL</a:t>
              </a:r>
            </a:p>
          </p:txBody>
        </p:sp>
        <p:sp>
          <p:nvSpPr>
            <p:cNvPr id="106" name="TextBox 105"/>
            <p:cNvSpPr txBox="1"/>
            <p:nvPr/>
          </p:nvSpPr>
          <p:spPr>
            <a:xfrm>
              <a:off x="4618459" y="5457693"/>
              <a:ext cx="732820" cy="213585"/>
            </a:xfrm>
            <a:prstGeom prst="rect">
              <a:avLst/>
            </a:prstGeom>
            <a:noFill/>
          </p:spPr>
          <p:txBody>
            <a:bodyPr wrap="square" rtlCol="0">
              <a:spAutoFit/>
            </a:bodyPr>
            <a:lstStyle/>
            <a:p>
              <a:r>
                <a:rPr lang="en-US" sz="788" dirty="0"/>
                <a:t>NPC=MPC</a:t>
              </a:r>
            </a:p>
          </p:txBody>
        </p:sp>
        <p:sp>
          <p:nvSpPr>
            <p:cNvPr id="111" name="Rectangle 110"/>
            <p:cNvSpPr/>
            <p:nvPr/>
          </p:nvSpPr>
          <p:spPr>
            <a:xfrm>
              <a:off x="2257360" y="4530535"/>
              <a:ext cx="1674186" cy="187826"/>
            </a:xfrm>
            <a:prstGeom prst="rect">
              <a:avLst/>
            </a:prstGeom>
            <a:solidFill>
              <a:srgbClr val="FFC000">
                <a:alpha val="38000"/>
              </a:srgb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2" name="TextBox 111"/>
            <p:cNvSpPr txBox="1"/>
            <p:nvPr/>
          </p:nvSpPr>
          <p:spPr>
            <a:xfrm>
              <a:off x="2687648" y="4538407"/>
              <a:ext cx="868111" cy="213585"/>
            </a:xfrm>
            <a:prstGeom prst="rect">
              <a:avLst/>
            </a:prstGeom>
            <a:noFill/>
          </p:spPr>
          <p:txBody>
            <a:bodyPr wrap="square" rtlCol="0">
              <a:spAutoFit/>
            </a:bodyPr>
            <a:lstStyle/>
            <a:p>
              <a:r>
                <a:rPr lang="en-US" sz="788" i="1" dirty="0"/>
                <a:t>FFR Capacity</a:t>
              </a:r>
            </a:p>
          </p:txBody>
        </p:sp>
        <p:sp>
          <p:nvSpPr>
            <p:cNvPr id="113" name="Rectangle 112"/>
            <p:cNvSpPr/>
            <p:nvPr/>
          </p:nvSpPr>
          <p:spPr>
            <a:xfrm>
              <a:off x="5383334" y="4865552"/>
              <a:ext cx="1674186" cy="187826"/>
            </a:xfrm>
            <a:prstGeom prst="rect">
              <a:avLst/>
            </a:prstGeom>
            <a:solidFill>
              <a:srgbClr val="FFC000">
                <a:alpha val="38000"/>
              </a:srgb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4" name="TextBox 113"/>
            <p:cNvSpPr txBox="1"/>
            <p:nvPr/>
          </p:nvSpPr>
          <p:spPr>
            <a:xfrm>
              <a:off x="5803556" y="4860360"/>
              <a:ext cx="868111" cy="213585"/>
            </a:xfrm>
            <a:prstGeom prst="rect">
              <a:avLst/>
            </a:prstGeom>
            <a:noFill/>
          </p:spPr>
          <p:txBody>
            <a:bodyPr wrap="square" rtlCol="0">
              <a:spAutoFit/>
            </a:bodyPr>
            <a:lstStyle/>
            <a:p>
              <a:r>
                <a:rPr lang="en-US" sz="788" i="1" dirty="0"/>
                <a:t>FFR Capacity</a:t>
              </a:r>
            </a:p>
          </p:txBody>
        </p:sp>
      </p:grpSp>
      <p:grpSp>
        <p:nvGrpSpPr>
          <p:cNvPr id="5" name="Group 4">
            <a:extLst>
              <a:ext uri="{FF2B5EF4-FFF2-40B4-BE49-F238E27FC236}">
                <a16:creationId xmlns:a16="http://schemas.microsoft.com/office/drawing/2014/main" id="{F4C605EB-6F03-48AB-9794-5E8A3ADB5F5A}"/>
              </a:ext>
            </a:extLst>
          </p:cNvPr>
          <p:cNvGrpSpPr/>
          <p:nvPr/>
        </p:nvGrpSpPr>
        <p:grpSpPr>
          <a:xfrm>
            <a:off x="1548362" y="2637121"/>
            <a:ext cx="8610487" cy="1114619"/>
            <a:chOff x="423451" y="2835099"/>
            <a:chExt cx="8610487" cy="1114619"/>
          </a:xfrm>
        </p:grpSpPr>
        <p:sp>
          <p:nvSpPr>
            <p:cNvPr id="152" name="Rectangle 151">
              <a:extLst>
                <a:ext uri="{FF2B5EF4-FFF2-40B4-BE49-F238E27FC236}">
                  <a16:creationId xmlns:a16="http://schemas.microsoft.com/office/drawing/2014/main" id="{9251AECF-DD3B-44FD-8E1E-ED0DFC61594B}"/>
                </a:ext>
              </a:extLst>
            </p:cNvPr>
            <p:cNvSpPr/>
            <p:nvPr/>
          </p:nvSpPr>
          <p:spPr>
            <a:xfrm>
              <a:off x="1164463" y="3406419"/>
              <a:ext cx="1664661" cy="202883"/>
            </a:xfrm>
            <a:prstGeom prst="rect">
              <a:avLst/>
            </a:prstGeom>
            <a:solidFill>
              <a:srgbClr val="FFC000">
                <a:alpha val="38000"/>
              </a:srgb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6" name="Rectangle 115"/>
            <p:cNvSpPr/>
            <p:nvPr/>
          </p:nvSpPr>
          <p:spPr>
            <a:xfrm>
              <a:off x="3841985" y="3498344"/>
              <a:ext cx="1660508" cy="376962"/>
            </a:xfrm>
            <a:prstGeom prst="rect">
              <a:avLst/>
            </a:prstGeom>
            <a:solidFill>
              <a:srgbClr val="00B050">
                <a:alpha val="38000"/>
              </a:srgb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75" name="Straight Connector 74"/>
            <p:cNvCxnSpPr/>
            <p:nvPr/>
          </p:nvCxnSpPr>
          <p:spPr>
            <a:xfrm flipV="1">
              <a:off x="7413758" y="3694495"/>
              <a:ext cx="1620180" cy="10779"/>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3835939" y="2835099"/>
              <a:ext cx="0" cy="110712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3781933" y="3402162"/>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a:off x="3828672" y="3280205"/>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a:off x="3781933" y="3888216"/>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flipV="1">
              <a:off x="3835939" y="3688417"/>
              <a:ext cx="1620180" cy="10779"/>
            </a:xfrm>
            <a:prstGeom prst="line">
              <a:avLst/>
            </a:prstGeom>
            <a:ln w="19050">
              <a:noFill/>
            </a:ln>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3634048" y="3310295"/>
              <a:ext cx="169261" cy="213585"/>
            </a:xfrm>
            <a:prstGeom prst="rect">
              <a:avLst/>
            </a:prstGeom>
            <a:noFill/>
          </p:spPr>
          <p:txBody>
            <a:bodyPr wrap="square" rtlCol="0">
              <a:spAutoFit/>
            </a:bodyPr>
            <a:lstStyle/>
            <a:p>
              <a:r>
                <a:rPr lang="en-US" sz="788" dirty="0"/>
                <a:t>0</a:t>
              </a:r>
            </a:p>
          </p:txBody>
        </p:sp>
        <p:cxnSp>
          <p:nvCxnSpPr>
            <p:cNvPr id="86" name="Straight Connector 85"/>
            <p:cNvCxnSpPr/>
            <p:nvPr/>
          </p:nvCxnSpPr>
          <p:spPr>
            <a:xfrm>
              <a:off x="3833471" y="3885415"/>
              <a:ext cx="1674186" cy="0"/>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89" name="TextBox 88"/>
            <p:cNvSpPr txBox="1"/>
            <p:nvPr/>
          </p:nvSpPr>
          <p:spPr>
            <a:xfrm>
              <a:off x="5632480" y="3321126"/>
              <a:ext cx="659196" cy="213585"/>
            </a:xfrm>
            <a:prstGeom prst="rect">
              <a:avLst/>
            </a:prstGeom>
            <a:noFill/>
          </p:spPr>
          <p:txBody>
            <a:bodyPr wrap="square" rtlCol="0">
              <a:spAutoFit/>
            </a:bodyPr>
            <a:lstStyle/>
            <a:p>
              <a:r>
                <a:rPr lang="en-US" sz="788" i="1" dirty="0"/>
                <a:t>Charging</a:t>
              </a:r>
            </a:p>
          </p:txBody>
        </p:sp>
        <p:sp>
          <p:nvSpPr>
            <p:cNvPr id="90" name="TextBox 89"/>
            <p:cNvSpPr txBox="1"/>
            <p:nvPr/>
          </p:nvSpPr>
          <p:spPr>
            <a:xfrm>
              <a:off x="3089145" y="3299913"/>
              <a:ext cx="708998" cy="213585"/>
            </a:xfrm>
            <a:prstGeom prst="rect">
              <a:avLst/>
            </a:prstGeom>
            <a:noFill/>
          </p:spPr>
          <p:txBody>
            <a:bodyPr wrap="square" rtlCol="0">
              <a:spAutoFit/>
            </a:bodyPr>
            <a:lstStyle/>
            <a:p>
              <a:r>
                <a:rPr lang="en-US" sz="788" i="1" dirty="0"/>
                <a:t>Charging</a:t>
              </a:r>
            </a:p>
          </p:txBody>
        </p:sp>
        <p:sp>
          <p:nvSpPr>
            <p:cNvPr id="92" name="TextBox 91"/>
            <p:cNvSpPr txBox="1"/>
            <p:nvPr/>
          </p:nvSpPr>
          <p:spPr>
            <a:xfrm>
              <a:off x="3503650" y="3162914"/>
              <a:ext cx="486054" cy="213585"/>
            </a:xfrm>
            <a:prstGeom prst="rect">
              <a:avLst/>
            </a:prstGeom>
            <a:noFill/>
          </p:spPr>
          <p:txBody>
            <a:bodyPr wrap="square" rtlCol="0">
              <a:spAutoFit/>
            </a:bodyPr>
            <a:lstStyle/>
            <a:p>
              <a:r>
                <a:rPr lang="en-US" sz="788" dirty="0"/>
                <a:t>HSL</a:t>
              </a:r>
            </a:p>
          </p:txBody>
        </p:sp>
        <p:sp>
          <p:nvSpPr>
            <p:cNvPr id="95" name="TextBox 94"/>
            <p:cNvSpPr txBox="1"/>
            <p:nvPr/>
          </p:nvSpPr>
          <p:spPr>
            <a:xfrm>
              <a:off x="3100101" y="3659375"/>
              <a:ext cx="708997" cy="213585"/>
            </a:xfrm>
            <a:prstGeom prst="rect">
              <a:avLst/>
            </a:prstGeom>
            <a:noFill/>
          </p:spPr>
          <p:txBody>
            <a:bodyPr wrap="square" rtlCol="0">
              <a:spAutoFit/>
            </a:bodyPr>
            <a:lstStyle/>
            <a:p>
              <a:r>
                <a:rPr lang="en-US" sz="788" dirty="0"/>
                <a:t>NPC=MPC</a:t>
              </a:r>
            </a:p>
          </p:txBody>
        </p:sp>
        <p:sp>
          <p:nvSpPr>
            <p:cNvPr id="137" name="Rectangle 136">
              <a:extLst>
                <a:ext uri="{FF2B5EF4-FFF2-40B4-BE49-F238E27FC236}">
                  <a16:creationId xmlns:a16="http://schemas.microsoft.com/office/drawing/2014/main" id="{EE63A3E9-C336-48A8-922D-8D58ED719694}"/>
                </a:ext>
              </a:extLst>
            </p:cNvPr>
            <p:cNvSpPr/>
            <p:nvPr/>
          </p:nvSpPr>
          <p:spPr>
            <a:xfrm>
              <a:off x="1176291" y="3606880"/>
              <a:ext cx="1651929" cy="275922"/>
            </a:xfrm>
            <a:prstGeom prst="rect">
              <a:avLst/>
            </a:prstGeom>
            <a:solidFill>
              <a:srgbClr val="00B050">
                <a:alpha val="38000"/>
              </a:srgb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cxnSp>
          <p:nvCxnSpPr>
            <p:cNvPr id="138" name="Straight Connector 137">
              <a:extLst>
                <a:ext uri="{FF2B5EF4-FFF2-40B4-BE49-F238E27FC236}">
                  <a16:creationId xmlns:a16="http://schemas.microsoft.com/office/drawing/2014/main" id="{D196ADC3-06CA-4A8B-A4FF-0867522179BA}"/>
                </a:ext>
              </a:extLst>
            </p:cNvPr>
            <p:cNvCxnSpPr/>
            <p:nvPr/>
          </p:nvCxnSpPr>
          <p:spPr>
            <a:xfrm>
              <a:off x="1170245" y="2842595"/>
              <a:ext cx="0" cy="110712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D52C5EAF-43A2-4DCA-821B-6F229F3D9EC2}"/>
                </a:ext>
              </a:extLst>
            </p:cNvPr>
            <p:cNvCxnSpPr/>
            <p:nvPr/>
          </p:nvCxnSpPr>
          <p:spPr>
            <a:xfrm>
              <a:off x="1116239" y="3409658"/>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68DF4C6F-9EA0-4730-A668-099258D6E38A}"/>
                </a:ext>
              </a:extLst>
            </p:cNvPr>
            <p:cNvCxnSpPr/>
            <p:nvPr/>
          </p:nvCxnSpPr>
          <p:spPr>
            <a:xfrm>
              <a:off x="1143404" y="3409428"/>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0ABC0395-EC27-4421-9277-3F9A50076F8F}"/>
                </a:ext>
              </a:extLst>
            </p:cNvPr>
            <p:cNvCxnSpPr/>
            <p:nvPr/>
          </p:nvCxnSpPr>
          <p:spPr>
            <a:xfrm>
              <a:off x="1116239" y="3895712"/>
              <a:ext cx="172819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E7461ABB-B14F-4127-8268-E85B01D11D58}"/>
                </a:ext>
              </a:extLst>
            </p:cNvPr>
            <p:cNvCxnSpPr/>
            <p:nvPr/>
          </p:nvCxnSpPr>
          <p:spPr>
            <a:xfrm flipV="1">
              <a:off x="1170245" y="3695913"/>
              <a:ext cx="1620180" cy="10779"/>
            </a:xfrm>
            <a:prstGeom prst="line">
              <a:avLst/>
            </a:prstGeom>
            <a:ln w="19050">
              <a:noFill/>
            </a:ln>
          </p:spPr>
          <p:style>
            <a:lnRef idx="1">
              <a:schemeClr val="accent1"/>
            </a:lnRef>
            <a:fillRef idx="0">
              <a:schemeClr val="accent1"/>
            </a:fillRef>
            <a:effectRef idx="0">
              <a:schemeClr val="accent1"/>
            </a:effectRef>
            <a:fontRef idx="minor">
              <a:schemeClr val="tx1"/>
            </a:fontRef>
          </p:style>
        </p:cxnSp>
        <p:sp>
          <p:nvSpPr>
            <p:cNvPr id="143" name="TextBox 142">
              <a:extLst>
                <a:ext uri="{FF2B5EF4-FFF2-40B4-BE49-F238E27FC236}">
                  <a16:creationId xmlns:a16="http://schemas.microsoft.com/office/drawing/2014/main" id="{98DF15AB-4C70-44D4-8398-9AAE79FFE09C}"/>
                </a:ext>
              </a:extLst>
            </p:cNvPr>
            <p:cNvSpPr txBox="1"/>
            <p:nvPr/>
          </p:nvSpPr>
          <p:spPr>
            <a:xfrm>
              <a:off x="968354" y="3317791"/>
              <a:ext cx="169261" cy="213585"/>
            </a:xfrm>
            <a:prstGeom prst="rect">
              <a:avLst/>
            </a:prstGeom>
            <a:noFill/>
          </p:spPr>
          <p:txBody>
            <a:bodyPr wrap="square" rtlCol="0">
              <a:spAutoFit/>
            </a:bodyPr>
            <a:lstStyle/>
            <a:p>
              <a:r>
                <a:rPr lang="en-US" sz="788" dirty="0"/>
                <a:t>0</a:t>
              </a:r>
            </a:p>
          </p:txBody>
        </p:sp>
        <p:cxnSp>
          <p:nvCxnSpPr>
            <p:cNvPr id="144" name="Straight Connector 143">
              <a:extLst>
                <a:ext uri="{FF2B5EF4-FFF2-40B4-BE49-F238E27FC236}">
                  <a16:creationId xmlns:a16="http://schemas.microsoft.com/office/drawing/2014/main" id="{C1FBDF5C-4B6F-4DDA-B286-EF9428C69166}"/>
                </a:ext>
              </a:extLst>
            </p:cNvPr>
            <p:cNvCxnSpPr/>
            <p:nvPr/>
          </p:nvCxnSpPr>
          <p:spPr>
            <a:xfrm>
              <a:off x="1167777" y="3892911"/>
              <a:ext cx="1674186" cy="0"/>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145" name="TextBox 144">
              <a:extLst>
                <a:ext uri="{FF2B5EF4-FFF2-40B4-BE49-F238E27FC236}">
                  <a16:creationId xmlns:a16="http://schemas.microsoft.com/office/drawing/2014/main" id="{28512071-D622-478F-B912-E8BB18550921}"/>
                </a:ext>
              </a:extLst>
            </p:cNvPr>
            <p:cNvSpPr txBox="1"/>
            <p:nvPr/>
          </p:nvSpPr>
          <p:spPr>
            <a:xfrm>
              <a:off x="423451" y="3307409"/>
              <a:ext cx="708998" cy="213585"/>
            </a:xfrm>
            <a:prstGeom prst="rect">
              <a:avLst/>
            </a:prstGeom>
            <a:noFill/>
          </p:spPr>
          <p:txBody>
            <a:bodyPr wrap="square" rtlCol="0">
              <a:spAutoFit/>
            </a:bodyPr>
            <a:lstStyle/>
            <a:p>
              <a:r>
                <a:rPr lang="en-US" sz="788" i="1" dirty="0"/>
                <a:t>Charging</a:t>
              </a:r>
            </a:p>
          </p:txBody>
        </p:sp>
        <p:sp>
          <p:nvSpPr>
            <p:cNvPr id="146" name="TextBox 145">
              <a:extLst>
                <a:ext uri="{FF2B5EF4-FFF2-40B4-BE49-F238E27FC236}">
                  <a16:creationId xmlns:a16="http://schemas.microsoft.com/office/drawing/2014/main" id="{299CCF98-9B84-47C3-B38F-61401703E307}"/>
                </a:ext>
              </a:extLst>
            </p:cNvPr>
            <p:cNvSpPr txBox="1"/>
            <p:nvPr/>
          </p:nvSpPr>
          <p:spPr>
            <a:xfrm>
              <a:off x="644636" y="3152752"/>
              <a:ext cx="611410" cy="213585"/>
            </a:xfrm>
            <a:prstGeom prst="rect">
              <a:avLst/>
            </a:prstGeom>
            <a:noFill/>
          </p:spPr>
          <p:txBody>
            <a:bodyPr wrap="square" rtlCol="0">
              <a:spAutoFit/>
            </a:bodyPr>
            <a:lstStyle/>
            <a:p>
              <a:r>
                <a:rPr lang="en-US" sz="788" dirty="0"/>
                <a:t>HSL = 0</a:t>
              </a:r>
            </a:p>
          </p:txBody>
        </p:sp>
        <p:sp>
          <p:nvSpPr>
            <p:cNvPr id="147" name="TextBox 146">
              <a:extLst>
                <a:ext uri="{FF2B5EF4-FFF2-40B4-BE49-F238E27FC236}">
                  <a16:creationId xmlns:a16="http://schemas.microsoft.com/office/drawing/2014/main" id="{CC36A8D0-3193-48AE-AB36-98F2656E6811}"/>
                </a:ext>
              </a:extLst>
            </p:cNvPr>
            <p:cNvSpPr txBox="1"/>
            <p:nvPr/>
          </p:nvSpPr>
          <p:spPr>
            <a:xfrm>
              <a:off x="434407" y="3666871"/>
              <a:ext cx="708997" cy="213585"/>
            </a:xfrm>
            <a:prstGeom prst="rect">
              <a:avLst/>
            </a:prstGeom>
            <a:noFill/>
          </p:spPr>
          <p:txBody>
            <a:bodyPr wrap="square" rtlCol="0">
              <a:spAutoFit/>
            </a:bodyPr>
            <a:lstStyle/>
            <a:p>
              <a:r>
                <a:rPr lang="en-US" sz="788" dirty="0"/>
                <a:t>NPC=MPC</a:t>
              </a:r>
            </a:p>
          </p:txBody>
        </p:sp>
        <p:sp>
          <p:nvSpPr>
            <p:cNvPr id="149" name="TextBox 148">
              <a:extLst>
                <a:ext uri="{FF2B5EF4-FFF2-40B4-BE49-F238E27FC236}">
                  <a16:creationId xmlns:a16="http://schemas.microsoft.com/office/drawing/2014/main" id="{75DADC2B-A64C-4C55-8964-45DB643F3F04}"/>
                </a:ext>
              </a:extLst>
            </p:cNvPr>
            <p:cNvSpPr txBox="1"/>
            <p:nvPr/>
          </p:nvSpPr>
          <p:spPr>
            <a:xfrm>
              <a:off x="1640517" y="3412272"/>
              <a:ext cx="868111" cy="213585"/>
            </a:xfrm>
            <a:prstGeom prst="rect">
              <a:avLst/>
            </a:prstGeom>
            <a:noFill/>
          </p:spPr>
          <p:txBody>
            <a:bodyPr wrap="square" rtlCol="0">
              <a:spAutoFit/>
            </a:bodyPr>
            <a:lstStyle/>
            <a:p>
              <a:r>
                <a:rPr lang="en-US" sz="788" i="1" dirty="0"/>
                <a:t>FFR Capacity</a:t>
              </a:r>
            </a:p>
          </p:txBody>
        </p:sp>
        <p:sp>
          <p:nvSpPr>
            <p:cNvPr id="153" name="Rectangle 152">
              <a:extLst>
                <a:ext uri="{FF2B5EF4-FFF2-40B4-BE49-F238E27FC236}">
                  <a16:creationId xmlns:a16="http://schemas.microsoft.com/office/drawing/2014/main" id="{8F8B1084-217B-4F9E-B426-64C36188B8C6}"/>
                </a:ext>
              </a:extLst>
            </p:cNvPr>
            <p:cNvSpPr/>
            <p:nvPr/>
          </p:nvSpPr>
          <p:spPr>
            <a:xfrm>
              <a:off x="3828672" y="3280205"/>
              <a:ext cx="1664661" cy="202883"/>
            </a:xfrm>
            <a:prstGeom prst="rect">
              <a:avLst/>
            </a:prstGeom>
            <a:solidFill>
              <a:srgbClr val="FFC000">
                <a:alpha val="38000"/>
              </a:srgb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4" name="TextBox 153">
              <a:extLst>
                <a:ext uri="{FF2B5EF4-FFF2-40B4-BE49-F238E27FC236}">
                  <a16:creationId xmlns:a16="http://schemas.microsoft.com/office/drawing/2014/main" id="{757026E9-CAE0-42DE-B3CB-E7D8AD1447DB}"/>
                </a:ext>
              </a:extLst>
            </p:cNvPr>
            <p:cNvSpPr txBox="1"/>
            <p:nvPr/>
          </p:nvSpPr>
          <p:spPr>
            <a:xfrm>
              <a:off x="4187172" y="3278016"/>
              <a:ext cx="868111" cy="213585"/>
            </a:xfrm>
            <a:prstGeom prst="rect">
              <a:avLst/>
            </a:prstGeom>
            <a:noFill/>
          </p:spPr>
          <p:txBody>
            <a:bodyPr wrap="square" rtlCol="0">
              <a:spAutoFit/>
            </a:bodyPr>
            <a:lstStyle/>
            <a:p>
              <a:r>
                <a:rPr lang="en-US" sz="788" i="1" dirty="0"/>
                <a:t>FFR Capacity</a:t>
              </a:r>
            </a:p>
          </p:txBody>
        </p:sp>
      </p:grpSp>
    </p:spTree>
    <p:extLst>
      <p:ext uri="{BB962C8B-B14F-4D97-AF65-F5344CB8AC3E}">
        <p14:creationId xmlns:p14="http://schemas.microsoft.com/office/powerpoint/2010/main" val="16909766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4F76B-B984-4E72-A5BB-5C448757A301}"/>
              </a:ext>
            </a:extLst>
          </p:cNvPr>
          <p:cNvSpPr>
            <a:spLocks noGrp="1"/>
          </p:cNvSpPr>
          <p:nvPr>
            <p:ph type="title"/>
          </p:nvPr>
        </p:nvSpPr>
        <p:spPr/>
        <p:txBody>
          <a:bodyPr/>
          <a:lstStyle/>
          <a:p>
            <a:r>
              <a:rPr lang="en-US" sz="2400" dirty="0"/>
              <a:t>Example Response from ESRs when providing FFR – 1</a:t>
            </a:r>
          </a:p>
        </p:txBody>
      </p:sp>
      <p:sp>
        <p:nvSpPr>
          <p:cNvPr id="3" name="Content Placeholder 2">
            <a:extLst>
              <a:ext uri="{FF2B5EF4-FFF2-40B4-BE49-F238E27FC236}">
                <a16:creationId xmlns:a16="http://schemas.microsoft.com/office/drawing/2014/main" id="{5050C2D3-C5CF-4FB2-BCB4-BAF4CA9FAE95}"/>
              </a:ext>
            </a:extLst>
          </p:cNvPr>
          <p:cNvSpPr>
            <a:spLocks noGrp="1"/>
          </p:cNvSpPr>
          <p:nvPr>
            <p:ph idx="1"/>
          </p:nvPr>
        </p:nvSpPr>
        <p:spPr/>
        <p:txBody>
          <a:bodyPr/>
          <a:lstStyle/>
          <a:p>
            <a:r>
              <a:rPr lang="en-US" sz="1400" dirty="0"/>
              <a:t>Example below provides high level summary of response expectations during a low frequency event that does not trigger FFR deployment for an ESR that is sitting idle, with ESR-GEN.HSL = 10 MW, ESR-GEN.FFR = 10 MW, ESR-CLR.MPC = 0 MW.</a:t>
            </a:r>
          </a:p>
        </p:txBody>
      </p:sp>
      <p:sp>
        <p:nvSpPr>
          <p:cNvPr id="4" name="Slide Number Placeholder 3">
            <a:extLst>
              <a:ext uri="{FF2B5EF4-FFF2-40B4-BE49-F238E27FC236}">
                <a16:creationId xmlns:a16="http://schemas.microsoft.com/office/drawing/2014/main" id="{4A5ADFA4-E0CA-4FBA-A842-31B8FC15F957}"/>
              </a:ext>
            </a:extLst>
          </p:cNvPr>
          <p:cNvSpPr>
            <a:spLocks noGrp="1"/>
          </p:cNvSpPr>
          <p:nvPr>
            <p:ph type="sldNum" sz="quarter" idx="4"/>
          </p:nvPr>
        </p:nvSpPr>
        <p:spPr/>
        <p:txBody>
          <a:bodyPr/>
          <a:lstStyle/>
          <a:p>
            <a:fld id="{1D93BD3E-1E9A-4970-A6F7-E7AC52762E0C}" type="slidenum">
              <a:rPr lang="en-US" smtClean="0"/>
              <a:pPr/>
              <a:t>22</a:t>
            </a:fld>
            <a:endParaRPr lang="en-US" dirty="0"/>
          </a:p>
        </p:txBody>
      </p:sp>
      <p:pic>
        <p:nvPicPr>
          <p:cNvPr id="8" name="Picture 7">
            <a:extLst>
              <a:ext uri="{FF2B5EF4-FFF2-40B4-BE49-F238E27FC236}">
                <a16:creationId xmlns:a16="http://schemas.microsoft.com/office/drawing/2014/main" id="{330B2670-4DA1-45CE-A5A5-35987DFC4F33}"/>
              </a:ext>
            </a:extLst>
          </p:cNvPr>
          <p:cNvPicPr>
            <a:picLocks noChangeAspect="1"/>
          </p:cNvPicPr>
          <p:nvPr/>
        </p:nvPicPr>
        <p:blipFill>
          <a:blip r:embed="rId2"/>
          <a:stretch>
            <a:fillRect/>
          </a:stretch>
        </p:blipFill>
        <p:spPr>
          <a:xfrm>
            <a:off x="795583" y="1631497"/>
            <a:ext cx="7552834" cy="4288536"/>
          </a:xfrm>
          <a:prstGeom prst="rect">
            <a:avLst/>
          </a:prstGeom>
        </p:spPr>
      </p:pic>
      <p:sp>
        <p:nvSpPr>
          <p:cNvPr id="5" name="TextBox 4">
            <a:extLst>
              <a:ext uri="{FF2B5EF4-FFF2-40B4-BE49-F238E27FC236}">
                <a16:creationId xmlns:a16="http://schemas.microsoft.com/office/drawing/2014/main" id="{C663A719-37AE-49E0-AE70-E1E2687C6170}"/>
              </a:ext>
            </a:extLst>
          </p:cNvPr>
          <p:cNvSpPr txBox="1"/>
          <p:nvPr/>
        </p:nvSpPr>
        <p:spPr>
          <a:xfrm>
            <a:off x="5198392" y="2456329"/>
            <a:ext cx="2590800" cy="461665"/>
          </a:xfrm>
          <a:prstGeom prst="rect">
            <a:avLst/>
          </a:prstGeom>
          <a:noFill/>
        </p:spPr>
        <p:txBody>
          <a:bodyPr wrap="square" rtlCol="0">
            <a:spAutoFit/>
          </a:bodyPr>
          <a:lstStyle/>
          <a:p>
            <a:r>
              <a:rPr lang="en-US" sz="1200" i="1" dirty="0">
                <a:solidFill>
                  <a:schemeClr val="accent1"/>
                </a:solidFill>
              </a:rPr>
              <a:t>ESR has no frequency responsive headroom for PFR response.</a:t>
            </a:r>
          </a:p>
        </p:txBody>
      </p:sp>
      <p:sp>
        <p:nvSpPr>
          <p:cNvPr id="7" name="TextBox 6">
            <a:extLst>
              <a:ext uri="{FF2B5EF4-FFF2-40B4-BE49-F238E27FC236}">
                <a16:creationId xmlns:a16="http://schemas.microsoft.com/office/drawing/2014/main" id="{644B8EC1-E377-4D6D-A296-BDADA5F397B8}"/>
              </a:ext>
            </a:extLst>
          </p:cNvPr>
          <p:cNvSpPr txBox="1"/>
          <p:nvPr/>
        </p:nvSpPr>
        <p:spPr>
          <a:xfrm>
            <a:off x="3139440" y="6553200"/>
            <a:ext cx="3901440" cy="276999"/>
          </a:xfrm>
          <a:prstGeom prst="rect">
            <a:avLst/>
          </a:prstGeom>
          <a:noFill/>
        </p:spPr>
        <p:txBody>
          <a:bodyPr wrap="square" rtlCol="0">
            <a:spAutoFit/>
          </a:bodyPr>
          <a:lstStyle/>
          <a:p>
            <a:r>
              <a:rPr lang="en-US" sz="1200" dirty="0">
                <a:solidFill>
                  <a:schemeClr val="tx2"/>
                </a:solidFill>
              </a:rPr>
              <a:t>Example for illustrative purposes only.</a:t>
            </a:r>
          </a:p>
        </p:txBody>
      </p:sp>
    </p:spTree>
    <p:extLst>
      <p:ext uri="{BB962C8B-B14F-4D97-AF65-F5344CB8AC3E}">
        <p14:creationId xmlns:p14="http://schemas.microsoft.com/office/powerpoint/2010/main" val="42159360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62AE7-B015-4C22-9196-9892942D9E30}"/>
              </a:ext>
            </a:extLst>
          </p:cNvPr>
          <p:cNvSpPr>
            <a:spLocks noGrp="1"/>
          </p:cNvSpPr>
          <p:nvPr>
            <p:ph type="title"/>
          </p:nvPr>
        </p:nvSpPr>
        <p:spPr/>
        <p:txBody>
          <a:bodyPr/>
          <a:lstStyle/>
          <a:p>
            <a:r>
              <a:rPr lang="en-US" sz="2400" dirty="0"/>
              <a:t>Example Response from ESRs when providing FFR – 2</a:t>
            </a:r>
          </a:p>
        </p:txBody>
      </p:sp>
      <p:sp>
        <p:nvSpPr>
          <p:cNvPr id="3" name="Content Placeholder 2">
            <a:extLst>
              <a:ext uri="{FF2B5EF4-FFF2-40B4-BE49-F238E27FC236}">
                <a16:creationId xmlns:a16="http://schemas.microsoft.com/office/drawing/2014/main" id="{CAC289C9-6CC1-4E64-A3CA-0DA5E49E9A17}"/>
              </a:ext>
            </a:extLst>
          </p:cNvPr>
          <p:cNvSpPr>
            <a:spLocks noGrp="1"/>
          </p:cNvSpPr>
          <p:nvPr>
            <p:ph idx="1"/>
          </p:nvPr>
        </p:nvSpPr>
        <p:spPr/>
        <p:txBody>
          <a:bodyPr/>
          <a:lstStyle/>
          <a:p>
            <a:r>
              <a:rPr lang="en-US" sz="1400" dirty="0"/>
              <a:t>Example below provides high level summary of response expectations during a low frequency event that does not trigger FFR deployment for an ESR that is sitting idle, with ESR-GEN.HSL = 10 MW, ESR-GEN.FFR = 3 MW, ESR-GEN.BP = 0 MW and ESR-CLR.MPC = 0 MW.</a:t>
            </a:r>
          </a:p>
          <a:p>
            <a:endParaRPr lang="en-US" dirty="0"/>
          </a:p>
        </p:txBody>
      </p:sp>
      <p:sp>
        <p:nvSpPr>
          <p:cNvPr id="4" name="Slide Number Placeholder 3">
            <a:extLst>
              <a:ext uri="{FF2B5EF4-FFF2-40B4-BE49-F238E27FC236}">
                <a16:creationId xmlns:a16="http://schemas.microsoft.com/office/drawing/2014/main" id="{EBA33035-2768-4EB5-9D17-86F19AD99837}"/>
              </a:ext>
            </a:extLst>
          </p:cNvPr>
          <p:cNvSpPr>
            <a:spLocks noGrp="1"/>
          </p:cNvSpPr>
          <p:nvPr>
            <p:ph type="sldNum" sz="quarter" idx="4"/>
          </p:nvPr>
        </p:nvSpPr>
        <p:spPr/>
        <p:txBody>
          <a:bodyPr/>
          <a:lstStyle/>
          <a:p>
            <a:fld id="{1D93BD3E-1E9A-4970-A6F7-E7AC52762E0C}" type="slidenum">
              <a:rPr lang="en-US" smtClean="0"/>
              <a:pPr/>
              <a:t>23</a:t>
            </a:fld>
            <a:endParaRPr lang="en-US" dirty="0"/>
          </a:p>
        </p:txBody>
      </p:sp>
      <p:pic>
        <p:nvPicPr>
          <p:cNvPr id="6" name="Picture 5">
            <a:extLst>
              <a:ext uri="{FF2B5EF4-FFF2-40B4-BE49-F238E27FC236}">
                <a16:creationId xmlns:a16="http://schemas.microsoft.com/office/drawing/2014/main" id="{DDC3FDED-897B-4DC4-99DB-741759D78D33}"/>
              </a:ext>
            </a:extLst>
          </p:cNvPr>
          <p:cNvPicPr>
            <a:picLocks noChangeAspect="1"/>
          </p:cNvPicPr>
          <p:nvPr/>
        </p:nvPicPr>
        <p:blipFill>
          <a:blip r:embed="rId2"/>
          <a:stretch>
            <a:fillRect/>
          </a:stretch>
        </p:blipFill>
        <p:spPr>
          <a:xfrm>
            <a:off x="795583" y="1631497"/>
            <a:ext cx="7552834" cy="4288536"/>
          </a:xfrm>
          <a:prstGeom prst="rect">
            <a:avLst/>
          </a:prstGeom>
        </p:spPr>
      </p:pic>
      <p:sp>
        <p:nvSpPr>
          <p:cNvPr id="7" name="TextBox 6">
            <a:extLst>
              <a:ext uri="{FF2B5EF4-FFF2-40B4-BE49-F238E27FC236}">
                <a16:creationId xmlns:a16="http://schemas.microsoft.com/office/drawing/2014/main" id="{3640FAF4-42FB-47FD-B4B9-0400E1201D0C}"/>
              </a:ext>
            </a:extLst>
          </p:cNvPr>
          <p:cNvSpPr txBox="1"/>
          <p:nvPr/>
        </p:nvSpPr>
        <p:spPr>
          <a:xfrm>
            <a:off x="5757617" y="2366681"/>
            <a:ext cx="2590800" cy="646331"/>
          </a:xfrm>
          <a:prstGeom prst="rect">
            <a:avLst/>
          </a:prstGeom>
          <a:solidFill>
            <a:schemeClr val="bg1"/>
          </a:solidFill>
        </p:spPr>
        <p:txBody>
          <a:bodyPr wrap="square" rtlCol="0">
            <a:spAutoFit/>
          </a:bodyPr>
          <a:lstStyle/>
          <a:p>
            <a:r>
              <a:rPr lang="en-US" sz="1200" i="1" dirty="0">
                <a:solidFill>
                  <a:schemeClr val="accent1"/>
                </a:solidFill>
              </a:rPr>
              <a:t>ESR has 7 MW frequency responsive headroom for PFR response for low frequency events.</a:t>
            </a:r>
          </a:p>
        </p:txBody>
      </p:sp>
      <p:sp>
        <p:nvSpPr>
          <p:cNvPr id="8" name="TextBox 7">
            <a:extLst>
              <a:ext uri="{FF2B5EF4-FFF2-40B4-BE49-F238E27FC236}">
                <a16:creationId xmlns:a16="http://schemas.microsoft.com/office/drawing/2014/main" id="{3CD3D9F9-3EB6-491C-8096-4CB1270A62C4}"/>
              </a:ext>
            </a:extLst>
          </p:cNvPr>
          <p:cNvSpPr txBox="1"/>
          <p:nvPr/>
        </p:nvSpPr>
        <p:spPr>
          <a:xfrm>
            <a:off x="3139440" y="6553200"/>
            <a:ext cx="3901440" cy="276999"/>
          </a:xfrm>
          <a:prstGeom prst="rect">
            <a:avLst/>
          </a:prstGeom>
          <a:noFill/>
        </p:spPr>
        <p:txBody>
          <a:bodyPr wrap="square" rtlCol="0">
            <a:spAutoFit/>
          </a:bodyPr>
          <a:lstStyle/>
          <a:p>
            <a:r>
              <a:rPr lang="en-US" sz="1200" dirty="0">
                <a:solidFill>
                  <a:schemeClr val="tx2"/>
                </a:solidFill>
              </a:rPr>
              <a:t>Example for illustrative purposes only.</a:t>
            </a:r>
          </a:p>
        </p:txBody>
      </p:sp>
    </p:spTree>
    <p:extLst>
      <p:ext uri="{BB962C8B-B14F-4D97-AF65-F5344CB8AC3E}">
        <p14:creationId xmlns:p14="http://schemas.microsoft.com/office/powerpoint/2010/main" val="34284249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2631245B-739F-4818-9B5A-192809264B36}"/>
              </a:ext>
            </a:extLst>
          </p:cNvPr>
          <p:cNvPicPr>
            <a:picLocks noChangeAspect="1"/>
          </p:cNvPicPr>
          <p:nvPr/>
        </p:nvPicPr>
        <p:blipFill>
          <a:blip r:embed="rId2"/>
          <a:stretch>
            <a:fillRect/>
          </a:stretch>
        </p:blipFill>
        <p:spPr>
          <a:xfrm>
            <a:off x="795583" y="1768281"/>
            <a:ext cx="7552834" cy="4288536"/>
          </a:xfrm>
          <a:prstGeom prst="rect">
            <a:avLst/>
          </a:prstGeom>
        </p:spPr>
      </p:pic>
      <p:sp>
        <p:nvSpPr>
          <p:cNvPr id="2" name="Title 1">
            <a:extLst>
              <a:ext uri="{FF2B5EF4-FFF2-40B4-BE49-F238E27FC236}">
                <a16:creationId xmlns:a16="http://schemas.microsoft.com/office/drawing/2014/main" id="{BF362AE7-B015-4C22-9196-9892942D9E30}"/>
              </a:ext>
            </a:extLst>
          </p:cNvPr>
          <p:cNvSpPr>
            <a:spLocks noGrp="1"/>
          </p:cNvSpPr>
          <p:nvPr>
            <p:ph type="title"/>
          </p:nvPr>
        </p:nvSpPr>
        <p:spPr/>
        <p:txBody>
          <a:bodyPr/>
          <a:lstStyle/>
          <a:p>
            <a:r>
              <a:rPr lang="en-US" sz="2400" dirty="0"/>
              <a:t>Example Response from ESRs when providing FFR – 3</a:t>
            </a:r>
          </a:p>
        </p:txBody>
      </p:sp>
      <p:sp>
        <p:nvSpPr>
          <p:cNvPr id="3" name="Content Placeholder 2">
            <a:extLst>
              <a:ext uri="{FF2B5EF4-FFF2-40B4-BE49-F238E27FC236}">
                <a16:creationId xmlns:a16="http://schemas.microsoft.com/office/drawing/2014/main" id="{CAC289C9-6CC1-4E64-A3CA-0DA5E49E9A17}"/>
              </a:ext>
            </a:extLst>
          </p:cNvPr>
          <p:cNvSpPr>
            <a:spLocks noGrp="1"/>
          </p:cNvSpPr>
          <p:nvPr>
            <p:ph idx="1"/>
          </p:nvPr>
        </p:nvSpPr>
        <p:spPr/>
        <p:txBody>
          <a:bodyPr/>
          <a:lstStyle/>
          <a:p>
            <a:r>
              <a:rPr lang="en-US" sz="1400" dirty="0"/>
              <a:t>Example below provides high level summary of response expectations during a low frequency event that does not trigger FFR deployment for an ESR that is sitting idle, with ESR-GEN.HSL = 10 MW, ESR-GEN.FFR = 3 MW, ESR-GEN.BP = 3 MW and ESR-CLR.MPC = 0 MW.</a:t>
            </a:r>
          </a:p>
          <a:p>
            <a:endParaRPr lang="en-US" dirty="0"/>
          </a:p>
        </p:txBody>
      </p:sp>
      <p:sp>
        <p:nvSpPr>
          <p:cNvPr id="4" name="Slide Number Placeholder 3">
            <a:extLst>
              <a:ext uri="{FF2B5EF4-FFF2-40B4-BE49-F238E27FC236}">
                <a16:creationId xmlns:a16="http://schemas.microsoft.com/office/drawing/2014/main" id="{EBA33035-2768-4EB5-9D17-86F19AD99837}"/>
              </a:ext>
            </a:extLst>
          </p:cNvPr>
          <p:cNvSpPr>
            <a:spLocks noGrp="1"/>
          </p:cNvSpPr>
          <p:nvPr>
            <p:ph type="sldNum" sz="quarter" idx="4"/>
          </p:nvPr>
        </p:nvSpPr>
        <p:spPr/>
        <p:txBody>
          <a:bodyPr/>
          <a:lstStyle/>
          <a:p>
            <a:fld id="{1D93BD3E-1E9A-4970-A6F7-E7AC52762E0C}" type="slidenum">
              <a:rPr lang="en-US" smtClean="0"/>
              <a:pPr/>
              <a:t>24</a:t>
            </a:fld>
            <a:endParaRPr lang="en-US" dirty="0"/>
          </a:p>
        </p:txBody>
      </p:sp>
      <p:sp>
        <p:nvSpPr>
          <p:cNvPr id="8" name="TextBox 7">
            <a:extLst>
              <a:ext uri="{FF2B5EF4-FFF2-40B4-BE49-F238E27FC236}">
                <a16:creationId xmlns:a16="http://schemas.microsoft.com/office/drawing/2014/main" id="{D01F1165-F34B-4FC4-A0E8-A410BA9503F7}"/>
              </a:ext>
            </a:extLst>
          </p:cNvPr>
          <p:cNvSpPr txBox="1"/>
          <p:nvPr/>
        </p:nvSpPr>
        <p:spPr>
          <a:xfrm>
            <a:off x="6324600" y="2850776"/>
            <a:ext cx="2590800" cy="646331"/>
          </a:xfrm>
          <a:prstGeom prst="rect">
            <a:avLst/>
          </a:prstGeom>
          <a:solidFill>
            <a:schemeClr val="bg2"/>
          </a:solidFill>
        </p:spPr>
        <p:txBody>
          <a:bodyPr wrap="square" rtlCol="0">
            <a:spAutoFit/>
          </a:bodyPr>
          <a:lstStyle/>
          <a:p>
            <a:r>
              <a:rPr lang="en-US" sz="1200" i="1" dirty="0">
                <a:solidFill>
                  <a:schemeClr val="accent1"/>
                </a:solidFill>
              </a:rPr>
              <a:t>ESR has 4 MW frequency responsive headroom for PFR response for low frequency events.</a:t>
            </a:r>
          </a:p>
        </p:txBody>
      </p:sp>
      <p:sp>
        <p:nvSpPr>
          <p:cNvPr id="15" name="TextBox 14">
            <a:extLst>
              <a:ext uri="{FF2B5EF4-FFF2-40B4-BE49-F238E27FC236}">
                <a16:creationId xmlns:a16="http://schemas.microsoft.com/office/drawing/2014/main" id="{B7F7FF98-0BF1-449A-8F78-E9E6BCD690ED}"/>
              </a:ext>
            </a:extLst>
          </p:cNvPr>
          <p:cNvSpPr txBox="1"/>
          <p:nvPr/>
        </p:nvSpPr>
        <p:spPr>
          <a:xfrm>
            <a:off x="3139440" y="6553200"/>
            <a:ext cx="3901440" cy="276999"/>
          </a:xfrm>
          <a:prstGeom prst="rect">
            <a:avLst/>
          </a:prstGeom>
          <a:noFill/>
        </p:spPr>
        <p:txBody>
          <a:bodyPr wrap="square" rtlCol="0">
            <a:spAutoFit/>
          </a:bodyPr>
          <a:lstStyle/>
          <a:p>
            <a:r>
              <a:rPr lang="en-US" sz="1200" dirty="0">
                <a:solidFill>
                  <a:schemeClr val="tx2"/>
                </a:solidFill>
              </a:rPr>
              <a:t>Example for illustrative purposes only.</a:t>
            </a:r>
          </a:p>
        </p:txBody>
      </p:sp>
    </p:spTree>
    <p:extLst>
      <p:ext uri="{BB962C8B-B14F-4D97-AF65-F5344CB8AC3E}">
        <p14:creationId xmlns:p14="http://schemas.microsoft.com/office/powerpoint/2010/main" val="21606330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2D7F2-AFE0-4C26-BC92-F90500966071}"/>
              </a:ext>
            </a:extLst>
          </p:cNvPr>
          <p:cNvSpPr>
            <a:spLocks noGrp="1"/>
          </p:cNvSpPr>
          <p:nvPr>
            <p:ph type="title"/>
          </p:nvPr>
        </p:nvSpPr>
        <p:spPr/>
        <p:txBody>
          <a:bodyPr/>
          <a:lstStyle/>
          <a:p>
            <a:r>
              <a:rPr lang="en-US" sz="2400" dirty="0"/>
              <a:t>Example Response from ESRs when providing FFR – 4</a:t>
            </a:r>
          </a:p>
        </p:txBody>
      </p:sp>
      <p:sp>
        <p:nvSpPr>
          <p:cNvPr id="3" name="Content Placeholder 2">
            <a:extLst>
              <a:ext uri="{FF2B5EF4-FFF2-40B4-BE49-F238E27FC236}">
                <a16:creationId xmlns:a16="http://schemas.microsoft.com/office/drawing/2014/main" id="{D58C365A-5495-4A90-87B8-0AFA1F67FFEA}"/>
              </a:ext>
            </a:extLst>
          </p:cNvPr>
          <p:cNvSpPr>
            <a:spLocks noGrp="1"/>
          </p:cNvSpPr>
          <p:nvPr>
            <p:ph idx="1"/>
          </p:nvPr>
        </p:nvSpPr>
        <p:spPr/>
        <p:txBody>
          <a:bodyPr/>
          <a:lstStyle/>
          <a:p>
            <a:r>
              <a:rPr lang="en-US" sz="1400" dirty="0"/>
              <a:t>Example below provides high level summary of response expectations during a low frequency event that does not trigger FFR deployment for an ESR that is charging, with ESR-GEN.HSL = 0 MW, ESR-CLR.FFR = -5 MW, ESR-CLR.BP = -5 MW and ESR-CLR.MPC = -10 MW.</a:t>
            </a:r>
          </a:p>
          <a:p>
            <a:endParaRPr lang="en-US" dirty="0"/>
          </a:p>
        </p:txBody>
      </p:sp>
      <p:sp>
        <p:nvSpPr>
          <p:cNvPr id="4" name="Slide Number Placeholder 3">
            <a:extLst>
              <a:ext uri="{FF2B5EF4-FFF2-40B4-BE49-F238E27FC236}">
                <a16:creationId xmlns:a16="http://schemas.microsoft.com/office/drawing/2014/main" id="{7D0EEFA4-6DAE-48FC-9766-81C77E860446}"/>
              </a:ext>
            </a:extLst>
          </p:cNvPr>
          <p:cNvSpPr>
            <a:spLocks noGrp="1"/>
          </p:cNvSpPr>
          <p:nvPr>
            <p:ph type="sldNum" sz="quarter" idx="4"/>
          </p:nvPr>
        </p:nvSpPr>
        <p:spPr/>
        <p:txBody>
          <a:bodyPr/>
          <a:lstStyle/>
          <a:p>
            <a:fld id="{1D93BD3E-1E9A-4970-A6F7-E7AC52762E0C}" type="slidenum">
              <a:rPr lang="en-US" smtClean="0"/>
              <a:pPr/>
              <a:t>25</a:t>
            </a:fld>
            <a:endParaRPr lang="en-US" dirty="0"/>
          </a:p>
        </p:txBody>
      </p:sp>
      <p:pic>
        <p:nvPicPr>
          <p:cNvPr id="13" name="Picture 12">
            <a:extLst>
              <a:ext uri="{FF2B5EF4-FFF2-40B4-BE49-F238E27FC236}">
                <a16:creationId xmlns:a16="http://schemas.microsoft.com/office/drawing/2014/main" id="{F51FA4C4-98B7-44FB-9E57-C38AB355CC02}"/>
              </a:ext>
            </a:extLst>
          </p:cNvPr>
          <p:cNvPicPr>
            <a:picLocks noChangeAspect="1"/>
          </p:cNvPicPr>
          <p:nvPr/>
        </p:nvPicPr>
        <p:blipFill>
          <a:blip r:embed="rId2"/>
          <a:stretch>
            <a:fillRect/>
          </a:stretch>
        </p:blipFill>
        <p:spPr>
          <a:xfrm>
            <a:off x="833683" y="1631497"/>
            <a:ext cx="7552834" cy="4288536"/>
          </a:xfrm>
          <a:prstGeom prst="rect">
            <a:avLst/>
          </a:prstGeom>
        </p:spPr>
      </p:pic>
      <p:sp>
        <p:nvSpPr>
          <p:cNvPr id="6" name="TextBox 5">
            <a:extLst>
              <a:ext uri="{FF2B5EF4-FFF2-40B4-BE49-F238E27FC236}">
                <a16:creationId xmlns:a16="http://schemas.microsoft.com/office/drawing/2014/main" id="{329C5BBD-5E39-4A60-A6D4-16A9B922B31D}"/>
              </a:ext>
            </a:extLst>
          </p:cNvPr>
          <p:cNvSpPr txBox="1"/>
          <p:nvPr/>
        </p:nvSpPr>
        <p:spPr>
          <a:xfrm>
            <a:off x="6324600" y="2250140"/>
            <a:ext cx="2590800" cy="646331"/>
          </a:xfrm>
          <a:prstGeom prst="rect">
            <a:avLst/>
          </a:prstGeom>
          <a:solidFill>
            <a:schemeClr val="bg2"/>
          </a:solidFill>
        </p:spPr>
        <p:txBody>
          <a:bodyPr wrap="square" rtlCol="0">
            <a:spAutoFit/>
          </a:bodyPr>
          <a:lstStyle/>
          <a:p>
            <a:r>
              <a:rPr lang="en-US" sz="1200" i="1" dirty="0">
                <a:solidFill>
                  <a:schemeClr val="accent1"/>
                </a:solidFill>
              </a:rPr>
              <a:t>ESR has no frequency responsive headroom for PFR response for low frequency events.</a:t>
            </a:r>
          </a:p>
        </p:txBody>
      </p:sp>
      <p:sp>
        <p:nvSpPr>
          <p:cNvPr id="7" name="TextBox 6">
            <a:extLst>
              <a:ext uri="{FF2B5EF4-FFF2-40B4-BE49-F238E27FC236}">
                <a16:creationId xmlns:a16="http://schemas.microsoft.com/office/drawing/2014/main" id="{4A28A6E2-A99C-440B-8924-086200E209F1}"/>
              </a:ext>
            </a:extLst>
          </p:cNvPr>
          <p:cNvSpPr txBox="1"/>
          <p:nvPr/>
        </p:nvSpPr>
        <p:spPr>
          <a:xfrm>
            <a:off x="3139440" y="6553200"/>
            <a:ext cx="3901440" cy="276999"/>
          </a:xfrm>
          <a:prstGeom prst="rect">
            <a:avLst/>
          </a:prstGeom>
          <a:noFill/>
        </p:spPr>
        <p:txBody>
          <a:bodyPr wrap="square" rtlCol="0">
            <a:spAutoFit/>
          </a:bodyPr>
          <a:lstStyle/>
          <a:p>
            <a:r>
              <a:rPr lang="en-US" sz="1200" dirty="0">
                <a:solidFill>
                  <a:schemeClr val="tx2"/>
                </a:solidFill>
              </a:rPr>
              <a:t>Example for illustrative purposes only.</a:t>
            </a:r>
          </a:p>
        </p:txBody>
      </p:sp>
    </p:spTree>
    <p:extLst>
      <p:ext uri="{BB962C8B-B14F-4D97-AF65-F5344CB8AC3E}">
        <p14:creationId xmlns:p14="http://schemas.microsoft.com/office/powerpoint/2010/main" val="7581240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AD322-130F-4DCD-A6A6-0326B4CC65D0}"/>
              </a:ext>
            </a:extLst>
          </p:cNvPr>
          <p:cNvSpPr>
            <a:spLocks noGrp="1"/>
          </p:cNvSpPr>
          <p:nvPr>
            <p:ph type="title"/>
          </p:nvPr>
        </p:nvSpPr>
        <p:spPr/>
        <p:txBody>
          <a:bodyPr/>
          <a:lstStyle/>
          <a:p>
            <a:r>
              <a:rPr lang="en-US" sz="2400" dirty="0"/>
              <a:t>Example Response from ESRs when providing FFR – 5</a:t>
            </a:r>
          </a:p>
        </p:txBody>
      </p:sp>
      <p:sp>
        <p:nvSpPr>
          <p:cNvPr id="3" name="Content Placeholder 2">
            <a:extLst>
              <a:ext uri="{FF2B5EF4-FFF2-40B4-BE49-F238E27FC236}">
                <a16:creationId xmlns:a16="http://schemas.microsoft.com/office/drawing/2014/main" id="{78BC1653-2387-464E-B3A5-2AEDFE458E22}"/>
              </a:ext>
            </a:extLst>
          </p:cNvPr>
          <p:cNvSpPr>
            <a:spLocks noGrp="1"/>
          </p:cNvSpPr>
          <p:nvPr>
            <p:ph idx="1"/>
          </p:nvPr>
        </p:nvSpPr>
        <p:spPr/>
        <p:txBody>
          <a:bodyPr/>
          <a:lstStyle/>
          <a:p>
            <a:r>
              <a:rPr lang="en-US" sz="1400" dirty="0"/>
              <a:t>Example below provides high level summary of response expectations during a low frequency event that does not trigger FFR deployment for an ESR that is charging, with ESR-GEN.HSL = 0 MW, ESR-CLR.FFR = -3 MW, ESR-CLR.BP = -7 MW and ESR-CLR.MPC = -10 MW.</a:t>
            </a:r>
          </a:p>
          <a:p>
            <a:endParaRPr lang="en-US" dirty="0"/>
          </a:p>
        </p:txBody>
      </p:sp>
      <p:sp>
        <p:nvSpPr>
          <p:cNvPr id="4" name="Slide Number Placeholder 3">
            <a:extLst>
              <a:ext uri="{FF2B5EF4-FFF2-40B4-BE49-F238E27FC236}">
                <a16:creationId xmlns:a16="http://schemas.microsoft.com/office/drawing/2014/main" id="{7E40FCA4-61C5-4277-8072-196ED93E0FFA}"/>
              </a:ext>
            </a:extLst>
          </p:cNvPr>
          <p:cNvSpPr>
            <a:spLocks noGrp="1"/>
          </p:cNvSpPr>
          <p:nvPr>
            <p:ph type="sldNum" sz="quarter" idx="4"/>
          </p:nvPr>
        </p:nvSpPr>
        <p:spPr/>
        <p:txBody>
          <a:bodyPr/>
          <a:lstStyle/>
          <a:p>
            <a:fld id="{1D93BD3E-1E9A-4970-A6F7-E7AC52762E0C}" type="slidenum">
              <a:rPr lang="en-US" smtClean="0"/>
              <a:pPr/>
              <a:t>26</a:t>
            </a:fld>
            <a:endParaRPr lang="en-US" dirty="0"/>
          </a:p>
        </p:txBody>
      </p:sp>
      <p:pic>
        <p:nvPicPr>
          <p:cNvPr id="6" name="Picture 5">
            <a:extLst>
              <a:ext uri="{FF2B5EF4-FFF2-40B4-BE49-F238E27FC236}">
                <a16:creationId xmlns:a16="http://schemas.microsoft.com/office/drawing/2014/main" id="{14F8A25E-FD3E-4CC0-86C9-79CB68524396}"/>
              </a:ext>
            </a:extLst>
          </p:cNvPr>
          <p:cNvPicPr>
            <a:picLocks noChangeAspect="1"/>
          </p:cNvPicPr>
          <p:nvPr/>
        </p:nvPicPr>
        <p:blipFill>
          <a:blip r:embed="rId2"/>
          <a:stretch>
            <a:fillRect/>
          </a:stretch>
        </p:blipFill>
        <p:spPr>
          <a:xfrm>
            <a:off x="799267" y="1631497"/>
            <a:ext cx="7545465" cy="4288536"/>
          </a:xfrm>
          <a:prstGeom prst="rect">
            <a:avLst/>
          </a:prstGeom>
        </p:spPr>
      </p:pic>
      <p:sp>
        <p:nvSpPr>
          <p:cNvPr id="7" name="TextBox 6">
            <a:extLst>
              <a:ext uri="{FF2B5EF4-FFF2-40B4-BE49-F238E27FC236}">
                <a16:creationId xmlns:a16="http://schemas.microsoft.com/office/drawing/2014/main" id="{D4105244-5147-45A5-85CD-2F38000FA6A3}"/>
              </a:ext>
            </a:extLst>
          </p:cNvPr>
          <p:cNvSpPr txBox="1"/>
          <p:nvPr/>
        </p:nvSpPr>
        <p:spPr>
          <a:xfrm>
            <a:off x="6333565" y="2223247"/>
            <a:ext cx="2590800" cy="646331"/>
          </a:xfrm>
          <a:prstGeom prst="rect">
            <a:avLst/>
          </a:prstGeom>
          <a:solidFill>
            <a:schemeClr val="bg2"/>
          </a:solidFill>
        </p:spPr>
        <p:txBody>
          <a:bodyPr wrap="square" rtlCol="0">
            <a:spAutoFit/>
          </a:bodyPr>
          <a:lstStyle/>
          <a:p>
            <a:r>
              <a:rPr lang="en-US" sz="1200" i="1" dirty="0">
                <a:solidFill>
                  <a:schemeClr val="accent1"/>
                </a:solidFill>
              </a:rPr>
              <a:t>ESR has 4 MW frequency responsive headroom for PFR response for low frequency events.</a:t>
            </a:r>
          </a:p>
        </p:txBody>
      </p:sp>
      <p:sp>
        <p:nvSpPr>
          <p:cNvPr id="8" name="TextBox 7">
            <a:extLst>
              <a:ext uri="{FF2B5EF4-FFF2-40B4-BE49-F238E27FC236}">
                <a16:creationId xmlns:a16="http://schemas.microsoft.com/office/drawing/2014/main" id="{3D776C07-726C-49E6-8CE5-7D7583FE46FF}"/>
              </a:ext>
            </a:extLst>
          </p:cNvPr>
          <p:cNvSpPr txBox="1"/>
          <p:nvPr/>
        </p:nvSpPr>
        <p:spPr>
          <a:xfrm>
            <a:off x="3139440" y="6553200"/>
            <a:ext cx="3901440" cy="276999"/>
          </a:xfrm>
          <a:prstGeom prst="rect">
            <a:avLst/>
          </a:prstGeom>
          <a:noFill/>
        </p:spPr>
        <p:txBody>
          <a:bodyPr wrap="square" rtlCol="0">
            <a:spAutoFit/>
          </a:bodyPr>
          <a:lstStyle/>
          <a:p>
            <a:r>
              <a:rPr lang="en-US" sz="1200" dirty="0">
                <a:solidFill>
                  <a:schemeClr val="tx2"/>
                </a:solidFill>
              </a:rPr>
              <a:t>Example for illustrative purposes only.</a:t>
            </a:r>
          </a:p>
        </p:txBody>
      </p:sp>
    </p:spTree>
    <p:extLst>
      <p:ext uri="{BB962C8B-B14F-4D97-AF65-F5344CB8AC3E}">
        <p14:creationId xmlns:p14="http://schemas.microsoft.com/office/powerpoint/2010/main" val="3474746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3ACF660-194B-40FB-9B59-21ECFFB5B794}"/>
              </a:ext>
            </a:extLst>
          </p:cNvPr>
          <p:cNvSpPr>
            <a:spLocks noGrp="1"/>
          </p:cNvSpPr>
          <p:nvPr>
            <p:ph type="title"/>
          </p:nvPr>
        </p:nvSpPr>
        <p:spPr/>
        <p:txBody>
          <a:bodyPr/>
          <a:lstStyle/>
          <a:p>
            <a:r>
              <a:rPr lang="en-US" dirty="0"/>
              <a:t>Introduction, continued…</a:t>
            </a:r>
          </a:p>
        </p:txBody>
      </p:sp>
      <p:sp>
        <p:nvSpPr>
          <p:cNvPr id="9" name="Content Placeholder 8">
            <a:extLst>
              <a:ext uri="{FF2B5EF4-FFF2-40B4-BE49-F238E27FC236}">
                <a16:creationId xmlns:a16="http://schemas.microsoft.com/office/drawing/2014/main" id="{B2E08BFC-E906-4129-87AE-42C38C973412}"/>
              </a:ext>
            </a:extLst>
          </p:cNvPr>
          <p:cNvSpPr>
            <a:spLocks noGrp="1"/>
          </p:cNvSpPr>
          <p:nvPr>
            <p:ph idx="1"/>
          </p:nvPr>
        </p:nvSpPr>
        <p:spPr/>
        <p:txBody>
          <a:bodyPr/>
          <a:lstStyle/>
          <a:p>
            <a:pPr marL="685800" lvl="1" indent="-342900">
              <a:buFont typeface="+mj-lt"/>
              <a:buAutoNum type="arabicPeriod" startAt="4"/>
            </a:pPr>
            <a:r>
              <a:rPr lang="en-US" sz="1400" dirty="0"/>
              <a:t>For CLRs including ESR-CLRs and Generating Units operating in synchronous condenser fast response mode, RRS-PFR Awards from DAM/SASM, RRS-PFR COP submissions, and RRS-PFR Responsibility &amp; Schedule telemetry in Real Time for CLRs will be limited by their corresponding RRS-MW-Limit (%) or tested MW as applicable. </a:t>
            </a:r>
          </a:p>
          <a:p>
            <a:pPr marL="685800" lvl="1" indent="-342900">
              <a:buFont typeface="+mj-lt"/>
              <a:buAutoNum type="arabicPeriod" startAt="4"/>
            </a:pPr>
            <a:endParaRPr lang="en-US" sz="1400" dirty="0"/>
          </a:p>
          <a:p>
            <a:pPr marL="685800" lvl="1" indent="-342900">
              <a:buFont typeface="+mj-lt"/>
              <a:buAutoNum type="arabicPeriod" startAt="4"/>
            </a:pPr>
            <a:r>
              <a:rPr lang="en-US" sz="1400" dirty="0"/>
              <a:t>For all Resources providing RRS-FFR, RRS-FFR Awards from DAM/SASM, RRS-FFR COP submissions and RRS-FFR Responsibility &amp; Schedule telemetry in Real Time will be limited by their respective FFR Qualified MWs.</a:t>
            </a:r>
          </a:p>
          <a:p>
            <a:pPr marL="685800" lvl="1" indent="-342900">
              <a:buFont typeface="+mj-lt"/>
              <a:buAutoNum type="arabicPeriod" startAt="4"/>
            </a:pPr>
            <a:endParaRPr lang="en-US" sz="1400" dirty="0"/>
          </a:p>
          <a:p>
            <a:pPr marL="685800" lvl="1" indent="-342900">
              <a:buFont typeface="+mj-lt"/>
              <a:buAutoNum type="arabicPeriod" startAt="4"/>
            </a:pPr>
            <a:r>
              <a:rPr lang="en-US" sz="1400" dirty="0"/>
              <a:t>There will be changes to several reports primarily to include information breakdown by RRS subtype. </a:t>
            </a:r>
          </a:p>
          <a:p>
            <a:pPr lvl="1"/>
            <a:endParaRPr lang="en-US" dirty="0"/>
          </a:p>
          <a:p>
            <a:pPr marL="0" indent="0">
              <a:buNone/>
            </a:pPr>
            <a:endParaRPr lang="en-US" dirty="0"/>
          </a:p>
        </p:txBody>
      </p:sp>
      <p:sp>
        <p:nvSpPr>
          <p:cNvPr id="2" name="Slide Number Placeholder 1">
            <a:extLst>
              <a:ext uri="{FF2B5EF4-FFF2-40B4-BE49-F238E27FC236}">
                <a16:creationId xmlns:a16="http://schemas.microsoft.com/office/drawing/2014/main" id="{B5FEA80C-DAC5-40CA-83B4-A85EEBE82A7E}"/>
              </a:ext>
            </a:extLst>
          </p:cNvPr>
          <p:cNvSpPr>
            <a:spLocks noGrp="1"/>
          </p:cNvSpPr>
          <p:nvPr>
            <p:ph type="sldNum" sz="quarter" idx="4"/>
          </p:nvPr>
        </p:nvSpPr>
        <p:spPr/>
        <p:txBody>
          <a:bodyPr/>
          <a:lstStyle/>
          <a:p>
            <a:fld id="{0E7085C4-D6A8-46D9-A1BA-F87C2DEFFCDB}" type="slidenum">
              <a:rPr lang="en-US" smtClean="0"/>
              <a:pPr/>
              <a:t>3</a:t>
            </a:fld>
            <a:endParaRPr lang="en-US" dirty="0"/>
          </a:p>
        </p:txBody>
      </p:sp>
    </p:spTree>
    <p:extLst>
      <p:ext uri="{BB962C8B-B14F-4D97-AF65-F5344CB8AC3E}">
        <p14:creationId xmlns:p14="http://schemas.microsoft.com/office/powerpoint/2010/main" val="1158073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7C0C4-864F-466F-9C54-894EB2C99389}"/>
              </a:ext>
            </a:extLst>
          </p:cNvPr>
          <p:cNvSpPr>
            <a:spLocks noGrp="1"/>
          </p:cNvSpPr>
          <p:nvPr>
            <p:ph type="title"/>
          </p:nvPr>
        </p:nvSpPr>
        <p:spPr/>
        <p:txBody>
          <a:bodyPr/>
          <a:lstStyle/>
          <a:p>
            <a:r>
              <a:rPr lang="en-US" sz="2800" dirty="0"/>
              <a:t>Protocol Sections to be Un-Gray Boxed in FFRA</a:t>
            </a:r>
          </a:p>
        </p:txBody>
      </p:sp>
      <p:sp>
        <p:nvSpPr>
          <p:cNvPr id="3" name="Content Placeholder 2">
            <a:extLst>
              <a:ext uri="{FF2B5EF4-FFF2-40B4-BE49-F238E27FC236}">
                <a16:creationId xmlns:a16="http://schemas.microsoft.com/office/drawing/2014/main" id="{DAA33E32-EEC6-4054-B3E9-FF409E5B85E0}"/>
              </a:ext>
            </a:extLst>
          </p:cNvPr>
          <p:cNvSpPr>
            <a:spLocks noGrp="1"/>
          </p:cNvSpPr>
          <p:nvPr>
            <p:ph idx="1"/>
          </p:nvPr>
        </p:nvSpPr>
        <p:spPr/>
        <p:txBody>
          <a:bodyPr/>
          <a:lstStyle/>
          <a:p>
            <a:r>
              <a:rPr lang="en-US" sz="1600" dirty="0"/>
              <a:t>The following table contains a list of Nodal Protocol sections that will be un-gray boxed in this phase. In cases where only a portion of a section is being un-gray boxed, specific references have been included in parenthesis.</a:t>
            </a:r>
          </a:p>
          <a:p>
            <a:pPr marL="0" indent="0">
              <a:buNone/>
            </a:pPr>
            <a:endParaRPr lang="en-US" dirty="0"/>
          </a:p>
        </p:txBody>
      </p:sp>
      <p:sp>
        <p:nvSpPr>
          <p:cNvPr id="4" name="Slide Number Placeholder 3">
            <a:extLst>
              <a:ext uri="{FF2B5EF4-FFF2-40B4-BE49-F238E27FC236}">
                <a16:creationId xmlns:a16="http://schemas.microsoft.com/office/drawing/2014/main" id="{0259177D-0E2A-4D76-8818-0EA2B152A41F}"/>
              </a:ext>
            </a:extLst>
          </p:cNvPr>
          <p:cNvSpPr>
            <a:spLocks noGrp="1"/>
          </p:cNvSpPr>
          <p:nvPr>
            <p:ph type="sldNum" sz="quarter" idx="4"/>
          </p:nvPr>
        </p:nvSpPr>
        <p:spPr/>
        <p:txBody>
          <a:bodyPr/>
          <a:lstStyle/>
          <a:p>
            <a:fld id="{1D93BD3E-1E9A-4970-A6F7-E7AC52762E0C}" type="slidenum">
              <a:rPr lang="en-US" smtClean="0"/>
              <a:pPr/>
              <a:t>4</a:t>
            </a:fld>
            <a:endParaRPr lang="en-US" dirty="0"/>
          </a:p>
        </p:txBody>
      </p:sp>
      <p:graphicFrame>
        <p:nvGraphicFramePr>
          <p:cNvPr id="5" name="Table 8">
            <a:extLst>
              <a:ext uri="{FF2B5EF4-FFF2-40B4-BE49-F238E27FC236}">
                <a16:creationId xmlns:a16="http://schemas.microsoft.com/office/drawing/2014/main" id="{A1C529EE-7F44-4D65-8AA4-C5D746334707}"/>
              </a:ext>
            </a:extLst>
          </p:cNvPr>
          <p:cNvGraphicFramePr>
            <a:graphicFrameLocks noGrp="1"/>
          </p:cNvGraphicFramePr>
          <p:nvPr>
            <p:extLst>
              <p:ext uri="{D42A27DB-BD31-4B8C-83A1-F6EECF244321}">
                <p14:modId xmlns:p14="http://schemas.microsoft.com/office/powerpoint/2010/main" val="4161844186"/>
              </p:ext>
            </p:extLst>
          </p:nvPr>
        </p:nvGraphicFramePr>
        <p:xfrm>
          <a:off x="685800" y="1847400"/>
          <a:ext cx="7924798" cy="3756960"/>
        </p:xfrm>
        <a:graphic>
          <a:graphicData uri="http://schemas.openxmlformats.org/drawingml/2006/table">
            <a:tbl>
              <a:tblPr firstRow="1" bandRow="1">
                <a:tableStyleId>{5C22544A-7EE6-4342-B048-85BDC9FD1C3A}</a:tableStyleId>
              </a:tblPr>
              <a:tblGrid>
                <a:gridCol w="1349720">
                  <a:extLst>
                    <a:ext uri="{9D8B030D-6E8A-4147-A177-3AD203B41FA5}">
                      <a16:colId xmlns:a16="http://schemas.microsoft.com/office/drawing/2014/main" val="3157522509"/>
                    </a:ext>
                  </a:extLst>
                </a:gridCol>
                <a:gridCol w="3210555">
                  <a:extLst>
                    <a:ext uri="{9D8B030D-6E8A-4147-A177-3AD203B41FA5}">
                      <a16:colId xmlns:a16="http://schemas.microsoft.com/office/drawing/2014/main" val="1086286901"/>
                    </a:ext>
                  </a:extLst>
                </a:gridCol>
                <a:gridCol w="3364523">
                  <a:extLst>
                    <a:ext uri="{9D8B030D-6E8A-4147-A177-3AD203B41FA5}">
                      <a16:colId xmlns:a16="http://schemas.microsoft.com/office/drawing/2014/main" val="2013002113"/>
                    </a:ext>
                  </a:extLst>
                </a:gridCol>
              </a:tblGrid>
              <a:tr h="400200">
                <a:tc>
                  <a:txBody>
                    <a:bodyPr/>
                    <a:lstStyle/>
                    <a:p>
                      <a:pPr marL="91440" marR="0" algn="ctr" fontAlgn="base">
                        <a:spcBef>
                          <a:spcPts val="0"/>
                        </a:spcBef>
                        <a:spcAft>
                          <a:spcPts val="0"/>
                        </a:spcAft>
                      </a:pPr>
                      <a:r>
                        <a:rPr lang="en-US" sz="1100" dirty="0">
                          <a:effectLst/>
                          <a:latin typeface="+mn-lt"/>
                        </a:rPr>
                        <a:t>Revision Request  </a:t>
                      </a:r>
                      <a:endParaRPr lang="en-US" sz="1100" dirty="0">
                        <a:effectLst/>
                        <a:latin typeface="+mn-lt"/>
                        <a:ea typeface="Calibri" panose="020F0502020204030204" pitchFamily="34" charset="0"/>
                      </a:endParaRPr>
                    </a:p>
                  </a:txBody>
                  <a:tcPr marL="0" marR="0" marT="0" marB="0" anchor="ctr"/>
                </a:tc>
                <a:tc>
                  <a:txBody>
                    <a:bodyPr/>
                    <a:lstStyle/>
                    <a:p>
                      <a:pPr marL="91440" marR="0" algn="ctr" fontAlgn="base">
                        <a:spcBef>
                          <a:spcPts val="0"/>
                        </a:spcBef>
                        <a:spcAft>
                          <a:spcPts val="0"/>
                        </a:spcAft>
                      </a:pPr>
                      <a:r>
                        <a:rPr lang="en-US" sz="1100" dirty="0">
                          <a:effectLst/>
                          <a:latin typeface="+mn-lt"/>
                        </a:rPr>
                        <a:t>Section  </a:t>
                      </a:r>
                      <a:endParaRPr lang="en-US" sz="1100" dirty="0">
                        <a:effectLst/>
                        <a:latin typeface="+mn-lt"/>
                        <a:ea typeface="Calibri" panose="020F0502020204030204" pitchFamily="34" charset="0"/>
                      </a:endParaRPr>
                    </a:p>
                  </a:txBody>
                  <a:tcPr marL="0" marR="0" marT="0" marB="0" anchor="ctr"/>
                </a:tc>
                <a:tc>
                  <a:txBody>
                    <a:bodyPr/>
                    <a:lstStyle/>
                    <a:p>
                      <a:pPr marL="91440" marR="0" algn="ctr" fontAlgn="base">
                        <a:spcBef>
                          <a:spcPts val="0"/>
                        </a:spcBef>
                        <a:spcAft>
                          <a:spcPts val="0"/>
                        </a:spcAft>
                      </a:pPr>
                      <a:r>
                        <a:rPr lang="en-US" sz="1100" dirty="0">
                          <a:effectLst/>
                          <a:latin typeface="+mn-lt"/>
                        </a:rPr>
                        <a:t>Notes / Comments </a:t>
                      </a:r>
                      <a:endParaRPr lang="en-US" sz="1100" dirty="0">
                        <a:effectLst/>
                        <a:latin typeface="+mn-lt"/>
                        <a:ea typeface="Calibri" panose="020F0502020204030204" pitchFamily="34" charset="0"/>
                      </a:endParaRPr>
                    </a:p>
                  </a:txBody>
                  <a:tcPr marL="0" marR="0" marT="0" marB="0" anchor="ctr"/>
                </a:tc>
                <a:extLst>
                  <a:ext uri="{0D108BD9-81ED-4DB2-BD59-A6C34878D82A}">
                    <a16:rowId xmlns:a16="http://schemas.microsoft.com/office/drawing/2014/main" val="2425537292"/>
                  </a:ext>
                </a:extLst>
              </a:tr>
              <a:tr h="324000">
                <a:tc>
                  <a:txBody>
                    <a:bodyPr/>
                    <a:lstStyle/>
                    <a:p>
                      <a:pPr marL="0" marR="0" lvl="0" algn="ctr" fontAlgn="base">
                        <a:spcBef>
                          <a:spcPts val="0"/>
                        </a:spcBef>
                        <a:spcAft>
                          <a:spcPts val="0"/>
                        </a:spcAft>
                      </a:pPr>
                      <a:r>
                        <a:rPr lang="en-US" sz="1100" dirty="0">
                          <a:solidFill>
                            <a:schemeClr val="tx1"/>
                          </a:solidFill>
                          <a:effectLst/>
                          <a:latin typeface="+mn-lt"/>
                        </a:rPr>
                        <a:t>NPRR863 </a:t>
                      </a:r>
                      <a:endParaRPr lang="en-US" sz="1100" dirty="0">
                        <a:solidFill>
                          <a:schemeClr val="tx1"/>
                        </a:solidFill>
                        <a:effectLst/>
                        <a:latin typeface="+mn-lt"/>
                        <a:ea typeface="Calibri" panose="020F0502020204030204" pitchFamily="34" charset="0"/>
                      </a:endParaRPr>
                    </a:p>
                  </a:txBody>
                  <a:tcPr marL="0" marR="0" marT="0" marB="0" anchor="ctr"/>
                </a:tc>
                <a:tc>
                  <a:txBody>
                    <a:bodyPr/>
                    <a:lstStyle/>
                    <a:p>
                      <a:pPr marL="91440" marR="0" algn="l" fontAlgn="base">
                        <a:spcBef>
                          <a:spcPts val="0"/>
                        </a:spcBef>
                        <a:spcAft>
                          <a:spcPts val="0"/>
                        </a:spcAft>
                      </a:pPr>
                      <a:r>
                        <a:rPr lang="en-US" sz="1100" dirty="0">
                          <a:effectLst/>
                          <a:latin typeface="+mn-lt"/>
                        </a:rPr>
                        <a:t>3.9.1​ </a:t>
                      </a:r>
                      <a:endParaRPr lang="en-US" sz="1100" dirty="0">
                        <a:effectLst/>
                        <a:latin typeface="+mn-lt"/>
                        <a:ea typeface="Calibri" panose="020F0502020204030204" pitchFamily="34" charset="0"/>
                      </a:endParaRPr>
                    </a:p>
                  </a:txBody>
                  <a:tcPr marL="0" marR="0" marT="0" marB="0" anchor="ctr"/>
                </a:tc>
                <a:tc>
                  <a:txBody>
                    <a:bodyPr/>
                    <a:lstStyle/>
                    <a:p>
                      <a:pPr marL="91440" marR="0" fontAlgn="base">
                        <a:spcBef>
                          <a:spcPts val="0"/>
                        </a:spcBef>
                        <a:spcAft>
                          <a:spcPts val="0"/>
                        </a:spcAft>
                      </a:pPr>
                      <a:r>
                        <a:rPr lang="en-US" sz="1100" dirty="0">
                          <a:effectLst/>
                          <a:latin typeface="+mn-lt"/>
                        </a:rPr>
                        <a:t>Management Activities for the ERCOT System </a:t>
                      </a:r>
                      <a:endParaRPr lang="en-US" sz="1100" dirty="0">
                        <a:effectLst/>
                        <a:latin typeface="+mn-lt"/>
                        <a:ea typeface="Calibri" panose="020F0502020204030204" pitchFamily="34" charset="0"/>
                      </a:endParaRPr>
                    </a:p>
                  </a:txBody>
                  <a:tcPr marL="0" marR="0" marT="0" marB="0" anchor="ctr"/>
                </a:tc>
                <a:extLst>
                  <a:ext uri="{0D108BD9-81ED-4DB2-BD59-A6C34878D82A}">
                    <a16:rowId xmlns:a16="http://schemas.microsoft.com/office/drawing/2014/main" val="555979260"/>
                  </a:ext>
                </a:extLst>
              </a:tr>
              <a:tr h="304800">
                <a:tc>
                  <a:txBody>
                    <a:bodyPr/>
                    <a:lstStyle/>
                    <a:p>
                      <a:pPr marL="0" marR="0" lvl="0" algn="ctr" fontAlgn="base">
                        <a:spcBef>
                          <a:spcPts val="0"/>
                        </a:spcBef>
                        <a:spcAft>
                          <a:spcPts val="0"/>
                        </a:spcAft>
                      </a:pPr>
                      <a:r>
                        <a:rPr lang="en-US" sz="1100" dirty="0">
                          <a:solidFill>
                            <a:schemeClr val="tx1"/>
                          </a:solidFill>
                          <a:effectLst/>
                          <a:latin typeface="+mn-lt"/>
                        </a:rPr>
                        <a:t>NPRR863 </a:t>
                      </a:r>
                      <a:endParaRPr lang="en-US" sz="1100" dirty="0">
                        <a:solidFill>
                          <a:schemeClr val="tx1"/>
                        </a:solidFill>
                        <a:effectLst/>
                        <a:latin typeface="+mn-lt"/>
                        <a:ea typeface="Calibri" panose="020F0502020204030204" pitchFamily="34" charset="0"/>
                      </a:endParaRPr>
                    </a:p>
                  </a:txBody>
                  <a:tcPr marL="0" marR="0" marT="0" marB="0" anchor="ctr"/>
                </a:tc>
                <a:tc>
                  <a:txBody>
                    <a:bodyPr/>
                    <a:lstStyle/>
                    <a:p>
                      <a:pPr marL="91440" marR="0" algn="l" fontAlgn="base">
                        <a:spcBef>
                          <a:spcPts val="0"/>
                        </a:spcBef>
                        <a:spcAft>
                          <a:spcPts val="0"/>
                        </a:spcAft>
                      </a:pPr>
                      <a:r>
                        <a:rPr lang="en-US" sz="1100" dirty="0">
                          <a:effectLst/>
                          <a:latin typeface="+mn-lt"/>
                        </a:rPr>
                        <a:t>6.5.7.5 (1) (m) (PRC3) (type agnostic)​ </a:t>
                      </a:r>
                      <a:endParaRPr lang="en-US" sz="1100" dirty="0">
                        <a:effectLst/>
                        <a:latin typeface="+mn-lt"/>
                        <a:ea typeface="Calibri" panose="020F0502020204030204" pitchFamily="34" charset="0"/>
                      </a:endParaRPr>
                    </a:p>
                  </a:txBody>
                  <a:tcPr marL="0" marR="0" marT="0" marB="0" anchor="ctr"/>
                </a:tc>
                <a:tc>
                  <a:txBody>
                    <a:bodyPr/>
                    <a:lstStyle/>
                    <a:p>
                      <a:pPr marL="91440" marR="0" fontAlgn="base">
                        <a:spcBef>
                          <a:spcPts val="0"/>
                        </a:spcBef>
                        <a:spcAft>
                          <a:spcPts val="0"/>
                        </a:spcAft>
                      </a:pPr>
                      <a:r>
                        <a:rPr lang="en-US" sz="1100" dirty="0">
                          <a:effectLst/>
                          <a:latin typeface="+mn-lt"/>
                        </a:rPr>
                        <a:t>Adjustment Period and Real-Time Operations </a:t>
                      </a:r>
                      <a:endParaRPr lang="en-US" sz="1100" dirty="0">
                        <a:effectLst/>
                        <a:latin typeface="+mn-lt"/>
                        <a:ea typeface="Calibri" panose="020F0502020204030204" pitchFamily="34" charset="0"/>
                      </a:endParaRPr>
                    </a:p>
                  </a:txBody>
                  <a:tcPr marL="0" marR="0" marT="0" marB="0" anchor="ctr"/>
                </a:tc>
                <a:extLst>
                  <a:ext uri="{0D108BD9-81ED-4DB2-BD59-A6C34878D82A}">
                    <a16:rowId xmlns:a16="http://schemas.microsoft.com/office/drawing/2014/main" val="642114142"/>
                  </a:ext>
                </a:extLst>
              </a:tr>
              <a:tr h="304800">
                <a:tc>
                  <a:txBody>
                    <a:bodyPr/>
                    <a:lstStyle/>
                    <a:p>
                      <a:pPr marL="0" marR="0" lvl="0" algn="ctr" fontAlgn="base">
                        <a:spcBef>
                          <a:spcPts val="0"/>
                        </a:spcBef>
                        <a:spcAft>
                          <a:spcPts val="0"/>
                        </a:spcAft>
                      </a:pPr>
                      <a:r>
                        <a:rPr lang="en-US" sz="1100" dirty="0">
                          <a:solidFill>
                            <a:schemeClr val="tx1"/>
                          </a:solidFill>
                          <a:effectLst/>
                          <a:latin typeface="+mn-lt"/>
                        </a:rPr>
                        <a:t>NPRR863 </a:t>
                      </a:r>
                      <a:endParaRPr lang="en-US" sz="1100" dirty="0">
                        <a:solidFill>
                          <a:schemeClr val="tx1"/>
                        </a:solidFill>
                        <a:effectLst/>
                        <a:latin typeface="+mn-lt"/>
                        <a:ea typeface="Calibri" panose="020F0502020204030204" pitchFamily="34" charset="0"/>
                      </a:endParaRPr>
                    </a:p>
                  </a:txBody>
                  <a:tcPr marL="0" marR="0" marT="0" marB="0" anchor="ctr"/>
                </a:tc>
                <a:tc>
                  <a:txBody>
                    <a:bodyPr/>
                    <a:lstStyle/>
                    <a:p>
                      <a:pPr marL="91440" marR="0" algn="l" fontAlgn="base">
                        <a:spcBef>
                          <a:spcPts val="0"/>
                        </a:spcBef>
                        <a:spcAft>
                          <a:spcPts val="0"/>
                        </a:spcAft>
                      </a:pPr>
                      <a:r>
                        <a:rPr lang="en-US" sz="1100" dirty="0">
                          <a:effectLst/>
                          <a:latin typeface="+mn-lt"/>
                        </a:rPr>
                        <a:t>6.5.9.4.2 </a:t>
                      </a:r>
                      <a:endParaRPr lang="en-US" sz="1100" dirty="0">
                        <a:effectLst/>
                        <a:latin typeface="+mn-lt"/>
                        <a:ea typeface="Calibri" panose="020F0502020204030204" pitchFamily="34" charset="0"/>
                      </a:endParaRPr>
                    </a:p>
                  </a:txBody>
                  <a:tcPr marL="0" marR="0" marT="0" marB="0" anchor="ctr"/>
                </a:tc>
                <a:tc>
                  <a:txBody>
                    <a:bodyPr/>
                    <a:lstStyle/>
                    <a:p>
                      <a:pPr marL="91440" marR="0" fontAlgn="base">
                        <a:spcBef>
                          <a:spcPts val="0"/>
                        </a:spcBef>
                        <a:spcAft>
                          <a:spcPts val="0"/>
                        </a:spcAft>
                      </a:pPr>
                      <a:r>
                        <a:rPr lang="en-US" sz="1100" dirty="0">
                          <a:effectLst/>
                          <a:latin typeface="+mn-lt"/>
                        </a:rPr>
                        <a:t>Adjustment Period and Real-Time Operations </a:t>
                      </a:r>
                      <a:endParaRPr lang="en-US" sz="1100" dirty="0">
                        <a:effectLst/>
                        <a:latin typeface="+mn-lt"/>
                        <a:ea typeface="Calibri" panose="020F0502020204030204" pitchFamily="34" charset="0"/>
                      </a:endParaRPr>
                    </a:p>
                  </a:txBody>
                  <a:tcPr marL="0" marR="0" marT="0" marB="0" anchor="ctr"/>
                </a:tc>
                <a:extLst>
                  <a:ext uri="{0D108BD9-81ED-4DB2-BD59-A6C34878D82A}">
                    <a16:rowId xmlns:a16="http://schemas.microsoft.com/office/drawing/2014/main" val="434260232"/>
                  </a:ext>
                </a:extLst>
              </a:tr>
              <a:tr h="304800">
                <a:tc>
                  <a:txBody>
                    <a:bodyPr/>
                    <a:lstStyle/>
                    <a:p>
                      <a:pPr marL="0" marR="0" lvl="0" algn="ctr" fontAlgn="base">
                        <a:spcBef>
                          <a:spcPts val="0"/>
                        </a:spcBef>
                        <a:spcAft>
                          <a:spcPts val="0"/>
                        </a:spcAft>
                      </a:pPr>
                      <a:r>
                        <a:rPr lang="en-US" sz="1100" dirty="0">
                          <a:solidFill>
                            <a:schemeClr val="tx1"/>
                          </a:solidFill>
                          <a:effectLst/>
                          <a:latin typeface="+mn-lt"/>
                        </a:rPr>
                        <a:t>NPRR1015 </a:t>
                      </a:r>
                      <a:endParaRPr lang="en-US" sz="1100" dirty="0">
                        <a:solidFill>
                          <a:schemeClr val="tx1"/>
                        </a:solidFill>
                        <a:effectLst/>
                        <a:latin typeface="+mn-lt"/>
                        <a:ea typeface="Calibri" panose="020F0502020204030204" pitchFamily="34" charset="0"/>
                      </a:endParaRPr>
                    </a:p>
                  </a:txBody>
                  <a:tcPr marL="0" marR="0" marT="0" marB="0" anchor="ctr"/>
                </a:tc>
                <a:tc>
                  <a:txBody>
                    <a:bodyPr/>
                    <a:lstStyle/>
                    <a:p>
                      <a:pPr marL="91440" marR="0" algn="l" fontAlgn="base">
                        <a:spcBef>
                          <a:spcPts val="0"/>
                        </a:spcBef>
                        <a:spcAft>
                          <a:spcPts val="0"/>
                        </a:spcAft>
                      </a:pPr>
                      <a:r>
                        <a:rPr lang="en-US" sz="1100" dirty="0">
                          <a:effectLst/>
                          <a:latin typeface="+mn-lt"/>
                        </a:rPr>
                        <a:t>3.9.1 </a:t>
                      </a:r>
                      <a:endParaRPr lang="en-US" sz="1100" dirty="0">
                        <a:effectLst/>
                        <a:latin typeface="+mn-lt"/>
                        <a:ea typeface="Calibri" panose="020F0502020204030204" pitchFamily="34" charset="0"/>
                      </a:endParaRPr>
                    </a:p>
                  </a:txBody>
                  <a:tcPr marL="0" marR="0" marT="0" marB="0" anchor="ctr"/>
                </a:tc>
                <a:tc>
                  <a:txBody>
                    <a:bodyPr/>
                    <a:lstStyle/>
                    <a:p>
                      <a:pPr marL="91440" marR="0" fontAlgn="base">
                        <a:spcBef>
                          <a:spcPts val="0"/>
                        </a:spcBef>
                        <a:spcAft>
                          <a:spcPts val="0"/>
                        </a:spcAft>
                      </a:pPr>
                      <a:r>
                        <a:rPr lang="en-US" sz="1100" dirty="0">
                          <a:effectLst/>
                          <a:latin typeface="+mn-lt"/>
                        </a:rPr>
                        <a:t>Management Activities for the ERCOT System </a:t>
                      </a:r>
                      <a:endParaRPr lang="en-US" sz="1100" dirty="0">
                        <a:effectLst/>
                        <a:latin typeface="+mn-lt"/>
                        <a:ea typeface="Calibri" panose="020F0502020204030204" pitchFamily="34" charset="0"/>
                      </a:endParaRPr>
                    </a:p>
                  </a:txBody>
                  <a:tcPr marL="0" marR="0" marT="0" marB="0" anchor="ctr"/>
                </a:tc>
                <a:extLst>
                  <a:ext uri="{0D108BD9-81ED-4DB2-BD59-A6C34878D82A}">
                    <a16:rowId xmlns:a16="http://schemas.microsoft.com/office/drawing/2014/main" val="3323581258"/>
                  </a:ext>
                </a:extLst>
              </a:tr>
              <a:tr h="304800">
                <a:tc>
                  <a:txBody>
                    <a:bodyPr/>
                    <a:lstStyle/>
                    <a:p>
                      <a:pPr marL="0" marR="0" lvl="0" algn="ctr" fontAlgn="base">
                        <a:spcBef>
                          <a:spcPts val="0"/>
                        </a:spcBef>
                        <a:spcAft>
                          <a:spcPts val="0"/>
                        </a:spcAft>
                      </a:pPr>
                      <a:r>
                        <a:rPr lang="en-US" sz="1100" dirty="0">
                          <a:solidFill>
                            <a:schemeClr val="tx1"/>
                          </a:solidFill>
                          <a:effectLst/>
                          <a:latin typeface="+mn-lt"/>
                        </a:rPr>
                        <a:t>NPRR1015 </a:t>
                      </a:r>
                      <a:endParaRPr lang="en-US" sz="1100" dirty="0">
                        <a:solidFill>
                          <a:schemeClr val="tx1"/>
                        </a:solidFill>
                        <a:effectLst/>
                        <a:latin typeface="+mn-lt"/>
                        <a:ea typeface="Calibri" panose="020F0502020204030204" pitchFamily="34" charset="0"/>
                      </a:endParaRPr>
                    </a:p>
                  </a:txBody>
                  <a:tcPr marL="0" marR="0" marT="0" marB="0" anchor="ctr"/>
                </a:tc>
                <a:tc>
                  <a:txBody>
                    <a:bodyPr/>
                    <a:lstStyle/>
                    <a:p>
                      <a:pPr marL="91440" marR="0" algn="l" fontAlgn="base">
                        <a:spcBef>
                          <a:spcPts val="0"/>
                        </a:spcBef>
                        <a:spcAft>
                          <a:spcPts val="0"/>
                        </a:spcAft>
                      </a:pPr>
                      <a:r>
                        <a:rPr lang="en-US" sz="1100" dirty="0">
                          <a:effectLst/>
                          <a:latin typeface="+mn-lt"/>
                        </a:rPr>
                        <a:t>4.4.7.1 (9) </a:t>
                      </a:r>
                      <a:endParaRPr lang="en-US" sz="1100" dirty="0">
                        <a:effectLst/>
                        <a:latin typeface="+mn-lt"/>
                        <a:ea typeface="Calibri" panose="020F0502020204030204" pitchFamily="34" charset="0"/>
                      </a:endParaRPr>
                    </a:p>
                  </a:txBody>
                  <a:tcPr marL="0" marR="0" marT="0" marB="0" anchor="ctr"/>
                </a:tc>
                <a:tc>
                  <a:txBody>
                    <a:bodyPr/>
                    <a:lstStyle/>
                    <a:p>
                      <a:pPr marL="91440" marR="0" fontAlgn="base">
                        <a:spcBef>
                          <a:spcPts val="0"/>
                        </a:spcBef>
                        <a:spcAft>
                          <a:spcPts val="0"/>
                        </a:spcAft>
                      </a:pPr>
                      <a:r>
                        <a:rPr lang="en-US" sz="1100" dirty="0">
                          <a:effectLst/>
                          <a:latin typeface="+mn-lt"/>
                        </a:rPr>
                        <a:t>Day-Ahead Operations </a:t>
                      </a:r>
                      <a:endParaRPr lang="en-US" sz="1100" dirty="0">
                        <a:effectLst/>
                        <a:latin typeface="+mn-lt"/>
                        <a:ea typeface="Calibri" panose="020F0502020204030204" pitchFamily="34" charset="0"/>
                      </a:endParaRPr>
                    </a:p>
                  </a:txBody>
                  <a:tcPr marL="0" marR="0" marT="0" marB="0" anchor="ctr"/>
                </a:tc>
                <a:extLst>
                  <a:ext uri="{0D108BD9-81ED-4DB2-BD59-A6C34878D82A}">
                    <a16:rowId xmlns:a16="http://schemas.microsoft.com/office/drawing/2014/main" val="1815923931"/>
                  </a:ext>
                </a:extLst>
              </a:tr>
              <a:tr h="304800">
                <a:tc>
                  <a:txBody>
                    <a:bodyPr/>
                    <a:lstStyle/>
                    <a:p>
                      <a:pPr marL="0" marR="0" lvl="0" algn="ctr" fontAlgn="base">
                        <a:spcBef>
                          <a:spcPts val="0"/>
                        </a:spcBef>
                        <a:spcAft>
                          <a:spcPts val="0"/>
                        </a:spcAft>
                      </a:pPr>
                      <a:r>
                        <a:rPr lang="en-US" sz="1100" dirty="0">
                          <a:solidFill>
                            <a:schemeClr val="tx1"/>
                          </a:solidFill>
                          <a:effectLst/>
                          <a:latin typeface="+mn-lt"/>
                        </a:rPr>
                        <a:t>NPRR1015 </a:t>
                      </a:r>
                      <a:endParaRPr lang="en-US" sz="1100" dirty="0">
                        <a:solidFill>
                          <a:schemeClr val="tx1"/>
                        </a:solidFill>
                        <a:effectLst/>
                        <a:latin typeface="+mn-lt"/>
                        <a:ea typeface="Calibri" panose="020F0502020204030204" pitchFamily="34" charset="0"/>
                      </a:endParaRPr>
                    </a:p>
                  </a:txBody>
                  <a:tcPr marL="0" marR="0" marT="0" marB="0" anchor="ctr"/>
                </a:tc>
                <a:tc>
                  <a:txBody>
                    <a:bodyPr/>
                    <a:lstStyle/>
                    <a:p>
                      <a:pPr marL="91440" marR="0" algn="l" fontAlgn="base">
                        <a:spcBef>
                          <a:spcPts val="0"/>
                        </a:spcBef>
                        <a:spcAft>
                          <a:spcPts val="0"/>
                        </a:spcAft>
                      </a:pPr>
                      <a:r>
                        <a:rPr lang="en-US" sz="1100" dirty="0">
                          <a:effectLst/>
                          <a:latin typeface="+mn-lt"/>
                        </a:rPr>
                        <a:t>4.4.7.2 (3) </a:t>
                      </a:r>
                      <a:endParaRPr lang="en-US" sz="1100" dirty="0">
                        <a:effectLst/>
                        <a:latin typeface="+mn-lt"/>
                        <a:ea typeface="Calibri" panose="020F0502020204030204" pitchFamily="34" charset="0"/>
                      </a:endParaRPr>
                    </a:p>
                  </a:txBody>
                  <a:tcPr marL="0" marR="0" marT="0" marB="0" anchor="ctr"/>
                </a:tc>
                <a:tc>
                  <a:txBody>
                    <a:bodyPr/>
                    <a:lstStyle/>
                    <a:p>
                      <a:pPr marL="91440" marR="0" fontAlgn="base">
                        <a:spcBef>
                          <a:spcPts val="0"/>
                        </a:spcBef>
                        <a:spcAft>
                          <a:spcPts val="0"/>
                        </a:spcAft>
                      </a:pPr>
                      <a:r>
                        <a:rPr lang="en-US" sz="1100" dirty="0">
                          <a:effectLst/>
                          <a:latin typeface="+mn-lt"/>
                        </a:rPr>
                        <a:t>Day-Ahead Operations </a:t>
                      </a:r>
                      <a:endParaRPr lang="en-US" sz="1100" dirty="0">
                        <a:effectLst/>
                        <a:latin typeface="+mn-lt"/>
                        <a:ea typeface="Calibri" panose="020F0502020204030204" pitchFamily="34" charset="0"/>
                      </a:endParaRPr>
                    </a:p>
                  </a:txBody>
                  <a:tcPr marL="0" marR="0" marT="0" marB="0" anchor="ctr"/>
                </a:tc>
                <a:extLst>
                  <a:ext uri="{0D108BD9-81ED-4DB2-BD59-A6C34878D82A}">
                    <a16:rowId xmlns:a16="http://schemas.microsoft.com/office/drawing/2014/main" val="2257949541"/>
                  </a:ext>
                </a:extLst>
              </a:tr>
              <a:tr h="317500">
                <a:tc>
                  <a:txBody>
                    <a:bodyPr/>
                    <a:lstStyle/>
                    <a:p>
                      <a:pPr marL="0" marR="0" lvl="0" algn="ctr" fontAlgn="base">
                        <a:spcBef>
                          <a:spcPts val="0"/>
                        </a:spcBef>
                        <a:spcAft>
                          <a:spcPts val="0"/>
                        </a:spcAft>
                      </a:pPr>
                      <a:r>
                        <a:rPr lang="en-US" sz="1100" dirty="0">
                          <a:solidFill>
                            <a:schemeClr val="tx1"/>
                          </a:solidFill>
                          <a:effectLst/>
                          <a:latin typeface="+mn-lt"/>
                        </a:rPr>
                        <a:t>NPRR1015 </a:t>
                      </a:r>
                      <a:endParaRPr lang="en-US" sz="1100" dirty="0">
                        <a:solidFill>
                          <a:schemeClr val="tx1"/>
                        </a:solidFill>
                        <a:effectLst/>
                        <a:latin typeface="+mn-lt"/>
                        <a:ea typeface="Calibri" panose="020F0502020204030204" pitchFamily="34" charset="0"/>
                      </a:endParaRPr>
                    </a:p>
                  </a:txBody>
                  <a:tcPr marL="0" marR="0" marT="0" marB="0" anchor="ctr"/>
                </a:tc>
                <a:tc>
                  <a:txBody>
                    <a:bodyPr/>
                    <a:lstStyle/>
                    <a:p>
                      <a:pPr marL="91440" marR="0" algn="l" fontAlgn="base">
                        <a:spcBef>
                          <a:spcPts val="0"/>
                        </a:spcBef>
                        <a:spcAft>
                          <a:spcPts val="0"/>
                        </a:spcAft>
                      </a:pPr>
                      <a:r>
                        <a:rPr lang="en-US" sz="1100" dirty="0">
                          <a:effectLst/>
                          <a:latin typeface="+mn-lt"/>
                        </a:rPr>
                        <a:t>4.4.7.3 (4) </a:t>
                      </a:r>
                      <a:endParaRPr lang="en-US" sz="1100" dirty="0">
                        <a:effectLst/>
                        <a:latin typeface="+mn-lt"/>
                        <a:ea typeface="Calibri" panose="020F0502020204030204" pitchFamily="34" charset="0"/>
                      </a:endParaRPr>
                    </a:p>
                  </a:txBody>
                  <a:tcPr marL="0" marR="0" marT="0" marB="0" anchor="ctr"/>
                </a:tc>
                <a:tc>
                  <a:txBody>
                    <a:bodyPr/>
                    <a:lstStyle/>
                    <a:p>
                      <a:pPr marL="91440" marR="0" fontAlgn="base">
                        <a:spcBef>
                          <a:spcPts val="0"/>
                        </a:spcBef>
                        <a:spcAft>
                          <a:spcPts val="0"/>
                        </a:spcAft>
                      </a:pPr>
                      <a:r>
                        <a:rPr lang="en-US" sz="1100" dirty="0">
                          <a:effectLst/>
                          <a:latin typeface="+mn-lt"/>
                        </a:rPr>
                        <a:t>Day-Ahead Operations </a:t>
                      </a:r>
                      <a:endParaRPr lang="en-US" sz="1100" dirty="0">
                        <a:effectLst/>
                        <a:latin typeface="+mn-lt"/>
                        <a:ea typeface="Calibri" panose="020F0502020204030204" pitchFamily="34" charset="0"/>
                      </a:endParaRPr>
                    </a:p>
                  </a:txBody>
                  <a:tcPr marL="0" marR="0" marT="0" marB="0" anchor="ctr"/>
                </a:tc>
                <a:extLst>
                  <a:ext uri="{0D108BD9-81ED-4DB2-BD59-A6C34878D82A}">
                    <a16:rowId xmlns:a16="http://schemas.microsoft.com/office/drawing/2014/main" val="617315702"/>
                  </a:ext>
                </a:extLst>
              </a:tr>
              <a:tr h="317500">
                <a:tc>
                  <a:txBody>
                    <a:bodyPr/>
                    <a:lstStyle/>
                    <a:p>
                      <a:pPr marL="0" marR="0" lvl="0" algn="ctr" fontAlgn="base">
                        <a:spcBef>
                          <a:spcPts val="0"/>
                        </a:spcBef>
                        <a:spcAft>
                          <a:spcPts val="0"/>
                        </a:spcAft>
                      </a:pPr>
                      <a:r>
                        <a:rPr lang="en-US" sz="1100" dirty="0">
                          <a:solidFill>
                            <a:schemeClr val="tx1"/>
                          </a:solidFill>
                          <a:effectLst/>
                          <a:latin typeface="+mn-lt"/>
                        </a:rPr>
                        <a:t>NPRR1015 </a:t>
                      </a:r>
                      <a:endParaRPr lang="en-US" sz="1100" dirty="0">
                        <a:solidFill>
                          <a:schemeClr val="tx1"/>
                        </a:solidFill>
                        <a:effectLst/>
                        <a:latin typeface="+mn-lt"/>
                        <a:ea typeface="Calibri" panose="020F0502020204030204" pitchFamily="34" charset="0"/>
                      </a:endParaRPr>
                    </a:p>
                  </a:txBody>
                  <a:tcPr marL="0" marR="0" marT="0" marB="0" anchor="ctr"/>
                </a:tc>
                <a:tc>
                  <a:txBody>
                    <a:bodyPr/>
                    <a:lstStyle/>
                    <a:p>
                      <a:pPr marL="91440" marR="0" algn="l" fontAlgn="base">
                        <a:spcBef>
                          <a:spcPts val="0"/>
                        </a:spcBef>
                        <a:spcAft>
                          <a:spcPts val="0"/>
                        </a:spcAft>
                      </a:pPr>
                      <a:r>
                        <a:rPr lang="en-US" sz="1100" dirty="0">
                          <a:effectLst/>
                          <a:latin typeface="+mn-lt"/>
                        </a:rPr>
                        <a:t>4.4.7.3.1 (1f) </a:t>
                      </a:r>
                      <a:endParaRPr lang="en-US" sz="1100" dirty="0">
                        <a:effectLst/>
                        <a:latin typeface="+mn-lt"/>
                        <a:ea typeface="Calibri" panose="020F0502020204030204" pitchFamily="34" charset="0"/>
                      </a:endParaRPr>
                    </a:p>
                  </a:txBody>
                  <a:tcPr marL="0" marR="0" marT="0" marB="0" anchor="ctr"/>
                </a:tc>
                <a:tc>
                  <a:txBody>
                    <a:bodyPr/>
                    <a:lstStyle/>
                    <a:p>
                      <a:pPr marL="91440" marR="0" fontAlgn="base">
                        <a:spcBef>
                          <a:spcPts val="0"/>
                        </a:spcBef>
                        <a:spcAft>
                          <a:spcPts val="0"/>
                        </a:spcAft>
                      </a:pPr>
                      <a:r>
                        <a:rPr lang="en-US" sz="1100" dirty="0">
                          <a:effectLst/>
                          <a:latin typeface="+mn-lt"/>
                        </a:rPr>
                        <a:t>Day-Ahead Operations </a:t>
                      </a:r>
                      <a:endParaRPr lang="en-US" sz="1100" dirty="0">
                        <a:effectLst/>
                        <a:latin typeface="+mn-lt"/>
                        <a:ea typeface="Calibri" panose="020F0502020204030204" pitchFamily="34" charset="0"/>
                      </a:endParaRPr>
                    </a:p>
                  </a:txBody>
                  <a:tcPr marL="0" marR="0" marT="0" marB="0" anchor="ctr"/>
                </a:tc>
                <a:extLst>
                  <a:ext uri="{0D108BD9-81ED-4DB2-BD59-A6C34878D82A}">
                    <a16:rowId xmlns:a16="http://schemas.microsoft.com/office/drawing/2014/main" val="3459855170"/>
                  </a:ext>
                </a:extLst>
              </a:tr>
              <a:tr h="370840">
                <a:tc>
                  <a:txBody>
                    <a:bodyPr/>
                    <a:lstStyle/>
                    <a:p>
                      <a:pPr marL="0" marR="0" lvl="0" algn="ctr" fontAlgn="base">
                        <a:spcBef>
                          <a:spcPts val="0"/>
                        </a:spcBef>
                        <a:spcAft>
                          <a:spcPts val="0"/>
                        </a:spcAft>
                      </a:pPr>
                      <a:r>
                        <a:rPr lang="en-US" sz="1100" dirty="0">
                          <a:solidFill>
                            <a:schemeClr val="tx1"/>
                          </a:solidFill>
                          <a:effectLst/>
                          <a:latin typeface="+mn-lt"/>
                          <a:ea typeface="Calibri" panose="020F0502020204030204" pitchFamily="34" charset="0"/>
                        </a:rPr>
                        <a:t>NPRR1079</a:t>
                      </a:r>
                    </a:p>
                  </a:txBody>
                  <a:tcPr marL="0" marR="0" marT="0" marB="0" anchor="ctr"/>
                </a:tc>
                <a:tc>
                  <a:txBody>
                    <a:bodyPr/>
                    <a:lstStyle/>
                    <a:p>
                      <a:pPr marL="91440" marR="0" algn="l" fontAlgn="base">
                        <a:spcBef>
                          <a:spcPts val="0"/>
                        </a:spcBef>
                        <a:spcAft>
                          <a:spcPts val="0"/>
                        </a:spcAft>
                      </a:pPr>
                      <a:r>
                        <a:rPr lang="en-US" sz="1100" dirty="0">
                          <a:effectLst/>
                          <a:latin typeface="+mn-lt"/>
                          <a:ea typeface="Calibri" panose="020F0502020204030204" pitchFamily="34" charset="0"/>
                        </a:rPr>
                        <a:t>Replaces NPRR1015 3.2.5 (3) (e) (f) (g)</a:t>
                      </a:r>
                    </a:p>
                  </a:txBody>
                  <a:tcPr marL="0" marR="0" marT="0" marB="0" anchor="ctr"/>
                </a:tc>
                <a:tc>
                  <a:txBody>
                    <a:bodyPr/>
                    <a:lstStyle/>
                    <a:p>
                      <a:pPr marL="91440" marR="0" algn="l" fontAlgn="base">
                        <a:spcBef>
                          <a:spcPts val="0"/>
                        </a:spcBef>
                        <a:spcAft>
                          <a:spcPts val="0"/>
                        </a:spcAft>
                      </a:pPr>
                      <a:r>
                        <a:rPr lang="en-US" sz="1100" dirty="0">
                          <a:effectLst/>
                          <a:latin typeface="+mn-lt"/>
                          <a:ea typeface="Calibri" panose="020F0502020204030204" pitchFamily="34" charset="0"/>
                        </a:rPr>
                        <a:t>Needed for the reporting clarification for NPRR1015 </a:t>
                      </a:r>
                    </a:p>
                  </a:txBody>
                  <a:tcPr marL="0" marR="0" marT="0" marB="0" anchor="ctr"/>
                </a:tc>
                <a:extLst>
                  <a:ext uri="{0D108BD9-81ED-4DB2-BD59-A6C34878D82A}">
                    <a16:rowId xmlns:a16="http://schemas.microsoft.com/office/drawing/2014/main" val="1652146590"/>
                  </a:ext>
                </a:extLst>
              </a:tr>
              <a:tr h="370840">
                <a:tc>
                  <a:txBody>
                    <a:bodyPr/>
                    <a:lstStyle/>
                    <a:p>
                      <a:pPr marL="0" marR="0" lvl="0" algn="ctr" fontAlgn="base">
                        <a:spcBef>
                          <a:spcPts val="0"/>
                        </a:spcBef>
                        <a:spcAft>
                          <a:spcPts val="0"/>
                        </a:spcAft>
                      </a:pPr>
                      <a:r>
                        <a:rPr lang="en-US" sz="1100" dirty="0">
                          <a:solidFill>
                            <a:schemeClr val="tx1"/>
                          </a:solidFill>
                          <a:effectLst/>
                          <a:latin typeface="+mn-lt"/>
                        </a:rPr>
                        <a:t>NPRR1015 </a:t>
                      </a:r>
                    </a:p>
                  </a:txBody>
                  <a:tcPr marL="0" marR="0" marT="0" marB="0" anchor="ctr"/>
                </a:tc>
                <a:tc>
                  <a:txBody>
                    <a:bodyPr/>
                    <a:lstStyle/>
                    <a:p>
                      <a:pPr marL="91440" marR="0" lvl="0" indent="0" algn="l" defTabSz="914400" rtl="0" eaLnBrk="1" fontAlgn="base" latinLnBrk="0" hangingPunct="1">
                        <a:lnSpc>
                          <a:spcPct val="100000"/>
                        </a:lnSpc>
                        <a:spcBef>
                          <a:spcPts val="0"/>
                        </a:spcBef>
                        <a:spcAft>
                          <a:spcPts val="0"/>
                        </a:spcAft>
                        <a:buClrTx/>
                        <a:buSzTx/>
                        <a:buFontTx/>
                        <a:buNone/>
                        <a:tabLst/>
                        <a:defRPr/>
                      </a:pPr>
                      <a:r>
                        <a:rPr lang="en-US" sz="1100" dirty="0">
                          <a:solidFill>
                            <a:schemeClr val="tx1"/>
                          </a:solidFill>
                          <a:effectLst/>
                          <a:latin typeface="+mn-lt"/>
                        </a:rPr>
                        <a:t>This Section removed from scope of FFR</a:t>
                      </a:r>
                      <a:endParaRPr lang="en-US" sz="1100" dirty="0">
                        <a:solidFill>
                          <a:schemeClr val="tx1"/>
                        </a:solidFill>
                        <a:effectLst/>
                        <a:latin typeface="+mn-lt"/>
                        <a:ea typeface="Calibri" panose="020F0502020204030204" pitchFamily="34" charset="0"/>
                      </a:endParaRPr>
                    </a:p>
                    <a:p>
                      <a:pPr marL="91440" marR="0" algn="l" fontAlgn="base">
                        <a:spcBef>
                          <a:spcPts val="0"/>
                        </a:spcBef>
                        <a:spcAft>
                          <a:spcPts val="0"/>
                        </a:spcAft>
                      </a:pPr>
                      <a:r>
                        <a:rPr lang="en-US" sz="1100" dirty="0">
                          <a:effectLst/>
                          <a:latin typeface="+mn-lt"/>
                        </a:rPr>
                        <a:t>3.2.5 (3) (e) (f) (g) </a:t>
                      </a:r>
                    </a:p>
                    <a:p>
                      <a:pPr marL="91440" marR="0" algn="l" fontAlgn="base">
                        <a:spcBef>
                          <a:spcPts val="0"/>
                        </a:spcBef>
                        <a:spcAft>
                          <a:spcPts val="0"/>
                        </a:spcAft>
                      </a:pPr>
                      <a:r>
                        <a:rPr lang="en-US" sz="1100" dirty="0">
                          <a:effectLst/>
                          <a:latin typeface="+mn-lt"/>
                        </a:rPr>
                        <a:t>Will be included in the ECRS project</a:t>
                      </a:r>
                      <a:endParaRPr lang="en-US" sz="1100" dirty="0">
                        <a:effectLst/>
                        <a:latin typeface="+mn-lt"/>
                        <a:ea typeface="Calibri" panose="020F0502020204030204" pitchFamily="34" charset="0"/>
                      </a:endParaRPr>
                    </a:p>
                  </a:txBody>
                  <a:tcPr marL="0" marR="0" marT="0" marB="0" anchor="ctr"/>
                </a:tc>
                <a:tc>
                  <a:txBody>
                    <a:bodyPr/>
                    <a:lstStyle/>
                    <a:p>
                      <a:pPr marL="91440" marR="0" fontAlgn="base">
                        <a:spcBef>
                          <a:spcPts val="0"/>
                        </a:spcBef>
                        <a:spcAft>
                          <a:spcPts val="0"/>
                        </a:spcAft>
                      </a:pPr>
                      <a:r>
                        <a:rPr lang="en-US" sz="1100" dirty="0">
                          <a:effectLst/>
                          <a:latin typeface="+mn-lt"/>
                        </a:rPr>
                        <a:t>Will remain grey boxed for FFR and will be done with ECRS project</a:t>
                      </a:r>
                    </a:p>
                  </a:txBody>
                  <a:tcPr marL="0" marR="0" marT="0" marB="0" anchor="ctr"/>
                </a:tc>
                <a:extLst>
                  <a:ext uri="{0D108BD9-81ED-4DB2-BD59-A6C34878D82A}">
                    <a16:rowId xmlns:a16="http://schemas.microsoft.com/office/drawing/2014/main" val="1271350220"/>
                  </a:ext>
                </a:extLst>
              </a:tr>
            </a:tbl>
          </a:graphicData>
        </a:graphic>
      </p:graphicFrame>
    </p:spTree>
    <p:extLst>
      <p:ext uri="{BB962C8B-B14F-4D97-AF65-F5344CB8AC3E}">
        <p14:creationId xmlns:p14="http://schemas.microsoft.com/office/powerpoint/2010/main" val="1293840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E0E67-80A7-4446-B51D-8B6F5F01C9D4}"/>
              </a:ext>
            </a:extLst>
          </p:cNvPr>
          <p:cNvSpPr>
            <a:spLocks noGrp="1"/>
          </p:cNvSpPr>
          <p:nvPr>
            <p:ph type="title"/>
          </p:nvPr>
        </p:nvSpPr>
        <p:spPr/>
        <p:txBody>
          <a:bodyPr/>
          <a:lstStyle/>
          <a:p>
            <a:r>
              <a:rPr lang="en-US" sz="2800" dirty="0"/>
              <a:t>What is FFR?</a:t>
            </a:r>
          </a:p>
        </p:txBody>
      </p:sp>
      <p:sp>
        <p:nvSpPr>
          <p:cNvPr id="6" name="Content Placeholder 5">
            <a:extLst>
              <a:ext uri="{FF2B5EF4-FFF2-40B4-BE49-F238E27FC236}">
                <a16:creationId xmlns:a16="http://schemas.microsoft.com/office/drawing/2014/main" id="{ED5831B3-C5EB-4CDC-9F18-FB4EB2F86541}"/>
              </a:ext>
            </a:extLst>
          </p:cNvPr>
          <p:cNvSpPr>
            <a:spLocks noGrp="1"/>
          </p:cNvSpPr>
          <p:nvPr>
            <p:ph idx="1"/>
          </p:nvPr>
        </p:nvSpPr>
        <p:spPr/>
        <p:txBody>
          <a:bodyPr/>
          <a:lstStyle/>
          <a:p>
            <a:r>
              <a:rPr lang="en-US" sz="1600" dirty="0"/>
              <a:t>Resources providing RRS-FFR must respond autonomously when the frequency drops below 59.85 Hz. </a:t>
            </a:r>
          </a:p>
          <a:p>
            <a:pPr lvl="1"/>
            <a:r>
              <a:rPr lang="en-US" sz="1400" dirty="0"/>
              <a:t>The total time from the time frequency first decays to a value low enough to initiate action up to the time when full Ancillary Service Resource Responsibility for RRS-FFR is delivered should be no more than 15 cycles, including all relay and breaker operating times;  </a:t>
            </a:r>
          </a:p>
          <a:p>
            <a:endParaRPr lang="en-US" sz="800" dirty="0"/>
          </a:p>
          <a:p>
            <a:r>
              <a:rPr lang="en-US" sz="1600" dirty="0"/>
              <a:t>Response must be between 95% to 110% of Resource’s Ancillary Service Resource Responsibility in 15 cycles after the frequency reached 59.85 Hz;</a:t>
            </a:r>
          </a:p>
          <a:p>
            <a:endParaRPr lang="en-US" sz="800" dirty="0"/>
          </a:p>
          <a:p>
            <a:r>
              <a:rPr lang="en-US" sz="1600" dirty="0"/>
              <a:t>These resources must be capable of sustaining full response for at least 15 minutes or till ERCOT recalls the deployment, whichever occurs first. </a:t>
            </a:r>
          </a:p>
          <a:p>
            <a:endParaRPr lang="en-US" sz="800" dirty="0"/>
          </a:p>
          <a:p>
            <a:r>
              <a:rPr lang="en-US" sz="1600" dirty="0"/>
              <a:t>Once RRS-FFR is recalled, a Resource providing RRS-FFR must restore their full RRS-FFR Responsibility within 15 minutes after the recall or as otherwise directed by ERCOT.</a:t>
            </a:r>
          </a:p>
          <a:p>
            <a:endParaRPr lang="en-US" sz="800" dirty="0"/>
          </a:p>
          <a:p>
            <a:r>
              <a:rPr lang="en-US" sz="1600" dirty="0"/>
              <a:t>If deployed via a VDI instruction, Resources providing RRS-FFR are expected to respond within 10 minutes.</a:t>
            </a:r>
          </a:p>
          <a:p>
            <a:endParaRPr lang="en-US" sz="800" dirty="0"/>
          </a:p>
          <a:p>
            <a:r>
              <a:rPr lang="en-US" sz="1600" dirty="0"/>
              <a:t>Resource providing RRS-FFR are required to install high-speed data recorder capable of measuring and recording ERCOT frequency (Hz) and MW output with a resolution of no less than 32 samples per second.</a:t>
            </a:r>
          </a:p>
          <a:p>
            <a:endParaRPr lang="en-US" sz="1600" dirty="0"/>
          </a:p>
          <a:p>
            <a:endParaRPr lang="en-US" dirty="0"/>
          </a:p>
          <a:p>
            <a:endParaRPr lang="en-US" dirty="0"/>
          </a:p>
        </p:txBody>
      </p:sp>
      <p:sp>
        <p:nvSpPr>
          <p:cNvPr id="4" name="Slide Number Placeholder 3">
            <a:extLst>
              <a:ext uri="{FF2B5EF4-FFF2-40B4-BE49-F238E27FC236}">
                <a16:creationId xmlns:a16="http://schemas.microsoft.com/office/drawing/2014/main" id="{FACE664E-63A5-41D4-9BA9-ED8B462FB1E0}"/>
              </a:ext>
            </a:extLst>
          </p:cNvPr>
          <p:cNvSpPr>
            <a:spLocks noGrp="1"/>
          </p:cNvSpPr>
          <p:nvPr>
            <p:ph type="sldNum" sz="quarter" idx="4"/>
          </p:nvPr>
        </p:nvSpPr>
        <p:spPr/>
        <p:txBody>
          <a:bodyPr/>
          <a:lstStyle/>
          <a:p>
            <a:fld id="{1D93BD3E-1E9A-4970-A6F7-E7AC52762E0C}" type="slidenum">
              <a:rPr lang="en-US" smtClean="0"/>
              <a:pPr/>
              <a:t>5</a:t>
            </a:fld>
            <a:endParaRPr lang="en-US" dirty="0"/>
          </a:p>
        </p:txBody>
      </p:sp>
    </p:spTree>
    <p:extLst>
      <p:ext uri="{BB962C8B-B14F-4D97-AF65-F5344CB8AC3E}">
        <p14:creationId xmlns:p14="http://schemas.microsoft.com/office/powerpoint/2010/main" val="3090724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FFR Deployment – QSE Level </a:t>
            </a:r>
            <a:r>
              <a:rPr lang="en-US" sz="1600" i="1" dirty="0"/>
              <a:t>(Unchanged from phase 1)</a:t>
            </a:r>
          </a:p>
        </p:txBody>
      </p:sp>
      <p:sp>
        <p:nvSpPr>
          <p:cNvPr id="3" name="Content Placeholder 2"/>
          <p:cNvSpPr>
            <a:spLocks noGrp="1"/>
          </p:cNvSpPr>
          <p:nvPr>
            <p:ph idx="1"/>
          </p:nvPr>
        </p:nvSpPr>
        <p:spPr/>
        <p:txBody>
          <a:bodyPr/>
          <a:lstStyle/>
          <a:p>
            <a:pPr algn="just"/>
            <a:r>
              <a:rPr lang="en-US" sz="1600" dirty="0"/>
              <a:t>QSE specific RRS-FFR MWs requests/deployments to FFR Resources will continue to be sent via ICCP</a:t>
            </a:r>
            <a:r>
              <a:rPr lang="en-US" sz="1600" dirty="0">
                <a:solidFill>
                  <a:srgbClr val="FF0000"/>
                </a:solidFill>
              </a:rPr>
              <a:t>*</a:t>
            </a:r>
            <a:r>
              <a:rPr lang="en-US" sz="1600" dirty="0"/>
              <a:t>. QSE Specific FFR RRS MWs request/deployment will be</a:t>
            </a:r>
          </a:p>
          <a:p>
            <a:pPr lvl="1" algn="just"/>
            <a:r>
              <a:rPr lang="en-US" sz="1600" dirty="0"/>
              <a:t>non-zero when frequency reaches 59.85 Hz and </a:t>
            </a:r>
          </a:p>
          <a:p>
            <a:pPr lvl="1" algn="just"/>
            <a:r>
              <a:rPr lang="en-US" sz="1600" dirty="0"/>
              <a:t>zero when frequency reaches 59.98 Hz.</a:t>
            </a:r>
          </a:p>
          <a:p>
            <a:pPr algn="just"/>
            <a:endParaRPr lang="en-US" sz="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graphicFrame>
        <p:nvGraphicFramePr>
          <p:cNvPr id="5" name="Chart 4"/>
          <p:cNvGraphicFramePr>
            <a:graphicFrameLocks/>
          </p:cNvGraphicFramePr>
          <p:nvPr>
            <p:extLst>
              <p:ext uri="{D42A27DB-BD31-4B8C-83A1-F6EECF244321}">
                <p14:modId xmlns:p14="http://schemas.microsoft.com/office/powerpoint/2010/main" val="1364586591"/>
              </p:ext>
            </p:extLst>
          </p:nvPr>
        </p:nvGraphicFramePr>
        <p:xfrm>
          <a:off x="381000" y="2276765"/>
          <a:ext cx="8458200" cy="337312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2196548" y="6484268"/>
            <a:ext cx="6642652" cy="161583"/>
          </a:xfrm>
          <a:prstGeom prst="rect">
            <a:avLst/>
          </a:prstGeom>
          <a:noFill/>
        </p:spPr>
        <p:txBody>
          <a:bodyPr wrap="square" lIns="0" tIns="0" rIns="0" bIns="0" rtlCol="0">
            <a:spAutoFit/>
          </a:bodyPr>
          <a:lstStyle/>
          <a:p>
            <a:r>
              <a:rPr lang="en-US" sz="1050" dirty="0">
                <a:solidFill>
                  <a:srgbClr val="FF0000"/>
                </a:solidFill>
              </a:rPr>
              <a:t>* </a:t>
            </a:r>
            <a:r>
              <a:rPr lang="en-US" sz="1050" dirty="0">
                <a:solidFill>
                  <a:schemeClr val="tx2"/>
                </a:solidFill>
              </a:rPr>
              <a:t>Refer the </a:t>
            </a:r>
            <a:r>
              <a:rPr lang="en-US" sz="1050" dirty="0">
                <a:solidFill>
                  <a:schemeClr val="tx2"/>
                </a:solidFill>
                <a:hlinkClick r:id="rId3"/>
              </a:rPr>
              <a:t>ICCP Handbook </a:t>
            </a:r>
            <a:r>
              <a:rPr lang="en-US" sz="1050" dirty="0">
                <a:solidFill>
                  <a:schemeClr val="tx2"/>
                </a:solidFill>
              </a:rPr>
              <a:t>for details on this tag.</a:t>
            </a:r>
            <a:endParaRPr lang="en-US" sz="1050" dirty="0"/>
          </a:p>
        </p:txBody>
      </p:sp>
    </p:spTree>
    <p:extLst>
      <p:ext uri="{BB962C8B-B14F-4D97-AF65-F5344CB8AC3E}">
        <p14:creationId xmlns:p14="http://schemas.microsoft.com/office/powerpoint/2010/main" val="56381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5FAE1-7D26-4080-A4E5-18317E95533C}"/>
              </a:ext>
            </a:extLst>
          </p:cNvPr>
          <p:cNvSpPr>
            <a:spLocks noGrp="1"/>
          </p:cNvSpPr>
          <p:nvPr>
            <p:ph type="title"/>
          </p:nvPr>
        </p:nvSpPr>
        <p:spPr/>
        <p:txBody>
          <a:bodyPr/>
          <a:lstStyle/>
          <a:p>
            <a:r>
              <a:rPr lang="en-US" sz="2800" dirty="0"/>
              <a:t>FFR Deployment – Unit Level </a:t>
            </a:r>
            <a:r>
              <a:rPr lang="en-US" sz="1600" i="1" dirty="0"/>
              <a:t>(Some changes since phase 1)</a:t>
            </a:r>
          </a:p>
        </p:txBody>
      </p:sp>
      <p:sp>
        <p:nvSpPr>
          <p:cNvPr id="3" name="Content Placeholder 2">
            <a:extLst>
              <a:ext uri="{FF2B5EF4-FFF2-40B4-BE49-F238E27FC236}">
                <a16:creationId xmlns:a16="http://schemas.microsoft.com/office/drawing/2014/main" id="{7779F85F-8E7A-487D-9C9B-6F620E74ABAC}"/>
              </a:ext>
            </a:extLst>
          </p:cNvPr>
          <p:cNvSpPr>
            <a:spLocks noGrp="1"/>
          </p:cNvSpPr>
          <p:nvPr>
            <p:ph idx="1"/>
          </p:nvPr>
        </p:nvSpPr>
        <p:spPr/>
        <p:txBody>
          <a:bodyPr/>
          <a:lstStyle/>
          <a:p>
            <a:r>
              <a:rPr lang="en-US" sz="1400" dirty="0"/>
              <a:t>Note that for ESR-Gen and ESR-CLR, two new ICCP tags</a:t>
            </a:r>
            <a:r>
              <a:rPr lang="en-US" sz="1400" dirty="0">
                <a:solidFill>
                  <a:srgbClr val="FF0000"/>
                </a:solidFill>
              </a:rPr>
              <a:t>*</a:t>
            </a:r>
            <a:r>
              <a:rPr lang="en-US" sz="1400" dirty="0"/>
              <a:t> will be created for telemetry Ancillary Service Responsibility and Ancillary Service Schedule for providing RRS-FFR.</a:t>
            </a:r>
          </a:p>
          <a:p>
            <a:endParaRPr lang="en-US" sz="600" dirty="0"/>
          </a:p>
          <a:p>
            <a:r>
              <a:rPr lang="en-US" sz="1400" dirty="0"/>
              <a:t>ESR-GEN is required to telemeter ONFFRRRS resource status (i.e. RST = 21) to provide RRS-FFR in Real Time.</a:t>
            </a:r>
          </a:p>
          <a:p>
            <a:pPr lvl="1"/>
            <a:r>
              <a:rPr lang="en-US" sz="1400" dirty="0"/>
              <a:t>ESR-GEN must continue to telemeter RST = 21 when the ESR-CLR is carrying FFR.</a:t>
            </a:r>
          </a:p>
          <a:p>
            <a:pPr lvl="1"/>
            <a:r>
              <a:rPr lang="en-US" sz="1400" dirty="0"/>
              <a:t>When providing RRS-FFR along with other Ancillary Services, FFR should be carried at the top of the ESR’s capacity. This means that if the ESR-Gen has a non-zero HSL then regardless of operating mode of the ESR, the RRS-FFR responsibility should be on ESR-GEN .</a:t>
            </a:r>
          </a:p>
          <a:p>
            <a:pPr lvl="1"/>
            <a:endParaRPr lang="en-US" sz="600" dirty="0"/>
          </a:p>
          <a:p>
            <a:r>
              <a:rPr lang="en-US" sz="1400" dirty="0"/>
              <a:t>ESRs (ESR-GEN and ESR-CLR) providing RRS-FFR will receive SCED Base Points (BPs) and Updated Desired Base Point (UDBP) subject to the Resource's dispatch limits, which are calculated using the Resource's telemetered inputs and submitted offer curves. </a:t>
            </a:r>
          </a:p>
          <a:p>
            <a:pPr lvl="1"/>
            <a:endParaRPr lang="en-US" sz="600" dirty="0"/>
          </a:p>
          <a:p>
            <a:r>
              <a:rPr lang="en-US" sz="1400" dirty="0"/>
              <a:t>Following the autonomous response to an FFR event, these resources are expected to (1) set their RRS-FFR Schedule telemetry equal to 0; this allows SCED to appropriately set the Resource’s BP (and thus UDBP) (2) to follow their respective UDBP.</a:t>
            </a:r>
          </a:p>
          <a:p>
            <a:endParaRPr lang="en-US" sz="600" dirty="0"/>
          </a:p>
          <a:p>
            <a:r>
              <a:rPr lang="en-US" sz="1400" dirty="0"/>
              <a:t>When RRS-FFR is recalled, these Resources are expected to continue to update their telemetry to reflect their capability and continue following UDBP to ramp down from the RRS-FFR deployment. </a:t>
            </a:r>
          </a:p>
          <a:p>
            <a:endParaRPr lang="en-US" sz="600" dirty="0"/>
          </a:p>
          <a:p>
            <a:r>
              <a:rPr lang="en-US" sz="1400" dirty="0"/>
              <a:t>Upon completion of an RRS-FFR deployment a Resource providing FFR is expected to reset RRS-FFR Responsibility and Schedule telemetry according to the Resource’s capability as soon as practicable but no later than 15 minutes (or the QSE is expected to move the RRS obligation to a different Resource).</a:t>
            </a:r>
          </a:p>
        </p:txBody>
      </p:sp>
      <p:sp>
        <p:nvSpPr>
          <p:cNvPr id="4" name="Slide Number Placeholder 3">
            <a:extLst>
              <a:ext uri="{FF2B5EF4-FFF2-40B4-BE49-F238E27FC236}">
                <a16:creationId xmlns:a16="http://schemas.microsoft.com/office/drawing/2014/main" id="{83906A95-CDDE-4203-B98F-05F3742C4F60}"/>
              </a:ext>
            </a:extLst>
          </p:cNvPr>
          <p:cNvSpPr>
            <a:spLocks noGrp="1"/>
          </p:cNvSpPr>
          <p:nvPr>
            <p:ph type="sldNum" sz="quarter" idx="4"/>
          </p:nvPr>
        </p:nvSpPr>
        <p:spPr/>
        <p:txBody>
          <a:bodyPr/>
          <a:lstStyle/>
          <a:p>
            <a:fld id="{1D93BD3E-1E9A-4970-A6F7-E7AC52762E0C}" type="slidenum">
              <a:rPr lang="en-US" smtClean="0"/>
              <a:pPr/>
              <a:t>7</a:t>
            </a:fld>
            <a:endParaRPr lang="en-US" dirty="0"/>
          </a:p>
        </p:txBody>
      </p:sp>
      <p:sp>
        <p:nvSpPr>
          <p:cNvPr id="5" name="TextBox 4">
            <a:extLst>
              <a:ext uri="{FF2B5EF4-FFF2-40B4-BE49-F238E27FC236}">
                <a16:creationId xmlns:a16="http://schemas.microsoft.com/office/drawing/2014/main" id="{11178D08-5284-4FE6-A64D-C098F9EA7DDC}"/>
              </a:ext>
            </a:extLst>
          </p:cNvPr>
          <p:cNvSpPr txBox="1"/>
          <p:nvPr/>
        </p:nvSpPr>
        <p:spPr>
          <a:xfrm>
            <a:off x="2196548" y="6484268"/>
            <a:ext cx="6642652" cy="323165"/>
          </a:xfrm>
          <a:prstGeom prst="rect">
            <a:avLst/>
          </a:prstGeom>
          <a:noFill/>
        </p:spPr>
        <p:txBody>
          <a:bodyPr wrap="square" lIns="0" tIns="0" rIns="0" bIns="0" rtlCol="0">
            <a:spAutoFit/>
          </a:bodyPr>
          <a:lstStyle/>
          <a:p>
            <a:r>
              <a:rPr lang="en-US" sz="1050" dirty="0">
                <a:solidFill>
                  <a:srgbClr val="FF0000"/>
                </a:solidFill>
              </a:rPr>
              <a:t>* </a:t>
            </a:r>
            <a:r>
              <a:rPr lang="en-US" sz="1050" dirty="0">
                <a:solidFill>
                  <a:schemeClr val="tx2"/>
                </a:solidFill>
              </a:rPr>
              <a:t>A draft of the revised ICCP Handbook has been posted to today’s meeting page and/or contact ERCOT’s Production Support personnel for details on this tag.</a:t>
            </a:r>
            <a:endParaRPr lang="en-US" sz="1050" dirty="0"/>
          </a:p>
        </p:txBody>
      </p:sp>
    </p:spTree>
    <p:extLst>
      <p:ext uri="{BB962C8B-B14F-4D97-AF65-F5344CB8AC3E}">
        <p14:creationId xmlns:p14="http://schemas.microsoft.com/office/powerpoint/2010/main" val="8925749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799" y="875727"/>
            <a:ext cx="8534400" cy="5064627"/>
          </a:xfrm>
        </p:spPr>
        <p:txBody>
          <a:bodyPr/>
          <a:lstStyle/>
          <a:p>
            <a:r>
              <a:rPr lang="en-US" sz="1600" dirty="0"/>
              <a:t>Example below provides a high-level outline of telemetry on ESR-GEN when this Resource providing RRS-FFR is deployed.</a:t>
            </a:r>
            <a:endParaRPr lang="en-US" sz="1100" dirty="0"/>
          </a:p>
          <a:p>
            <a:pPr lvl="1"/>
            <a:endParaRPr lang="en-US" sz="1200"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marL="0" indent="0">
              <a:buNone/>
            </a:pPr>
            <a:endParaRPr lang="en-US" sz="1050" dirty="0"/>
          </a:p>
          <a:p>
            <a:pPr marL="0" indent="0">
              <a:buNone/>
            </a:pPr>
            <a:endParaRPr lang="en-US" sz="1050" dirty="0"/>
          </a:p>
          <a:p>
            <a:pPr marL="0" indent="0">
              <a:buNone/>
            </a:pPr>
            <a:endParaRPr lang="en-US" sz="1050" dirty="0"/>
          </a:p>
          <a:p>
            <a:pPr marL="0" indent="0">
              <a:buNone/>
            </a:pPr>
            <a:endParaRPr lang="en-US" sz="1050" dirty="0"/>
          </a:p>
          <a:p>
            <a:pPr marL="0" indent="0">
              <a:buNone/>
            </a:pPr>
            <a:endParaRPr lang="en-US" sz="450" dirty="0"/>
          </a:p>
          <a:p>
            <a:pPr marL="0" indent="0" algn="just">
              <a:buNone/>
            </a:pPr>
            <a:r>
              <a:rPr lang="en-US" sz="1000" dirty="0"/>
              <a:t>Note that this example is intended to represent of sequence of events and is not indicative of time/duration. This sequence of events hasn’t changed in comparison to phase 1 implementation. One change that is worth noting is that following implementation of FFRA project, the responsibility and schedule ICCP telemetry that is used to provide RRS-FFR at unit level will change. Draft ICCP handbook on today’s meeting page has more details on this.</a:t>
            </a:r>
          </a:p>
          <a:p>
            <a:endParaRPr lang="en-US" dirty="0"/>
          </a:p>
        </p:txBody>
      </p:sp>
      <p:sp>
        <p:nvSpPr>
          <p:cNvPr id="2" name="Title 1"/>
          <p:cNvSpPr>
            <a:spLocks noGrp="1"/>
          </p:cNvSpPr>
          <p:nvPr>
            <p:ph type="title"/>
          </p:nvPr>
        </p:nvSpPr>
        <p:spPr/>
        <p:txBody>
          <a:bodyPr/>
          <a:lstStyle/>
          <a:p>
            <a:r>
              <a:rPr lang="en-US" dirty="0"/>
              <a:t>Telemetry setup Example for ESRs </a:t>
            </a:r>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dirty="0"/>
          </a:p>
        </p:txBody>
      </p:sp>
      <p:graphicFrame>
        <p:nvGraphicFramePr>
          <p:cNvPr id="32" name="Chart 31">
            <a:extLst>
              <a:ext uri="{FF2B5EF4-FFF2-40B4-BE49-F238E27FC236}">
                <a16:creationId xmlns:a16="http://schemas.microsoft.com/office/drawing/2014/main" id="{00000000-0008-0000-0000-000002000000}"/>
              </a:ext>
            </a:extLst>
          </p:cNvPr>
          <p:cNvGraphicFramePr>
            <a:graphicFrameLocks/>
          </p:cNvGraphicFramePr>
          <p:nvPr>
            <p:extLst>
              <p:ext uri="{D42A27DB-BD31-4B8C-83A1-F6EECF244321}">
                <p14:modId xmlns:p14="http://schemas.microsoft.com/office/powerpoint/2010/main" val="3638461436"/>
              </p:ext>
            </p:extLst>
          </p:nvPr>
        </p:nvGraphicFramePr>
        <p:xfrm>
          <a:off x="512122" y="1416765"/>
          <a:ext cx="8441348" cy="4565508"/>
        </p:xfrm>
        <a:graphic>
          <a:graphicData uri="http://schemas.openxmlformats.org/drawingml/2006/chart">
            <c:chart xmlns:c="http://schemas.openxmlformats.org/drawingml/2006/chart" xmlns:r="http://schemas.openxmlformats.org/officeDocument/2006/relationships" r:id="rId2"/>
          </a:graphicData>
        </a:graphic>
      </p:graphicFrame>
      <p:grpSp>
        <p:nvGrpSpPr>
          <p:cNvPr id="34" name="Group 33">
            <a:extLst>
              <a:ext uri="{FF2B5EF4-FFF2-40B4-BE49-F238E27FC236}">
                <a16:creationId xmlns:a16="http://schemas.microsoft.com/office/drawing/2014/main" id="{00F4F905-810D-4AEB-84DD-B6E161FE8E6D}"/>
              </a:ext>
            </a:extLst>
          </p:cNvPr>
          <p:cNvGrpSpPr/>
          <p:nvPr/>
        </p:nvGrpSpPr>
        <p:grpSpPr>
          <a:xfrm>
            <a:off x="208460" y="2786028"/>
            <a:ext cx="2612504" cy="215444"/>
            <a:chOff x="1184059" y="2610507"/>
            <a:chExt cx="2612504" cy="215444"/>
          </a:xfrm>
        </p:grpSpPr>
        <p:sp>
          <p:nvSpPr>
            <p:cNvPr id="53" name="TextBox 8">
              <a:extLst>
                <a:ext uri="{FF2B5EF4-FFF2-40B4-BE49-F238E27FC236}">
                  <a16:creationId xmlns:a16="http://schemas.microsoft.com/office/drawing/2014/main" id="{81A9193B-FD22-4E4E-B247-E34571979A4D}"/>
                </a:ext>
              </a:extLst>
            </p:cNvPr>
            <p:cNvSpPr txBox="1"/>
            <p:nvPr/>
          </p:nvSpPr>
          <p:spPr>
            <a:xfrm>
              <a:off x="1184059" y="2610507"/>
              <a:ext cx="1419941" cy="215444"/>
            </a:xfrm>
            <a:prstGeom prst="rect">
              <a:avLst/>
            </a:prstGeom>
            <a:solidFill>
              <a:schemeClr val="accent6">
                <a:lumMod val="20000"/>
                <a:lumOff val="80000"/>
              </a:schemeClr>
            </a:solidFill>
          </p:spPr>
          <p:txBody>
            <a:bodyPr wrap="non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solidFill>
                    <a:schemeClr val="tx2"/>
                  </a:solidFill>
                </a:rPr>
                <a:t>(1) FFR Triggered</a:t>
              </a:r>
            </a:p>
          </p:txBody>
        </p:sp>
        <p:cxnSp>
          <p:nvCxnSpPr>
            <p:cNvPr id="54" name="Straight Arrow Connector 53">
              <a:extLst>
                <a:ext uri="{FF2B5EF4-FFF2-40B4-BE49-F238E27FC236}">
                  <a16:creationId xmlns:a16="http://schemas.microsoft.com/office/drawing/2014/main" id="{677C41EB-6F0E-4DC8-A046-793138CAB982}"/>
                </a:ext>
              </a:extLst>
            </p:cNvPr>
            <p:cNvCxnSpPr>
              <a:cxnSpLocks/>
            </p:cNvCxnSpPr>
            <p:nvPr/>
          </p:nvCxnSpPr>
          <p:spPr>
            <a:xfrm>
              <a:off x="2604000" y="2716760"/>
              <a:ext cx="1192563" cy="1469"/>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5" name="Group 34">
            <a:extLst>
              <a:ext uri="{FF2B5EF4-FFF2-40B4-BE49-F238E27FC236}">
                <a16:creationId xmlns:a16="http://schemas.microsoft.com/office/drawing/2014/main" id="{58D9896F-1F69-403B-9F3D-263138D77A66}"/>
              </a:ext>
            </a:extLst>
          </p:cNvPr>
          <p:cNvGrpSpPr/>
          <p:nvPr/>
        </p:nvGrpSpPr>
        <p:grpSpPr>
          <a:xfrm>
            <a:off x="208460" y="3832644"/>
            <a:ext cx="2612504" cy="215445"/>
            <a:chOff x="444158" y="1348470"/>
            <a:chExt cx="2495421" cy="215444"/>
          </a:xfrm>
        </p:grpSpPr>
        <p:sp>
          <p:nvSpPr>
            <p:cNvPr id="51" name="TextBox 9">
              <a:extLst>
                <a:ext uri="{FF2B5EF4-FFF2-40B4-BE49-F238E27FC236}">
                  <a16:creationId xmlns:a16="http://schemas.microsoft.com/office/drawing/2014/main" id="{A5869C61-2BE3-4142-844C-8FE4132FEE9D}"/>
                </a:ext>
              </a:extLst>
            </p:cNvPr>
            <p:cNvSpPr txBox="1"/>
            <p:nvPr/>
          </p:nvSpPr>
          <p:spPr>
            <a:xfrm>
              <a:off x="444158" y="1348470"/>
              <a:ext cx="2330253" cy="215444"/>
            </a:xfrm>
            <a:prstGeom prst="rect">
              <a:avLst/>
            </a:prstGeom>
            <a:solidFill>
              <a:schemeClr val="accent6">
                <a:lumMod val="20000"/>
                <a:lumOff val="80000"/>
              </a:schemeClr>
            </a:solidFill>
          </p:spPr>
          <p:txBody>
            <a:bodyPr wrap="non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solidFill>
                    <a:schemeClr val="tx2"/>
                  </a:solidFill>
                </a:rPr>
                <a:t>(2) MW = FFR Responsibility</a:t>
              </a:r>
            </a:p>
          </p:txBody>
        </p:sp>
        <p:cxnSp>
          <p:nvCxnSpPr>
            <p:cNvPr id="52" name="Straight Arrow Connector 51">
              <a:extLst>
                <a:ext uri="{FF2B5EF4-FFF2-40B4-BE49-F238E27FC236}">
                  <a16:creationId xmlns:a16="http://schemas.microsoft.com/office/drawing/2014/main" id="{65D7EFBC-CF4C-4AE8-906D-7C03D3D43C04}"/>
                </a:ext>
              </a:extLst>
            </p:cNvPr>
            <p:cNvCxnSpPr>
              <a:cxnSpLocks/>
              <a:stCxn id="51" idx="3"/>
            </p:cNvCxnSpPr>
            <p:nvPr/>
          </p:nvCxnSpPr>
          <p:spPr>
            <a:xfrm>
              <a:off x="2774411" y="1456192"/>
              <a:ext cx="165168" cy="0"/>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6" name="Group 35">
            <a:extLst>
              <a:ext uri="{FF2B5EF4-FFF2-40B4-BE49-F238E27FC236}">
                <a16:creationId xmlns:a16="http://schemas.microsoft.com/office/drawing/2014/main" id="{F59CE6DB-8468-4FE6-AFEC-4B45B1702771}"/>
              </a:ext>
            </a:extLst>
          </p:cNvPr>
          <p:cNvGrpSpPr/>
          <p:nvPr/>
        </p:nvGrpSpPr>
        <p:grpSpPr>
          <a:xfrm>
            <a:off x="208461" y="4390118"/>
            <a:ext cx="3157474" cy="861774"/>
            <a:chOff x="1358569" y="-504583"/>
            <a:chExt cx="3157474" cy="861774"/>
          </a:xfrm>
        </p:grpSpPr>
        <p:sp>
          <p:nvSpPr>
            <p:cNvPr id="49" name="TextBox 9">
              <a:extLst>
                <a:ext uri="{FF2B5EF4-FFF2-40B4-BE49-F238E27FC236}">
                  <a16:creationId xmlns:a16="http://schemas.microsoft.com/office/drawing/2014/main" id="{3614770D-FED5-40B5-BEB8-000CE715229F}"/>
                </a:ext>
              </a:extLst>
            </p:cNvPr>
            <p:cNvSpPr txBox="1"/>
            <p:nvPr/>
          </p:nvSpPr>
          <p:spPr>
            <a:xfrm>
              <a:off x="1358569" y="-504583"/>
              <a:ext cx="2581474" cy="861774"/>
            </a:xfrm>
            <a:prstGeom prst="rect">
              <a:avLst/>
            </a:prstGeom>
            <a:solidFill>
              <a:schemeClr val="accent6">
                <a:lumMod val="20000"/>
                <a:lumOff val="80000"/>
              </a:schemeClr>
            </a:solidFill>
          </p:spPr>
          <p:txBody>
            <a:bodyPr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solidFill>
                    <a:schemeClr val="tx2"/>
                  </a:solidFill>
                </a:rPr>
                <a:t>(3) QSE RRS-FFR request &gt; 0, </a:t>
              </a:r>
            </a:p>
            <a:p>
              <a:r>
                <a:rPr lang="en-US" sz="1400" dirty="0">
                  <a:solidFill>
                    <a:schemeClr val="tx2"/>
                  </a:solidFill>
                </a:rPr>
                <a:t>UDBP step to MW,</a:t>
              </a:r>
            </a:p>
            <a:p>
              <a:r>
                <a:rPr lang="en-US" sz="1400" dirty="0">
                  <a:solidFill>
                    <a:schemeClr val="tx2"/>
                  </a:solidFill>
                </a:rPr>
                <a:t>QSE changes FFR-RRSC = 0, </a:t>
              </a:r>
            </a:p>
            <a:p>
              <a:r>
                <a:rPr lang="en-US" sz="1400" dirty="0">
                  <a:solidFill>
                    <a:schemeClr val="tx2"/>
                  </a:solidFill>
                </a:rPr>
                <a:t>HDL/HASL = HSL</a:t>
              </a:r>
            </a:p>
          </p:txBody>
        </p:sp>
        <p:cxnSp>
          <p:nvCxnSpPr>
            <p:cNvPr id="50" name="Straight Arrow Connector 49">
              <a:extLst>
                <a:ext uri="{FF2B5EF4-FFF2-40B4-BE49-F238E27FC236}">
                  <a16:creationId xmlns:a16="http://schemas.microsoft.com/office/drawing/2014/main" id="{F73D4335-1394-41F2-B375-EC5CFEFDDD31}"/>
                </a:ext>
              </a:extLst>
            </p:cNvPr>
            <p:cNvCxnSpPr>
              <a:cxnSpLocks/>
            </p:cNvCxnSpPr>
            <p:nvPr/>
          </p:nvCxnSpPr>
          <p:spPr>
            <a:xfrm>
              <a:off x="3940043" y="-44360"/>
              <a:ext cx="576000" cy="0"/>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7" name="Group 36">
            <a:extLst>
              <a:ext uri="{FF2B5EF4-FFF2-40B4-BE49-F238E27FC236}">
                <a16:creationId xmlns:a16="http://schemas.microsoft.com/office/drawing/2014/main" id="{B6C4AE54-7717-457E-8922-F96479A3746E}"/>
              </a:ext>
            </a:extLst>
          </p:cNvPr>
          <p:cNvGrpSpPr/>
          <p:nvPr/>
        </p:nvGrpSpPr>
        <p:grpSpPr>
          <a:xfrm>
            <a:off x="4450387" y="2536128"/>
            <a:ext cx="2261402" cy="644876"/>
            <a:chOff x="4105114" y="506516"/>
            <a:chExt cx="2261402" cy="644876"/>
          </a:xfrm>
        </p:grpSpPr>
        <p:cxnSp>
          <p:nvCxnSpPr>
            <p:cNvPr id="47" name="Straight Arrow Connector 46">
              <a:extLst>
                <a:ext uri="{FF2B5EF4-FFF2-40B4-BE49-F238E27FC236}">
                  <a16:creationId xmlns:a16="http://schemas.microsoft.com/office/drawing/2014/main" id="{6C521715-06A3-4FA4-93FA-5C23F6717315}"/>
                </a:ext>
              </a:extLst>
            </p:cNvPr>
            <p:cNvCxnSpPr>
              <a:cxnSpLocks/>
            </p:cNvCxnSpPr>
            <p:nvPr/>
          </p:nvCxnSpPr>
          <p:spPr>
            <a:xfrm flipH="1">
              <a:off x="4105114" y="719094"/>
              <a:ext cx="516505" cy="432298"/>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48" name="TextBox 9">
              <a:extLst>
                <a:ext uri="{FF2B5EF4-FFF2-40B4-BE49-F238E27FC236}">
                  <a16:creationId xmlns:a16="http://schemas.microsoft.com/office/drawing/2014/main" id="{C39503A1-5CE9-4B27-993B-9F48F4DEC480}"/>
                </a:ext>
              </a:extLst>
            </p:cNvPr>
            <p:cNvSpPr txBox="1"/>
            <p:nvPr/>
          </p:nvSpPr>
          <p:spPr>
            <a:xfrm>
              <a:off x="4200859" y="506516"/>
              <a:ext cx="2165657" cy="430887"/>
            </a:xfrm>
            <a:prstGeom prst="rect">
              <a:avLst/>
            </a:prstGeom>
            <a:solidFill>
              <a:schemeClr val="accent6">
                <a:lumMod val="20000"/>
                <a:lumOff val="80000"/>
              </a:schemeClr>
            </a:solidFill>
          </p:spPr>
          <p:txBody>
            <a:bodyPr wrap="non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solidFill>
                    <a:schemeClr val="tx2"/>
                  </a:solidFill>
                </a:rPr>
                <a:t>(4) FFR Recalled</a:t>
              </a:r>
            </a:p>
            <a:p>
              <a:r>
                <a:rPr lang="en-US" sz="1400" dirty="0">
                  <a:solidFill>
                    <a:schemeClr val="tx2"/>
                  </a:solidFill>
                </a:rPr>
                <a:t>QSE RRS-FFR request = 0</a:t>
              </a:r>
            </a:p>
          </p:txBody>
        </p:sp>
      </p:grpSp>
      <p:grpSp>
        <p:nvGrpSpPr>
          <p:cNvPr id="38" name="Group 37">
            <a:extLst>
              <a:ext uri="{FF2B5EF4-FFF2-40B4-BE49-F238E27FC236}">
                <a16:creationId xmlns:a16="http://schemas.microsoft.com/office/drawing/2014/main" id="{35F2ADD8-25D2-4854-A5A0-E7F521F8A1F3}"/>
              </a:ext>
            </a:extLst>
          </p:cNvPr>
          <p:cNvGrpSpPr/>
          <p:nvPr/>
        </p:nvGrpSpPr>
        <p:grpSpPr>
          <a:xfrm>
            <a:off x="5189198" y="3058326"/>
            <a:ext cx="1652169" cy="430887"/>
            <a:chOff x="2208904" y="512230"/>
            <a:chExt cx="1652169" cy="430887"/>
          </a:xfrm>
        </p:grpSpPr>
        <p:sp>
          <p:nvSpPr>
            <p:cNvPr id="45" name="TextBox 9">
              <a:extLst>
                <a:ext uri="{FF2B5EF4-FFF2-40B4-BE49-F238E27FC236}">
                  <a16:creationId xmlns:a16="http://schemas.microsoft.com/office/drawing/2014/main" id="{30643D03-9265-4759-AB91-9B1EFF7327E9}"/>
                </a:ext>
              </a:extLst>
            </p:cNvPr>
            <p:cNvSpPr txBox="1"/>
            <p:nvPr/>
          </p:nvSpPr>
          <p:spPr>
            <a:xfrm>
              <a:off x="2508202" y="512230"/>
              <a:ext cx="1352871" cy="430887"/>
            </a:xfrm>
            <a:prstGeom prst="rect">
              <a:avLst/>
            </a:prstGeom>
            <a:solidFill>
              <a:schemeClr val="accent6">
                <a:lumMod val="20000"/>
                <a:lumOff val="80000"/>
              </a:schemeClr>
            </a:solidFill>
          </p:spPr>
          <p:txBody>
            <a:bodyPr wrap="non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solidFill>
                    <a:schemeClr val="tx2"/>
                  </a:solidFill>
                </a:rPr>
                <a:t>(6) UDBP &amp; MW </a:t>
              </a:r>
            </a:p>
            <a:p>
              <a:r>
                <a:rPr lang="en-US" sz="1400" dirty="0">
                  <a:solidFill>
                    <a:schemeClr val="tx2"/>
                  </a:solidFill>
                </a:rPr>
                <a:t>ramp to 0.</a:t>
              </a:r>
            </a:p>
          </p:txBody>
        </p:sp>
        <p:cxnSp>
          <p:nvCxnSpPr>
            <p:cNvPr id="46" name="Straight Arrow Connector 45">
              <a:extLst>
                <a:ext uri="{FF2B5EF4-FFF2-40B4-BE49-F238E27FC236}">
                  <a16:creationId xmlns:a16="http://schemas.microsoft.com/office/drawing/2014/main" id="{D4938EB9-B85C-4E82-AF62-527FD87D5F7D}"/>
                </a:ext>
              </a:extLst>
            </p:cNvPr>
            <p:cNvCxnSpPr>
              <a:cxnSpLocks/>
            </p:cNvCxnSpPr>
            <p:nvPr/>
          </p:nvCxnSpPr>
          <p:spPr>
            <a:xfrm flipH="1">
              <a:off x="2208904" y="702150"/>
              <a:ext cx="299298" cy="37127"/>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9" name="Group 38">
            <a:extLst>
              <a:ext uri="{FF2B5EF4-FFF2-40B4-BE49-F238E27FC236}">
                <a16:creationId xmlns:a16="http://schemas.microsoft.com/office/drawing/2014/main" id="{02D58C41-93A0-4CCD-A309-F19E08E561B1}"/>
              </a:ext>
            </a:extLst>
          </p:cNvPr>
          <p:cNvGrpSpPr/>
          <p:nvPr/>
        </p:nvGrpSpPr>
        <p:grpSpPr>
          <a:xfrm>
            <a:off x="6159212" y="2536128"/>
            <a:ext cx="2420278" cy="1571553"/>
            <a:chOff x="5410199" y="375146"/>
            <a:chExt cx="2420278" cy="1571553"/>
          </a:xfrm>
        </p:grpSpPr>
        <p:sp>
          <p:nvSpPr>
            <p:cNvPr id="43" name="TextBox 9">
              <a:extLst>
                <a:ext uri="{FF2B5EF4-FFF2-40B4-BE49-F238E27FC236}">
                  <a16:creationId xmlns:a16="http://schemas.microsoft.com/office/drawing/2014/main" id="{718FCF99-FF65-4239-B4E6-3E4CDBA56BFF}"/>
                </a:ext>
              </a:extLst>
            </p:cNvPr>
            <p:cNvSpPr txBox="1"/>
            <p:nvPr/>
          </p:nvSpPr>
          <p:spPr>
            <a:xfrm>
              <a:off x="5410199" y="1515812"/>
              <a:ext cx="2420278" cy="430887"/>
            </a:xfrm>
            <a:prstGeom prst="rect">
              <a:avLst/>
            </a:prstGeom>
            <a:solidFill>
              <a:schemeClr val="accent6">
                <a:lumMod val="20000"/>
                <a:lumOff val="80000"/>
              </a:schemeClr>
            </a:solidFill>
          </p:spPr>
          <p:txBody>
            <a:bodyPr wrap="non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solidFill>
                    <a:schemeClr val="tx2"/>
                  </a:solidFill>
                </a:rPr>
                <a:t>(7) RRS-FFR restored. </a:t>
              </a:r>
            </a:p>
            <a:p>
              <a:r>
                <a:rPr lang="en-US" sz="1400" dirty="0">
                  <a:solidFill>
                    <a:schemeClr val="tx2"/>
                  </a:solidFill>
                </a:rPr>
                <a:t>HSL returns to pre-event level.</a:t>
              </a:r>
            </a:p>
          </p:txBody>
        </p:sp>
        <p:cxnSp>
          <p:nvCxnSpPr>
            <p:cNvPr id="44" name="Straight Arrow Connector 43">
              <a:extLst>
                <a:ext uri="{FF2B5EF4-FFF2-40B4-BE49-F238E27FC236}">
                  <a16:creationId xmlns:a16="http://schemas.microsoft.com/office/drawing/2014/main" id="{B3359244-8962-4F73-9A11-FB05574F85E0}"/>
                </a:ext>
              </a:extLst>
            </p:cNvPr>
            <p:cNvCxnSpPr>
              <a:cxnSpLocks/>
            </p:cNvCxnSpPr>
            <p:nvPr/>
          </p:nvCxnSpPr>
          <p:spPr>
            <a:xfrm flipH="1" flipV="1">
              <a:off x="6598868" y="375146"/>
              <a:ext cx="21470" cy="1140667"/>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0" name="Group 39">
            <a:extLst>
              <a:ext uri="{FF2B5EF4-FFF2-40B4-BE49-F238E27FC236}">
                <a16:creationId xmlns:a16="http://schemas.microsoft.com/office/drawing/2014/main" id="{64395429-0C9D-4FAA-ACF8-D5AD8957E068}"/>
              </a:ext>
            </a:extLst>
          </p:cNvPr>
          <p:cNvGrpSpPr/>
          <p:nvPr/>
        </p:nvGrpSpPr>
        <p:grpSpPr>
          <a:xfrm>
            <a:off x="4450387" y="4526101"/>
            <a:ext cx="3743385" cy="825237"/>
            <a:chOff x="1705327" y="1199409"/>
            <a:chExt cx="3743385" cy="825237"/>
          </a:xfrm>
        </p:grpSpPr>
        <p:sp>
          <p:nvSpPr>
            <p:cNvPr id="41" name="TextBox 9">
              <a:extLst>
                <a:ext uri="{FF2B5EF4-FFF2-40B4-BE49-F238E27FC236}">
                  <a16:creationId xmlns:a16="http://schemas.microsoft.com/office/drawing/2014/main" id="{9753E83F-134D-4907-A400-3930A6106AF9}"/>
                </a:ext>
              </a:extLst>
            </p:cNvPr>
            <p:cNvSpPr txBox="1"/>
            <p:nvPr/>
          </p:nvSpPr>
          <p:spPr>
            <a:xfrm>
              <a:off x="2143576" y="1199409"/>
              <a:ext cx="3305136" cy="215444"/>
            </a:xfrm>
            <a:prstGeom prst="rect">
              <a:avLst/>
            </a:prstGeom>
            <a:solidFill>
              <a:schemeClr val="accent6">
                <a:lumMod val="20000"/>
                <a:lumOff val="80000"/>
              </a:schemeClr>
            </a:solidFill>
          </p:spPr>
          <p:txBody>
            <a:bodyPr wrap="non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solidFill>
                    <a:schemeClr val="tx2"/>
                  </a:solidFill>
                </a:rPr>
                <a:t>(5) HSL to 0, Indicates the need to charge</a:t>
              </a:r>
            </a:p>
          </p:txBody>
        </p:sp>
        <p:cxnSp>
          <p:nvCxnSpPr>
            <p:cNvPr id="42" name="Straight Arrow Connector 41">
              <a:extLst>
                <a:ext uri="{FF2B5EF4-FFF2-40B4-BE49-F238E27FC236}">
                  <a16:creationId xmlns:a16="http://schemas.microsoft.com/office/drawing/2014/main" id="{3CF3C47F-FF6A-4721-B6E6-059B563947D8}"/>
                </a:ext>
              </a:extLst>
            </p:cNvPr>
            <p:cNvCxnSpPr>
              <a:cxnSpLocks/>
              <a:stCxn id="41" idx="1"/>
            </p:cNvCxnSpPr>
            <p:nvPr/>
          </p:nvCxnSpPr>
          <p:spPr>
            <a:xfrm flipH="1">
              <a:off x="1705327" y="1307131"/>
              <a:ext cx="438249" cy="717515"/>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406799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A2402-961D-4A29-9F2D-3DF04BF2A89A}"/>
              </a:ext>
            </a:extLst>
          </p:cNvPr>
          <p:cNvSpPr>
            <a:spLocks noGrp="1"/>
          </p:cNvSpPr>
          <p:nvPr>
            <p:ph type="title"/>
          </p:nvPr>
        </p:nvSpPr>
        <p:spPr/>
        <p:txBody>
          <a:bodyPr/>
          <a:lstStyle/>
          <a:p>
            <a:r>
              <a:rPr lang="en-US" sz="2400" dirty="0"/>
              <a:t>Example Response from ESRs when providing FFR - 1</a:t>
            </a:r>
          </a:p>
        </p:txBody>
      </p:sp>
      <p:sp>
        <p:nvSpPr>
          <p:cNvPr id="3" name="Content Placeholder 2">
            <a:extLst>
              <a:ext uri="{FF2B5EF4-FFF2-40B4-BE49-F238E27FC236}">
                <a16:creationId xmlns:a16="http://schemas.microsoft.com/office/drawing/2014/main" id="{189E3FD9-AEB9-4EFF-A876-082FD0482136}"/>
              </a:ext>
            </a:extLst>
          </p:cNvPr>
          <p:cNvSpPr>
            <a:spLocks noGrp="1"/>
          </p:cNvSpPr>
          <p:nvPr>
            <p:ph idx="1"/>
          </p:nvPr>
        </p:nvSpPr>
        <p:spPr/>
        <p:txBody>
          <a:bodyPr/>
          <a:lstStyle/>
          <a:p>
            <a:r>
              <a:rPr lang="en-US" sz="1400" dirty="0"/>
              <a:t>Example below provides high level summary of response expectations during a low frequency event that triggers FFR deployment for an ESR that is injecting 3 MW at the start of the event, with ESR-GEN.HSL = 10 MW, ESR-GEN.FFR = 3 MW and ESR-CLR.MPC = 0 MW.</a:t>
            </a:r>
          </a:p>
          <a:p>
            <a:endParaRPr lang="en-US" dirty="0"/>
          </a:p>
        </p:txBody>
      </p:sp>
      <p:sp>
        <p:nvSpPr>
          <p:cNvPr id="4" name="Slide Number Placeholder 3">
            <a:extLst>
              <a:ext uri="{FF2B5EF4-FFF2-40B4-BE49-F238E27FC236}">
                <a16:creationId xmlns:a16="http://schemas.microsoft.com/office/drawing/2014/main" id="{61905C2F-2F9E-4343-A873-8DC0AFBB1FC4}"/>
              </a:ext>
            </a:extLst>
          </p:cNvPr>
          <p:cNvSpPr>
            <a:spLocks noGrp="1"/>
          </p:cNvSpPr>
          <p:nvPr>
            <p:ph type="sldNum" sz="quarter" idx="4"/>
          </p:nvPr>
        </p:nvSpPr>
        <p:spPr/>
        <p:txBody>
          <a:bodyPr/>
          <a:lstStyle/>
          <a:p>
            <a:fld id="{1D93BD3E-1E9A-4970-A6F7-E7AC52762E0C}" type="slidenum">
              <a:rPr lang="en-US" smtClean="0"/>
              <a:pPr/>
              <a:t>9</a:t>
            </a:fld>
            <a:endParaRPr lang="en-US" dirty="0"/>
          </a:p>
        </p:txBody>
      </p:sp>
      <p:pic>
        <p:nvPicPr>
          <p:cNvPr id="12" name="Picture 11">
            <a:extLst>
              <a:ext uri="{FF2B5EF4-FFF2-40B4-BE49-F238E27FC236}">
                <a16:creationId xmlns:a16="http://schemas.microsoft.com/office/drawing/2014/main" id="{A6C824D3-2575-4747-B4F6-F88E496D098B}"/>
              </a:ext>
            </a:extLst>
          </p:cNvPr>
          <p:cNvPicPr>
            <a:picLocks noChangeAspect="1"/>
          </p:cNvPicPr>
          <p:nvPr/>
        </p:nvPicPr>
        <p:blipFill>
          <a:blip r:embed="rId2"/>
          <a:stretch>
            <a:fillRect/>
          </a:stretch>
        </p:blipFill>
        <p:spPr>
          <a:xfrm>
            <a:off x="902902" y="1724903"/>
            <a:ext cx="7545466" cy="4288536"/>
          </a:xfrm>
          <a:prstGeom prst="rect">
            <a:avLst/>
          </a:prstGeom>
        </p:spPr>
      </p:pic>
      <p:sp>
        <p:nvSpPr>
          <p:cNvPr id="13" name="TextBox 12">
            <a:extLst>
              <a:ext uri="{FF2B5EF4-FFF2-40B4-BE49-F238E27FC236}">
                <a16:creationId xmlns:a16="http://schemas.microsoft.com/office/drawing/2014/main" id="{0B7FF00C-32D3-4F9B-8A2E-0F878A54DC0A}"/>
              </a:ext>
            </a:extLst>
          </p:cNvPr>
          <p:cNvSpPr txBox="1"/>
          <p:nvPr/>
        </p:nvSpPr>
        <p:spPr>
          <a:xfrm>
            <a:off x="3139440" y="6553200"/>
            <a:ext cx="3901440" cy="276999"/>
          </a:xfrm>
          <a:prstGeom prst="rect">
            <a:avLst/>
          </a:prstGeom>
          <a:noFill/>
        </p:spPr>
        <p:txBody>
          <a:bodyPr wrap="square" rtlCol="0">
            <a:spAutoFit/>
          </a:bodyPr>
          <a:lstStyle/>
          <a:p>
            <a:r>
              <a:rPr lang="en-US" sz="1200" dirty="0">
                <a:solidFill>
                  <a:schemeClr val="tx2"/>
                </a:solidFill>
              </a:rPr>
              <a:t>Example for illustrative purposes only.</a:t>
            </a:r>
          </a:p>
        </p:txBody>
      </p:sp>
    </p:spTree>
    <p:extLst>
      <p:ext uri="{BB962C8B-B14F-4D97-AF65-F5344CB8AC3E}">
        <p14:creationId xmlns:p14="http://schemas.microsoft.com/office/powerpoint/2010/main" val="550369607"/>
      </p:ext>
    </p:extLst>
  </p:cSld>
  <p:clrMapOvr>
    <a:masterClrMapping/>
  </p:clrMapOvr>
</p:sld>
</file>

<file path=ppt/theme/theme1.xml><?xml version="1.0" encoding="utf-8"?>
<a:theme xmlns:a="http://schemas.openxmlformats.org/drawingml/2006/main" name="1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27447</TotalTime>
  <Words>3918</Words>
  <Application>Microsoft Office PowerPoint</Application>
  <PresentationFormat>On-screen Show (4:3)</PresentationFormat>
  <Paragraphs>402</Paragraphs>
  <Slides>26</Slides>
  <Notes>7</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26</vt:i4>
      </vt:variant>
    </vt:vector>
  </HeadingPairs>
  <TitlesOfParts>
    <vt:vector size="33" baseType="lpstr">
      <vt:lpstr>Arial</vt:lpstr>
      <vt:lpstr>Calibri</vt:lpstr>
      <vt:lpstr>Courier New</vt:lpstr>
      <vt:lpstr>Wingdings</vt:lpstr>
      <vt:lpstr>1_Office Theme</vt:lpstr>
      <vt:lpstr>2_Custom Design</vt:lpstr>
      <vt:lpstr>3_Custom Design</vt:lpstr>
      <vt:lpstr>PowerPoint Presentation</vt:lpstr>
      <vt:lpstr>Introduction</vt:lpstr>
      <vt:lpstr>Introduction, continued…</vt:lpstr>
      <vt:lpstr>Protocol Sections to be Un-Gray Boxed in FFRA</vt:lpstr>
      <vt:lpstr>What is FFR?</vt:lpstr>
      <vt:lpstr>FFR Deployment – QSE Level (Unchanged from phase 1)</vt:lpstr>
      <vt:lpstr>FFR Deployment – Unit Level (Some changes since phase 1)</vt:lpstr>
      <vt:lpstr>Telemetry setup Example for ESRs </vt:lpstr>
      <vt:lpstr>Example Response from ESRs when providing FFR - 1</vt:lpstr>
      <vt:lpstr>Example Response from ESRs when providing FFR – 2</vt:lpstr>
      <vt:lpstr>FFR From Non-Controllable Load Resources (New)</vt:lpstr>
      <vt:lpstr>FFR Qualification (Unchanged since phase 1)</vt:lpstr>
      <vt:lpstr>RRS Limits (Some changes since phase 1)</vt:lpstr>
      <vt:lpstr>Report Changes (New)</vt:lpstr>
      <vt:lpstr>Summary</vt:lpstr>
      <vt:lpstr>PowerPoint Presentation</vt:lpstr>
      <vt:lpstr>Acronyms</vt:lpstr>
      <vt:lpstr>FFR Qualification Details - Self Test (Unchanged from phase 1)</vt:lpstr>
      <vt:lpstr>ESR related BPM v5.15 Revision Summary</vt:lpstr>
      <vt:lpstr>PFR Expectations for ESRs when providing FFR - 1</vt:lpstr>
      <vt:lpstr>PFR Expectations for ESRs when providing FFR - 2</vt:lpstr>
      <vt:lpstr>Example Response from ESRs when providing FFR – 1</vt:lpstr>
      <vt:lpstr>Example Response from ESRs when providing FFR – 2</vt:lpstr>
      <vt:lpstr>Example Response from ESRs when providing FFR – 3</vt:lpstr>
      <vt:lpstr>Example Response from ESRs when providing FFR – 4</vt:lpstr>
      <vt:lpstr>Example Response from ESRs when providing FFR – 5</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Matevosjana, Julia</dc:creator>
  <cp:lastModifiedBy>Hinojosa, Luis</cp:lastModifiedBy>
  <cp:revision>654</cp:revision>
  <dcterms:created xsi:type="dcterms:W3CDTF">2016-04-16T13:25:21Z</dcterms:created>
  <dcterms:modified xsi:type="dcterms:W3CDTF">2022-10-12T17:01:51Z</dcterms:modified>
</cp:coreProperties>
</file>