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  <p:sldMasterId id="2147483648" r:id="rId5"/>
    <p:sldMasterId id="214748366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66" r:id="rId8"/>
    <p:sldId id="269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033" autoAdjust="0"/>
  </p:normalViewPr>
  <p:slideViewPr>
    <p:cSldViewPr showGuides="1">
      <p:cViewPr varScale="1">
        <p:scale>
          <a:sx n="74" d="100"/>
          <a:sy n="74" d="100"/>
        </p:scale>
        <p:origin x="1214" y="4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682"/>
            <a:ext cx="8382000" cy="518318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5257800" cy="571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81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675" y="6527884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9075"/>
            <a:ext cx="228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0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590800"/>
            <a:ext cx="5410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2022 Annual Validation	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PWG Meeting</a:t>
            </a:r>
          </a:p>
          <a:p>
            <a:r>
              <a:rPr lang="en-US" dirty="0">
                <a:solidFill>
                  <a:schemeClr val="bg1"/>
                </a:solidFill>
              </a:rPr>
              <a:t>October 14,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456" y="228600"/>
            <a:ext cx="7162800" cy="442118"/>
          </a:xfrm>
        </p:spPr>
        <p:txBody>
          <a:bodyPr/>
          <a:lstStyle/>
          <a:p>
            <a:r>
              <a:rPr lang="en-US" dirty="0"/>
              <a:t>2022 Annual BUS Validation Progress Report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387F6F7-65C4-49FF-B97A-610FDE8595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341648"/>
              </p:ext>
            </p:extLst>
          </p:nvPr>
        </p:nvGraphicFramePr>
        <p:xfrm>
          <a:off x="228600" y="1143000"/>
          <a:ext cx="8534400" cy="4674440"/>
        </p:xfrm>
        <a:graphic>
          <a:graphicData uri="http://schemas.openxmlformats.org/drawingml/2006/table">
            <a:tbl>
              <a:tblPr/>
              <a:tblGrid>
                <a:gridCol w="543173">
                  <a:extLst>
                    <a:ext uri="{9D8B030D-6E8A-4147-A177-3AD203B41FA5}">
                      <a16:colId xmlns:a16="http://schemas.microsoft.com/office/drawing/2014/main" val="339479163"/>
                    </a:ext>
                  </a:extLst>
                </a:gridCol>
                <a:gridCol w="3695220">
                  <a:extLst>
                    <a:ext uri="{9D8B030D-6E8A-4147-A177-3AD203B41FA5}">
                      <a16:colId xmlns:a16="http://schemas.microsoft.com/office/drawing/2014/main" val="1935478304"/>
                    </a:ext>
                  </a:extLst>
                </a:gridCol>
                <a:gridCol w="592552">
                  <a:extLst>
                    <a:ext uri="{9D8B030D-6E8A-4147-A177-3AD203B41FA5}">
                      <a16:colId xmlns:a16="http://schemas.microsoft.com/office/drawing/2014/main" val="1244655317"/>
                    </a:ext>
                  </a:extLst>
                </a:gridCol>
                <a:gridCol w="740691">
                  <a:extLst>
                    <a:ext uri="{9D8B030D-6E8A-4147-A177-3AD203B41FA5}">
                      <a16:colId xmlns:a16="http://schemas.microsoft.com/office/drawing/2014/main" val="1667458513"/>
                    </a:ext>
                  </a:extLst>
                </a:gridCol>
                <a:gridCol w="740691">
                  <a:extLst>
                    <a:ext uri="{9D8B030D-6E8A-4147-A177-3AD203B41FA5}">
                      <a16:colId xmlns:a16="http://schemas.microsoft.com/office/drawing/2014/main" val="2830784882"/>
                    </a:ext>
                  </a:extLst>
                </a:gridCol>
                <a:gridCol w="740691">
                  <a:extLst>
                    <a:ext uri="{9D8B030D-6E8A-4147-A177-3AD203B41FA5}">
                      <a16:colId xmlns:a16="http://schemas.microsoft.com/office/drawing/2014/main" val="1442731626"/>
                    </a:ext>
                  </a:extLst>
                </a:gridCol>
                <a:gridCol w="740691">
                  <a:extLst>
                    <a:ext uri="{9D8B030D-6E8A-4147-A177-3AD203B41FA5}">
                      <a16:colId xmlns:a16="http://schemas.microsoft.com/office/drawing/2014/main" val="496334406"/>
                    </a:ext>
                  </a:extLst>
                </a:gridCol>
                <a:gridCol w="740691">
                  <a:extLst>
                    <a:ext uri="{9D8B030D-6E8A-4147-A177-3AD203B41FA5}">
                      <a16:colId xmlns:a16="http://schemas.microsoft.com/office/drawing/2014/main" val="3002544645"/>
                    </a:ext>
                  </a:extLst>
                </a:gridCol>
              </a:tblGrid>
              <a:tr h="38745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ERCOT &amp; TDSP AV 2022 Progress Report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255655"/>
                  </a:ext>
                </a:extLst>
              </a:tr>
              <a:tr h="3175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Due Date*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effectLst/>
                          <a:latin typeface="Arial" panose="020B0604020202020204" pitchFamily="34" charset="0"/>
                        </a:rPr>
                        <a:t>2022 Annual Validation Task List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ERCOT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effectLst/>
                          <a:latin typeface="Arial" panose="020B0604020202020204" pitchFamily="34" charset="0"/>
                        </a:rPr>
                        <a:t>AEP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CNP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Nueces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ONCOR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TNMP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7487390"/>
                  </a:ext>
                </a:extLst>
              </a:tr>
              <a:tr h="2896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03/30/2022 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ERCOT to provide list of BUS ESI IDs to TDSPs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3/31/2022 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3482745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3482739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3482759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3482729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3482752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953944"/>
                  </a:ext>
                </a:extLst>
              </a:tr>
              <a:tr h="2896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03/31/2022 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ERCOT Provides Additional Validation Lists to TDSPs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3/30/2022 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 dirty="0">
                          <a:effectLst/>
                          <a:latin typeface="Arial" panose="020B0604020202020204" pitchFamily="34" charset="0"/>
                        </a:rPr>
                        <a:t>3494709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3494712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3494716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3494718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3494720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204611"/>
                  </a:ext>
                </a:extLst>
              </a:tr>
              <a:tr h="3158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04/10/2022 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TDSPs to provide finalized list of BUS ESI IDs to ERCOT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034957"/>
                  </a:ext>
                </a:extLst>
              </a:tr>
              <a:tr h="2896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04/15/2022 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Market Notice announcing lists are available to CR of record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4/15/2022 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14" marR="4414" marT="44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14" marR="4414" marT="44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14" marR="4414" marT="44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749573"/>
                  </a:ext>
                </a:extLst>
              </a:tr>
              <a:tr h="2896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04/15/2022 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TDSPs to begin submitting 814_20 transactions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644133"/>
                  </a:ext>
                </a:extLst>
              </a:tr>
              <a:tr h="2896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09/30/2022 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Complete Annual and Additional Validations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 dirty="0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899268"/>
                  </a:ext>
                </a:extLst>
              </a:tr>
              <a:tr h="2896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10/03/2022 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ERCOT to review database for expected changes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 dirty="0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6932353"/>
                  </a:ext>
                </a:extLst>
              </a:tr>
              <a:tr h="2896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10/10/2022 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TDSPs have submitted at least 99% of changes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 dirty="0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19449"/>
                  </a:ext>
                </a:extLst>
              </a:tr>
              <a:tr h="3175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Due Date*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 Weather Responsiveness Report Task List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ERCOT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AEP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CNP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Nueces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ONCOR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effectLst/>
                          <a:latin typeface="Arial" panose="020B0604020202020204" pitchFamily="34" charset="0"/>
                        </a:rPr>
                        <a:t>TNMP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794494"/>
                  </a:ext>
                </a:extLst>
              </a:tr>
              <a:tr h="3442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11/02/2022 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ERCOT provide list of ESI IDs to TDSPs requiring changes to Weather Sensitivity (Initial Weather Responsiveness Report)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8019796"/>
                  </a:ext>
                </a:extLst>
              </a:tr>
              <a:tr h="3442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Monthly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Month</a:t>
                      </a:r>
                      <a:r>
                        <a:rPr lang="en-US" sz="8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l</a:t>
                      </a:r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y Weather Responsiveness Report Produced by ERCOT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322764"/>
                  </a:ext>
                </a:extLst>
              </a:tr>
              <a:tr h="2896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02/02/2023 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TDSPs have submitted at least 99% of changes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 dirty="0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512979"/>
                  </a:ext>
                </a:extLst>
              </a:tr>
              <a:tr h="33029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900" b="1" i="1" u="none" strike="noStrike" dirty="0">
                          <a:effectLst/>
                          <a:latin typeface="Arial" panose="020B0604020202020204" pitchFamily="34" charset="0"/>
                        </a:rPr>
                        <a:t>* If the due date falls on a weekend or holiday, please use the next business day as the deadline.</a:t>
                      </a:r>
                    </a:p>
                  </a:txBody>
                  <a:tcPr marL="4414" marR="4414" marT="441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MS Sans Serif"/>
                      </a:endParaRPr>
                    </a:p>
                  </a:txBody>
                  <a:tcPr marL="4414" marR="4414" marT="441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MS Sans Serif"/>
                      </a:endParaRPr>
                    </a:p>
                  </a:txBody>
                  <a:tcPr marL="4414" marR="4414" marT="441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MS Sans Serif"/>
                      </a:endParaRPr>
                    </a:p>
                  </a:txBody>
                  <a:tcPr marL="4414" marR="4414" marT="441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1" u="none" strike="noStrike">
                          <a:effectLst/>
                          <a:latin typeface="Arial" panose="020B0604020202020204" pitchFamily="34" charset="0"/>
                        </a:rPr>
                        <a:t>Updated on</a:t>
                      </a:r>
                    </a:p>
                  </a:txBody>
                  <a:tcPr marL="4414" marR="4414" marT="441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 dirty="0">
                          <a:effectLst/>
                          <a:latin typeface="Arial" panose="020B0604020202020204" pitchFamily="34" charset="0"/>
                        </a:rPr>
                        <a:t>16-Aug-22</a:t>
                      </a:r>
                    </a:p>
                  </a:txBody>
                  <a:tcPr marL="4414" marR="4414" marT="441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6974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239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315E4-FA50-4BB2-98FF-0E663FD6F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 AV BUS Status Update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357ACB-1AFE-4D2B-B5F3-D8940DB516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9D3F54A-359E-4225-8C04-E7F178B227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420711"/>
              </p:ext>
            </p:extLst>
          </p:nvPr>
        </p:nvGraphicFramePr>
        <p:xfrm>
          <a:off x="-304802" y="1752600"/>
          <a:ext cx="9144003" cy="2209799"/>
        </p:xfrm>
        <a:graphic>
          <a:graphicData uri="http://schemas.openxmlformats.org/drawingml/2006/table">
            <a:tbl>
              <a:tblPr/>
              <a:tblGrid>
                <a:gridCol w="2130988">
                  <a:extLst>
                    <a:ext uri="{9D8B030D-6E8A-4147-A177-3AD203B41FA5}">
                      <a16:colId xmlns:a16="http://schemas.microsoft.com/office/drawing/2014/main" val="3936999103"/>
                    </a:ext>
                  </a:extLst>
                </a:gridCol>
                <a:gridCol w="401964">
                  <a:extLst>
                    <a:ext uri="{9D8B030D-6E8A-4147-A177-3AD203B41FA5}">
                      <a16:colId xmlns:a16="http://schemas.microsoft.com/office/drawing/2014/main" val="3956458500"/>
                    </a:ext>
                  </a:extLst>
                </a:gridCol>
                <a:gridCol w="701300">
                  <a:extLst>
                    <a:ext uri="{9D8B030D-6E8A-4147-A177-3AD203B41FA5}">
                      <a16:colId xmlns:a16="http://schemas.microsoft.com/office/drawing/2014/main" val="3802514124"/>
                    </a:ext>
                  </a:extLst>
                </a:gridCol>
                <a:gridCol w="487490">
                  <a:extLst>
                    <a:ext uri="{9D8B030D-6E8A-4147-A177-3AD203B41FA5}">
                      <a16:colId xmlns:a16="http://schemas.microsoft.com/office/drawing/2014/main" val="3921308044"/>
                    </a:ext>
                  </a:extLst>
                </a:gridCol>
                <a:gridCol w="376309">
                  <a:extLst>
                    <a:ext uri="{9D8B030D-6E8A-4147-A177-3AD203B41FA5}">
                      <a16:colId xmlns:a16="http://schemas.microsoft.com/office/drawing/2014/main" val="2859539830"/>
                    </a:ext>
                  </a:extLst>
                </a:gridCol>
                <a:gridCol w="487490">
                  <a:extLst>
                    <a:ext uri="{9D8B030D-6E8A-4147-A177-3AD203B41FA5}">
                      <a16:colId xmlns:a16="http://schemas.microsoft.com/office/drawing/2014/main" val="3752902946"/>
                    </a:ext>
                  </a:extLst>
                </a:gridCol>
                <a:gridCol w="487490">
                  <a:extLst>
                    <a:ext uri="{9D8B030D-6E8A-4147-A177-3AD203B41FA5}">
                      <a16:colId xmlns:a16="http://schemas.microsoft.com/office/drawing/2014/main" val="1146977654"/>
                    </a:ext>
                  </a:extLst>
                </a:gridCol>
                <a:gridCol w="376309">
                  <a:extLst>
                    <a:ext uri="{9D8B030D-6E8A-4147-A177-3AD203B41FA5}">
                      <a16:colId xmlns:a16="http://schemas.microsoft.com/office/drawing/2014/main" val="1426764827"/>
                    </a:ext>
                  </a:extLst>
                </a:gridCol>
                <a:gridCol w="487490">
                  <a:extLst>
                    <a:ext uri="{9D8B030D-6E8A-4147-A177-3AD203B41FA5}">
                      <a16:colId xmlns:a16="http://schemas.microsoft.com/office/drawing/2014/main" val="2287206092"/>
                    </a:ext>
                  </a:extLst>
                </a:gridCol>
                <a:gridCol w="487490">
                  <a:extLst>
                    <a:ext uri="{9D8B030D-6E8A-4147-A177-3AD203B41FA5}">
                      <a16:colId xmlns:a16="http://schemas.microsoft.com/office/drawing/2014/main" val="2116834061"/>
                    </a:ext>
                  </a:extLst>
                </a:gridCol>
                <a:gridCol w="393414">
                  <a:extLst>
                    <a:ext uri="{9D8B030D-6E8A-4147-A177-3AD203B41FA5}">
                      <a16:colId xmlns:a16="http://schemas.microsoft.com/office/drawing/2014/main" val="2153526054"/>
                    </a:ext>
                  </a:extLst>
                </a:gridCol>
                <a:gridCol w="487490">
                  <a:extLst>
                    <a:ext uri="{9D8B030D-6E8A-4147-A177-3AD203B41FA5}">
                      <a16:colId xmlns:a16="http://schemas.microsoft.com/office/drawing/2014/main" val="2009334192"/>
                    </a:ext>
                  </a:extLst>
                </a:gridCol>
                <a:gridCol w="487490">
                  <a:extLst>
                    <a:ext uri="{9D8B030D-6E8A-4147-A177-3AD203B41FA5}">
                      <a16:colId xmlns:a16="http://schemas.microsoft.com/office/drawing/2014/main" val="3298657687"/>
                    </a:ext>
                  </a:extLst>
                </a:gridCol>
                <a:gridCol w="376309">
                  <a:extLst>
                    <a:ext uri="{9D8B030D-6E8A-4147-A177-3AD203B41FA5}">
                      <a16:colId xmlns:a16="http://schemas.microsoft.com/office/drawing/2014/main" val="2376666925"/>
                    </a:ext>
                  </a:extLst>
                </a:gridCol>
                <a:gridCol w="487490">
                  <a:extLst>
                    <a:ext uri="{9D8B030D-6E8A-4147-A177-3AD203B41FA5}">
                      <a16:colId xmlns:a16="http://schemas.microsoft.com/office/drawing/2014/main" val="2337994073"/>
                    </a:ext>
                  </a:extLst>
                </a:gridCol>
                <a:gridCol w="487490">
                  <a:extLst>
                    <a:ext uri="{9D8B030D-6E8A-4147-A177-3AD203B41FA5}">
                      <a16:colId xmlns:a16="http://schemas.microsoft.com/office/drawing/2014/main" val="2866833351"/>
                    </a:ext>
                  </a:extLst>
                </a:gridCol>
              </a:tblGrid>
              <a:tr h="30434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3" marR="5793" marT="579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AEP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CNP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NUECES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ONCOR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TNMP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565503"/>
                  </a:ext>
                </a:extLst>
              </a:tr>
              <a:tr h="27220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3" marR="5793" marT="579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</a:t>
                      </a:r>
                    </a:p>
                  </a:txBody>
                  <a:tcPr marL="5793" marR="5793" marT="57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5793" marR="5793" marT="579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</a:t>
                      </a:r>
                    </a:p>
                  </a:txBody>
                  <a:tcPr marL="5793" marR="5793" marT="57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5793" marR="5793" marT="579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</a:t>
                      </a:r>
                    </a:p>
                  </a:txBody>
                  <a:tcPr marL="5793" marR="5793" marT="57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5793" marR="5793" marT="579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</a:t>
                      </a:r>
                    </a:p>
                  </a:txBody>
                  <a:tcPr marL="5793" marR="5793" marT="57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5793" marR="5793" marT="579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</a:t>
                      </a:r>
                    </a:p>
                  </a:txBody>
                  <a:tcPr marL="5793" marR="5793" marT="57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5793" marR="5793" marT="579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4741166"/>
                  </a:ext>
                </a:extLst>
              </a:tr>
              <a:tr h="272208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Initial List of Changes</a:t>
                      </a:r>
                    </a:p>
                  </a:txBody>
                  <a:tcPr marL="5793" marR="5793" marT="579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12,301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12,301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13,077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13,077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19,068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19,068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1,811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1,811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2652116"/>
                  </a:ext>
                </a:extLst>
              </a:tr>
              <a:tr h="272208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Exceptions</a:t>
                      </a:r>
                    </a:p>
                  </a:txBody>
                  <a:tcPr marL="5793" marR="5793" marT="579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3256401"/>
                  </a:ext>
                </a:extLst>
              </a:tr>
              <a:tr h="272208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 Subject to Change</a:t>
                      </a:r>
                    </a:p>
                  </a:txBody>
                  <a:tcPr marL="5793" marR="5793" marT="579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12,150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13,074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19,068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1,811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6953361"/>
                  </a:ext>
                </a:extLst>
              </a:tr>
              <a:tr h="272208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Updated, as of  Oct-12-2022</a:t>
                      </a:r>
                    </a:p>
                  </a:txBody>
                  <a:tcPr marL="5793" marR="5793" marT="579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12,148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13,074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19,068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1,692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6174237"/>
                  </a:ext>
                </a:extLst>
              </a:tr>
              <a:tr h="272208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5793" marR="5793" marT="579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1094703"/>
                  </a:ext>
                </a:extLst>
              </a:tr>
              <a:tr h="272208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Completion</a:t>
                      </a:r>
                    </a:p>
                  </a:txBody>
                  <a:tcPr marL="5793" marR="5793" marT="579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93.4%</a:t>
                      </a:r>
                    </a:p>
                  </a:txBody>
                  <a:tcPr marL="5793" marR="5793" marT="5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0171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54822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7D44DB-2AE0-4249-B147-A7557EC862F7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C215A72-787F-41D3-8B2A-EB6708CB3E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A625DC4-75AC-4019-A9C6-4DC532EFDC2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1565</TotalTime>
  <Words>416</Words>
  <Application>Microsoft Office PowerPoint</Application>
  <PresentationFormat>On-screen Show (4:3)</PresentationFormat>
  <Paragraphs>221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MS Sans Serif</vt:lpstr>
      <vt:lpstr>1_Custom Design</vt:lpstr>
      <vt:lpstr>Office Theme</vt:lpstr>
      <vt:lpstr>Custom Design</vt:lpstr>
      <vt:lpstr>PowerPoint Presentation</vt:lpstr>
      <vt:lpstr>2022 Annual BUS Validation Progress Report</vt:lpstr>
      <vt:lpstr>2022 AV BUS Status Update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Khalifeh, Amar</cp:lastModifiedBy>
  <cp:revision>97</cp:revision>
  <cp:lastPrinted>2016-01-21T20:53:15Z</cp:lastPrinted>
  <dcterms:created xsi:type="dcterms:W3CDTF">2016-01-21T15:20:31Z</dcterms:created>
  <dcterms:modified xsi:type="dcterms:W3CDTF">2022-10-12T17:11:02Z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