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60" r:id="rId7"/>
    <p:sldId id="258" r:id="rId8"/>
    <p:sldId id="318" r:id="rId9"/>
    <p:sldId id="350" r:id="rId10"/>
    <p:sldId id="355" r:id="rId11"/>
    <p:sldId id="356" r:id="rId12"/>
    <p:sldId id="701" r:id="rId13"/>
    <p:sldId id="702" r:id="rId14"/>
    <p:sldId id="294" r:id="rId15"/>
    <p:sldId id="267" r:id="rId16"/>
    <p:sldId id="354" r:id="rId17"/>
    <p:sldId id="353" r:id="rId18"/>
    <p:sldId id="398" r:id="rId19"/>
    <p:sldId id="396" r:id="rId20"/>
    <p:sldId id="390" r:id="rId21"/>
    <p:sldId id="374" r:id="rId2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83DA5D-FDBA-46B4-B587-AACA4E3D3432}" v="40" dt="2022-10-11T16:43:38.7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15" d="100"/>
          <a:sy n="115" d="100"/>
        </p:scale>
        <p:origin x="19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4283DA5D-FDBA-46B4-B587-AACA4E3D3432}"/>
    <pc:docChg chg="undo custSel addSld delSld modSld sldOrd modMainMaster">
      <pc:chgData name="Anderson, Troy" userId="04de3903-03dd-44db-8353-3f14e4dd6886" providerId="ADAL" clId="{4283DA5D-FDBA-46B4-B587-AACA4E3D3432}" dt="2022-10-11T16:46:21.956" v="1998" actId="6549"/>
      <pc:docMkLst>
        <pc:docMk/>
      </pc:docMkLst>
      <pc:sldChg chg="modSp mod">
        <pc:chgData name="Anderson, Troy" userId="04de3903-03dd-44db-8353-3f14e4dd6886" providerId="ADAL" clId="{4283DA5D-FDBA-46B4-B587-AACA4E3D3432}" dt="2022-10-11T16:46:21.956" v="1998" actId="6549"/>
        <pc:sldMkLst>
          <pc:docMk/>
          <pc:sldMk cId="530499478" sldId="258"/>
        </pc:sldMkLst>
        <pc:spChg chg="mod">
          <ac:chgData name="Anderson, Troy" userId="04de3903-03dd-44db-8353-3f14e4dd6886" providerId="ADAL" clId="{4283DA5D-FDBA-46B4-B587-AACA4E3D3432}" dt="2022-10-11T16:46:21.956" v="1998" actId="6549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4283DA5D-FDBA-46B4-B587-AACA4E3D3432}" dt="2022-09-15T20:18:35.388" v="10" actId="20577"/>
        <pc:sldMkLst>
          <pc:docMk/>
          <pc:sldMk cId="730603795" sldId="260"/>
        </pc:sldMkLst>
        <pc:spChg chg="mod">
          <ac:chgData name="Anderson, Troy" userId="04de3903-03dd-44db-8353-3f14e4dd6886" providerId="ADAL" clId="{4283DA5D-FDBA-46B4-B587-AACA4E3D3432}" dt="2022-09-15T20:18:35.388" v="1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Anderson, Troy" userId="04de3903-03dd-44db-8353-3f14e4dd6886" providerId="ADAL" clId="{4283DA5D-FDBA-46B4-B587-AACA4E3D3432}" dt="2022-09-29T18:07:15.520" v="457" actId="1035"/>
        <pc:sldMkLst>
          <pc:docMk/>
          <pc:sldMk cId="3190927396" sldId="267"/>
        </pc:sldMkLst>
        <pc:spChg chg="add del mod">
          <ac:chgData name="Anderson, Troy" userId="04de3903-03dd-44db-8353-3f14e4dd6886" providerId="ADAL" clId="{4283DA5D-FDBA-46B4-B587-AACA4E3D3432}" dt="2022-09-29T18:06:45.678" v="424" actId="478"/>
          <ac:spMkLst>
            <pc:docMk/>
            <pc:sldMk cId="3190927396" sldId="267"/>
            <ac:spMk id="3" creationId="{BF6D5DD6-EAAE-4376-BA98-BA04F5C8DE7B}"/>
          </ac:spMkLst>
        </pc:spChg>
        <pc:spChg chg="mod">
          <ac:chgData name="Anderson, Troy" userId="04de3903-03dd-44db-8353-3f14e4dd6886" providerId="ADAL" clId="{4283DA5D-FDBA-46B4-B587-AACA4E3D3432}" dt="2022-09-20T18:56:22.620" v="313" actId="20577"/>
          <ac:spMkLst>
            <pc:docMk/>
            <pc:sldMk cId="3190927396" sldId="267"/>
            <ac:spMk id="6" creationId="{9C7C0899-E457-4E0E-9843-38E0B3739B05}"/>
          </ac:spMkLst>
        </pc:spChg>
        <pc:picChg chg="add mod">
          <ac:chgData name="Anderson, Troy" userId="04de3903-03dd-44db-8353-3f14e4dd6886" providerId="ADAL" clId="{4283DA5D-FDBA-46B4-B587-AACA4E3D3432}" dt="2022-09-29T18:07:15.520" v="457" actId="1035"/>
          <ac:picMkLst>
            <pc:docMk/>
            <pc:sldMk cId="3190927396" sldId="267"/>
            <ac:picMk id="7" creationId="{ED07C405-9CB2-4D00-BA82-7210C848D657}"/>
          </ac:picMkLst>
        </pc:picChg>
        <pc:picChg chg="del mod">
          <ac:chgData name="Anderson, Troy" userId="04de3903-03dd-44db-8353-3f14e4dd6886" providerId="ADAL" clId="{4283DA5D-FDBA-46B4-B587-AACA4E3D3432}" dt="2022-09-29T18:06:41.263" v="423" actId="478"/>
          <ac:picMkLst>
            <pc:docMk/>
            <pc:sldMk cId="3190927396" sldId="267"/>
            <ac:picMk id="8" creationId="{20424DB1-1B90-468E-93E7-BB91150154F4}"/>
          </ac:picMkLst>
        </pc:picChg>
      </pc:sldChg>
      <pc:sldChg chg="modSp mod">
        <pc:chgData name="Anderson, Troy" userId="04de3903-03dd-44db-8353-3f14e4dd6886" providerId="ADAL" clId="{4283DA5D-FDBA-46B4-B587-AACA4E3D3432}" dt="2022-10-11T16:43:44.712" v="1997" actId="20577"/>
        <pc:sldMkLst>
          <pc:docMk/>
          <pc:sldMk cId="135025254" sldId="294"/>
        </pc:sldMkLst>
        <pc:spChg chg="mod">
          <ac:chgData name="Anderson, Troy" userId="04de3903-03dd-44db-8353-3f14e4dd6886" providerId="ADAL" clId="{4283DA5D-FDBA-46B4-B587-AACA4E3D3432}" dt="2022-10-09T19:54:37.854" v="1809" actId="1035"/>
          <ac:spMkLst>
            <pc:docMk/>
            <pc:sldMk cId="135025254" sldId="294"/>
            <ac:spMk id="2" creationId="{00000000-0000-0000-0000-000000000000}"/>
          </ac:spMkLst>
        </pc:spChg>
        <pc:spChg chg="mod">
          <ac:chgData name="Anderson, Troy" userId="04de3903-03dd-44db-8353-3f14e4dd6886" providerId="ADAL" clId="{4283DA5D-FDBA-46B4-B587-AACA4E3D3432}" dt="2022-09-15T20:20:30.332" v="39" actId="20577"/>
          <ac:spMkLst>
            <pc:docMk/>
            <pc:sldMk cId="135025254" sldId="294"/>
            <ac:spMk id="6" creationId="{00000000-0000-0000-0000-000000000000}"/>
          </ac:spMkLst>
        </pc:spChg>
        <pc:graphicFrameChg chg="mod modGraphic">
          <ac:chgData name="Anderson, Troy" userId="04de3903-03dd-44db-8353-3f14e4dd6886" providerId="ADAL" clId="{4283DA5D-FDBA-46B4-B587-AACA4E3D3432}" dt="2022-10-11T16:43:44.712" v="1997" actId="20577"/>
          <ac:graphicFrameMkLst>
            <pc:docMk/>
            <pc:sldMk cId="135025254" sldId="294"/>
            <ac:graphicFrameMk id="3" creationId="{00000000-0000-0000-0000-000000000000}"/>
          </ac:graphicFrameMkLst>
        </pc:graphicFrameChg>
        <pc:graphicFrameChg chg="mod">
          <ac:chgData name="Anderson, Troy" userId="04de3903-03dd-44db-8353-3f14e4dd6886" providerId="ADAL" clId="{4283DA5D-FDBA-46B4-B587-AACA4E3D3432}" dt="2022-10-09T19:54:26.152" v="1805" actId="1036"/>
          <ac:graphicFrameMkLst>
            <pc:docMk/>
            <pc:sldMk cId="135025254" sldId="294"/>
            <ac:graphicFrameMk id="9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4283DA5D-FDBA-46B4-B587-AACA4E3D3432}" dt="2022-10-05T16:26:10.057" v="651" actId="403"/>
        <pc:sldMkLst>
          <pc:docMk/>
          <pc:sldMk cId="4064255820" sldId="318"/>
        </pc:sldMkLst>
        <pc:spChg chg="mod">
          <ac:chgData name="Anderson, Troy" userId="04de3903-03dd-44db-8353-3f14e4dd6886" providerId="ADAL" clId="{4283DA5D-FDBA-46B4-B587-AACA4E3D3432}" dt="2022-10-05T16:26:10.057" v="651" actId="403"/>
          <ac:spMkLst>
            <pc:docMk/>
            <pc:sldMk cId="4064255820" sldId="318"/>
            <ac:spMk id="3" creationId="{00000000-0000-0000-0000-000000000000}"/>
          </ac:spMkLst>
        </pc:spChg>
      </pc:sldChg>
      <pc:sldChg chg="addSp delSp modSp mod">
        <pc:chgData name="Anderson, Troy" userId="04de3903-03dd-44db-8353-3f14e4dd6886" providerId="ADAL" clId="{4283DA5D-FDBA-46B4-B587-AACA4E3D3432}" dt="2022-10-10T00:54:19.498" v="1978" actId="478"/>
        <pc:sldMkLst>
          <pc:docMk/>
          <pc:sldMk cId="3993419778" sldId="350"/>
        </pc:sldMkLst>
        <pc:spChg chg="add del mod">
          <ac:chgData name="Anderson, Troy" userId="04de3903-03dd-44db-8353-3f14e4dd6886" providerId="ADAL" clId="{4283DA5D-FDBA-46B4-B587-AACA4E3D3432}" dt="2022-10-05T14:34:24.948" v="567" actId="478"/>
          <ac:spMkLst>
            <pc:docMk/>
            <pc:sldMk cId="3993419778" sldId="350"/>
            <ac:spMk id="4" creationId="{71EFCFBD-CA5A-4D54-BAA1-C46967B898A5}"/>
          </ac:spMkLst>
        </pc:spChg>
        <pc:spChg chg="mod">
          <ac:chgData name="Anderson, Troy" userId="04de3903-03dd-44db-8353-3f14e4dd6886" providerId="ADAL" clId="{4283DA5D-FDBA-46B4-B587-AACA4E3D3432}" dt="2022-10-09T19:57:33.477" v="1871" actId="403"/>
          <ac:spMkLst>
            <pc:docMk/>
            <pc:sldMk cId="3993419778" sldId="350"/>
            <ac:spMk id="31" creationId="{FAFD570D-FC2B-499D-ABED-C30625E18FC6}"/>
          </ac:spMkLst>
        </pc:spChg>
        <pc:spChg chg="mod">
          <ac:chgData name="Anderson, Troy" userId="04de3903-03dd-44db-8353-3f14e4dd6886" providerId="ADAL" clId="{4283DA5D-FDBA-46B4-B587-AACA4E3D3432}" dt="2022-09-15T21:39:26.422" v="154" actId="207"/>
          <ac:spMkLst>
            <pc:docMk/>
            <pc:sldMk cId="3993419778" sldId="350"/>
            <ac:spMk id="38" creationId="{1FF61AC0-C7DB-4A25-AADC-B7C5E8C0B22A}"/>
          </ac:spMkLst>
        </pc:spChg>
        <pc:spChg chg="del">
          <ac:chgData name="Anderson, Troy" userId="04de3903-03dd-44db-8353-3f14e4dd6886" providerId="ADAL" clId="{4283DA5D-FDBA-46B4-B587-AACA4E3D3432}" dt="2022-10-09T19:56:18.037" v="1833" actId="478"/>
          <ac:spMkLst>
            <pc:docMk/>
            <pc:sldMk cId="3993419778" sldId="350"/>
            <ac:spMk id="41" creationId="{8EE7D6DF-0F7B-475F-9021-F58A4E3A0A93}"/>
          </ac:spMkLst>
        </pc:spChg>
        <pc:spChg chg="mod">
          <ac:chgData name="Anderson, Troy" userId="04de3903-03dd-44db-8353-3f14e4dd6886" providerId="ADAL" clId="{4283DA5D-FDBA-46B4-B587-AACA4E3D3432}" dt="2022-09-28T15:49:01.199" v="406" actId="1076"/>
          <ac:spMkLst>
            <pc:docMk/>
            <pc:sldMk cId="3993419778" sldId="350"/>
            <ac:spMk id="48" creationId="{BA54BB81-C4CA-4858-B2A6-33A342EEDFE4}"/>
          </ac:spMkLst>
        </pc:spChg>
        <pc:spChg chg="mod">
          <ac:chgData name="Anderson, Troy" userId="04de3903-03dd-44db-8353-3f14e4dd6886" providerId="ADAL" clId="{4283DA5D-FDBA-46B4-B587-AACA4E3D3432}" dt="2022-10-10T00:40:51.117" v="1976" actId="403"/>
          <ac:spMkLst>
            <pc:docMk/>
            <pc:sldMk cId="3993419778" sldId="350"/>
            <ac:spMk id="50" creationId="{0F180DDC-31F0-4FDE-9149-5350629C28EA}"/>
          </ac:spMkLst>
        </pc:spChg>
        <pc:spChg chg="mod">
          <ac:chgData name="Anderson, Troy" userId="04de3903-03dd-44db-8353-3f14e4dd6886" providerId="ADAL" clId="{4283DA5D-FDBA-46B4-B587-AACA4E3D3432}" dt="2022-10-09T19:55:40.596" v="1828" actId="1035"/>
          <ac:spMkLst>
            <pc:docMk/>
            <pc:sldMk cId="3993419778" sldId="350"/>
            <ac:spMk id="56" creationId="{D0B54A94-E156-4367-B642-F8C3A3B97E4E}"/>
          </ac:spMkLst>
        </pc:spChg>
        <pc:spChg chg="add del mod">
          <ac:chgData name="Anderson, Troy" userId="04de3903-03dd-44db-8353-3f14e4dd6886" providerId="ADAL" clId="{4283DA5D-FDBA-46B4-B587-AACA4E3D3432}" dt="2022-10-10T00:54:19.498" v="1978" actId="478"/>
          <ac:spMkLst>
            <pc:docMk/>
            <pc:sldMk cId="3993419778" sldId="350"/>
            <ac:spMk id="60" creationId="{DB8F7EC6-1556-4921-8106-EC402C1327BD}"/>
          </ac:spMkLst>
        </pc:spChg>
        <pc:spChg chg="add mod">
          <ac:chgData name="Anderson, Troy" userId="04de3903-03dd-44db-8353-3f14e4dd6886" providerId="ADAL" clId="{4283DA5D-FDBA-46B4-B587-AACA4E3D3432}" dt="2022-10-10T00:40:33.509" v="1965" actId="1035"/>
          <ac:spMkLst>
            <pc:docMk/>
            <pc:sldMk cId="3993419778" sldId="350"/>
            <ac:spMk id="62" creationId="{98AF0D27-623B-45BD-884A-A2217AD9994E}"/>
          </ac:spMkLst>
        </pc:spChg>
        <pc:spChg chg="mod">
          <ac:chgData name="Anderson, Troy" userId="04de3903-03dd-44db-8353-3f14e4dd6886" providerId="ADAL" clId="{4283DA5D-FDBA-46B4-B587-AACA4E3D3432}" dt="2022-10-09T19:56:57.836" v="1859" actId="1036"/>
          <ac:spMkLst>
            <pc:docMk/>
            <pc:sldMk cId="3993419778" sldId="350"/>
            <ac:spMk id="63" creationId="{137BEB68-90B5-4990-A00C-980DF9A120E1}"/>
          </ac:spMkLst>
        </pc:spChg>
        <pc:spChg chg="mod">
          <ac:chgData name="Anderson, Troy" userId="04de3903-03dd-44db-8353-3f14e4dd6886" providerId="ADAL" clId="{4283DA5D-FDBA-46B4-B587-AACA4E3D3432}" dt="2022-10-09T19:58:34.995" v="1886" actId="1036"/>
          <ac:spMkLst>
            <pc:docMk/>
            <pc:sldMk cId="3993419778" sldId="350"/>
            <ac:spMk id="65" creationId="{22C07CF6-93C7-4668-A8E0-D415AB3C5799}"/>
          </ac:spMkLst>
        </pc:spChg>
        <pc:graphicFrameChg chg="mod modGraphic">
          <ac:chgData name="Anderson, Troy" userId="04de3903-03dd-44db-8353-3f14e4dd6886" providerId="ADAL" clId="{4283DA5D-FDBA-46B4-B587-AACA4E3D3432}" dt="2022-10-10T00:40:56.286" v="1977" actId="207"/>
          <ac:graphicFrameMkLst>
            <pc:docMk/>
            <pc:sldMk cId="3993419778" sldId="350"/>
            <ac:graphicFrameMk id="33" creationId="{00000000-0000-0000-0000-000000000000}"/>
          </ac:graphicFrameMkLst>
        </pc:graphicFrameChg>
        <pc:cxnChg chg="del mod">
          <ac:chgData name="Anderson, Troy" userId="04de3903-03dd-44db-8353-3f14e4dd6886" providerId="ADAL" clId="{4283DA5D-FDBA-46B4-B587-AACA4E3D3432}" dt="2022-10-05T14:34:05.045" v="555" actId="478"/>
          <ac:cxnSpMkLst>
            <pc:docMk/>
            <pc:sldMk cId="3993419778" sldId="350"/>
            <ac:cxnSpMk id="60" creationId="{91C3E139-B346-4841-9992-9B55F2D63656}"/>
          </ac:cxnSpMkLst>
        </pc:cxnChg>
        <pc:cxnChg chg="del mod">
          <ac:chgData name="Anderson, Troy" userId="04de3903-03dd-44db-8353-3f14e4dd6886" providerId="ADAL" clId="{4283DA5D-FDBA-46B4-B587-AACA4E3D3432}" dt="2022-10-05T14:34:03.748" v="554" actId="478"/>
          <ac:cxnSpMkLst>
            <pc:docMk/>
            <pc:sldMk cId="3993419778" sldId="350"/>
            <ac:cxnSpMk id="62" creationId="{8E11ABA6-E9BD-40A0-B17B-FB77A7AD89E5}"/>
          </ac:cxnSpMkLst>
        </pc:cxnChg>
      </pc:sldChg>
      <pc:sldChg chg="modSp mod">
        <pc:chgData name="Anderson, Troy" userId="04de3903-03dd-44db-8353-3f14e4dd6886" providerId="ADAL" clId="{4283DA5D-FDBA-46B4-B587-AACA4E3D3432}" dt="2022-10-05T20:19:38.608" v="708" actId="14100"/>
        <pc:sldMkLst>
          <pc:docMk/>
          <pc:sldMk cId="2006856330" sldId="353"/>
        </pc:sldMkLst>
        <pc:spChg chg="mod">
          <ac:chgData name="Anderson, Troy" userId="04de3903-03dd-44db-8353-3f14e4dd6886" providerId="ADAL" clId="{4283DA5D-FDBA-46B4-B587-AACA4E3D3432}" dt="2022-10-05T20:19:23.476" v="707" actId="14100"/>
          <ac:spMkLst>
            <pc:docMk/>
            <pc:sldMk cId="2006856330" sldId="353"/>
            <ac:spMk id="3" creationId="{00000000-0000-0000-0000-000000000000}"/>
          </ac:spMkLst>
        </pc:spChg>
        <pc:spChg chg="mod">
          <ac:chgData name="Anderson, Troy" userId="04de3903-03dd-44db-8353-3f14e4dd6886" providerId="ADAL" clId="{4283DA5D-FDBA-46B4-B587-AACA4E3D3432}" dt="2022-10-05T20:19:38.608" v="708" actId="14100"/>
          <ac:spMkLst>
            <pc:docMk/>
            <pc:sldMk cId="2006856330" sldId="353"/>
            <ac:spMk id="8" creationId="{00000000-0000-0000-0000-000000000000}"/>
          </ac:spMkLst>
        </pc:spChg>
      </pc:sldChg>
      <pc:sldChg chg="addSp delSp modSp mod">
        <pc:chgData name="Anderson, Troy" userId="04de3903-03dd-44db-8353-3f14e4dd6886" providerId="ADAL" clId="{4283DA5D-FDBA-46B4-B587-AACA4E3D3432}" dt="2022-10-11T16:07:08.571" v="1991" actId="403"/>
        <pc:sldMkLst>
          <pc:docMk/>
          <pc:sldMk cId="3836819165" sldId="355"/>
        </pc:sldMkLst>
        <pc:spChg chg="del">
          <ac:chgData name="Anderson, Troy" userId="04de3903-03dd-44db-8353-3f14e4dd6886" providerId="ADAL" clId="{4283DA5D-FDBA-46B4-B587-AACA4E3D3432}" dt="2022-10-11T16:06:21.923" v="1986" actId="478"/>
          <ac:spMkLst>
            <pc:docMk/>
            <pc:sldMk cId="3836819165" sldId="355"/>
            <ac:spMk id="3" creationId="{00000000-0000-0000-0000-000000000000}"/>
          </ac:spMkLst>
        </pc:spChg>
        <pc:spChg chg="add del mod">
          <ac:chgData name="Anderson, Troy" userId="04de3903-03dd-44db-8353-3f14e4dd6886" providerId="ADAL" clId="{4283DA5D-FDBA-46B4-B587-AACA4E3D3432}" dt="2022-10-11T16:06:25.016" v="1988" actId="478"/>
          <ac:spMkLst>
            <pc:docMk/>
            <pc:sldMk cId="3836819165" sldId="355"/>
            <ac:spMk id="4" creationId="{304B2E70-91C2-43BD-9325-A02A09E2D51B}"/>
          </ac:spMkLst>
        </pc:spChg>
        <pc:spChg chg="add del mod">
          <ac:chgData name="Anderson, Troy" userId="04de3903-03dd-44db-8353-3f14e4dd6886" providerId="ADAL" clId="{4283DA5D-FDBA-46B4-B587-AACA4E3D3432}" dt="2022-10-11T16:06:23.300" v="1987" actId="478"/>
          <ac:spMkLst>
            <pc:docMk/>
            <pc:sldMk cId="3836819165" sldId="355"/>
            <ac:spMk id="7" creationId="{68244254-C08B-4900-920D-0236BBB48ED5}"/>
          </ac:spMkLst>
        </pc:spChg>
        <pc:spChg chg="add mod">
          <ac:chgData name="Anderson, Troy" userId="04de3903-03dd-44db-8353-3f14e4dd6886" providerId="ADAL" clId="{4283DA5D-FDBA-46B4-B587-AACA4E3D3432}" dt="2022-10-11T16:07:08.571" v="1991" actId="403"/>
          <ac:spMkLst>
            <pc:docMk/>
            <pc:sldMk cId="3836819165" sldId="355"/>
            <ac:spMk id="8" creationId="{172C0466-CC3B-4EBC-8463-F172375A2C49}"/>
          </ac:spMkLst>
        </pc:spChg>
      </pc:sldChg>
      <pc:sldChg chg="addSp delSp modSp mod">
        <pc:chgData name="Anderson, Troy" userId="04de3903-03dd-44db-8353-3f14e4dd6886" providerId="ADAL" clId="{4283DA5D-FDBA-46B4-B587-AACA4E3D3432}" dt="2022-10-11T16:42:52.376" v="1992" actId="478"/>
        <pc:sldMkLst>
          <pc:docMk/>
          <pc:sldMk cId="2944727326" sldId="356"/>
        </pc:sldMkLst>
        <pc:spChg chg="add del mod">
          <ac:chgData name="Anderson, Troy" userId="04de3903-03dd-44db-8353-3f14e4dd6886" providerId="ADAL" clId="{4283DA5D-FDBA-46B4-B587-AACA4E3D3432}" dt="2022-09-30T19:00:57.551" v="523" actId="478"/>
          <ac:spMkLst>
            <pc:docMk/>
            <pc:sldMk cId="2944727326" sldId="356"/>
            <ac:spMk id="8" creationId="{27F45141-72DD-42B2-8E28-CD35BCE9642A}"/>
          </ac:spMkLst>
        </pc:spChg>
        <pc:spChg chg="add del mod">
          <ac:chgData name="Anderson, Troy" userId="04de3903-03dd-44db-8353-3f14e4dd6886" providerId="ADAL" clId="{4283DA5D-FDBA-46B4-B587-AACA4E3D3432}" dt="2022-10-11T16:42:52.376" v="1992" actId="478"/>
          <ac:spMkLst>
            <pc:docMk/>
            <pc:sldMk cId="2944727326" sldId="356"/>
            <ac:spMk id="8" creationId="{7DE21B1E-A41C-4BBA-9AD5-82D74CBBF7B0}"/>
          </ac:spMkLst>
        </pc:spChg>
        <pc:graphicFrameChg chg="mod modGraphic">
          <ac:chgData name="Anderson, Troy" userId="04de3903-03dd-44db-8353-3f14e4dd6886" providerId="ADAL" clId="{4283DA5D-FDBA-46B4-B587-AACA4E3D3432}" dt="2022-10-09T19:44:54.601" v="1675" actId="6549"/>
          <ac:graphicFrameMkLst>
            <pc:docMk/>
            <pc:sldMk cId="2944727326" sldId="356"/>
            <ac:graphicFrameMk id="3" creationId="{00000000-0000-0000-0000-000000000000}"/>
          </ac:graphicFrameMkLst>
        </pc:graphicFrameChg>
      </pc:sldChg>
      <pc:sldChg chg="ord">
        <pc:chgData name="Anderson, Troy" userId="04de3903-03dd-44db-8353-3f14e4dd6886" providerId="ADAL" clId="{4283DA5D-FDBA-46B4-B587-AACA4E3D3432}" dt="2022-09-15T20:22:28.291" v="104"/>
        <pc:sldMkLst>
          <pc:docMk/>
          <pc:sldMk cId="4258148812" sldId="374"/>
        </pc:sldMkLst>
      </pc:sldChg>
      <pc:sldChg chg="ord">
        <pc:chgData name="Anderson, Troy" userId="04de3903-03dd-44db-8353-3f14e4dd6886" providerId="ADAL" clId="{4283DA5D-FDBA-46B4-B587-AACA4E3D3432}" dt="2022-09-15T20:22:28.291" v="104"/>
        <pc:sldMkLst>
          <pc:docMk/>
          <pc:sldMk cId="1499309812" sldId="390"/>
        </pc:sldMkLst>
      </pc:sldChg>
      <pc:sldChg chg="ord">
        <pc:chgData name="Anderson, Troy" userId="04de3903-03dd-44db-8353-3f14e4dd6886" providerId="ADAL" clId="{4283DA5D-FDBA-46B4-B587-AACA4E3D3432}" dt="2022-09-15T20:22:28.291" v="104"/>
        <pc:sldMkLst>
          <pc:docMk/>
          <pc:sldMk cId="1590667373" sldId="396"/>
        </pc:sldMkLst>
      </pc:sldChg>
      <pc:sldChg chg="ord">
        <pc:chgData name="Anderson, Troy" userId="04de3903-03dd-44db-8353-3f14e4dd6886" providerId="ADAL" clId="{4283DA5D-FDBA-46B4-B587-AACA4E3D3432}" dt="2022-09-15T20:22:28.291" v="104"/>
        <pc:sldMkLst>
          <pc:docMk/>
          <pc:sldMk cId="2951750515" sldId="398"/>
        </pc:sldMkLst>
      </pc:sldChg>
      <pc:sldChg chg="addSp modSp add del mod">
        <pc:chgData name="Anderson, Troy" userId="04de3903-03dd-44db-8353-3f14e4dd6886" providerId="ADAL" clId="{4283DA5D-FDBA-46B4-B587-AACA4E3D3432}" dt="2022-10-06T16:43:44.883" v="963" actId="1076"/>
        <pc:sldMkLst>
          <pc:docMk/>
          <pc:sldMk cId="3399220062" sldId="701"/>
        </pc:sldMkLst>
        <pc:spChg chg="mod">
          <ac:chgData name="Anderson, Troy" userId="04de3903-03dd-44db-8353-3f14e4dd6886" providerId="ADAL" clId="{4283DA5D-FDBA-46B4-B587-AACA4E3D3432}" dt="2022-10-06T15:23:34.400" v="876" actId="404"/>
          <ac:spMkLst>
            <pc:docMk/>
            <pc:sldMk cId="3399220062" sldId="701"/>
            <ac:spMk id="3" creationId="{17E2C327-7BCE-44E6-81B9-3357960EAEC1}"/>
          </ac:spMkLst>
        </pc:spChg>
        <pc:spChg chg="add mod">
          <ac:chgData name="Anderson, Troy" userId="04de3903-03dd-44db-8353-3f14e4dd6886" providerId="ADAL" clId="{4283DA5D-FDBA-46B4-B587-AACA4E3D3432}" dt="2022-10-06T16:43:44.883" v="963" actId="1076"/>
          <ac:spMkLst>
            <pc:docMk/>
            <pc:sldMk cId="3399220062" sldId="701"/>
            <ac:spMk id="6" creationId="{88F88D66-89E2-4BE0-A95D-09A8E3909FD0}"/>
          </ac:spMkLst>
        </pc:spChg>
      </pc:sldChg>
      <pc:sldChg chg="addSp delSp modSp add mod">
        <pc:chgData name="Anderson, Troy" userId="04de3903-03dd-44db-8353-3f14e4dd6886" providerId="ADAL" clId="{4283DA5D-FDBA-46B4-B587-AACA4E3D3432}" dt="2022-10-09T19:52:33.909" v="1799" actId="1076"/>
        <pc:sldMkLst>
          <pc:docMk/>
          <pc:sldMk cId="817067337" sldId="702"/>
        </pc:sldMkLst>
        <pc:spChg chg="mod">
          <ac:chgData name="Anderson, Troy" userId="04de3903-03dd-44db-8353-3f14e4dd6886" providerId="ADAL" clId="{4283DA5D-FDBA-46B4-B587-AACA4E3D3432}" dt="2022-10-09T19:48:08.461" v="1703" actId="20577"/>
          <ac:spMkLst>
            <pc:docMk/>
            <pc:sldMk cId="817067337" sldId="702"/>
            <ac:spMk id="3" creationId="{17E2C327-7BCE-44E6-81B9-3357960EAEC1}"/>
          </ac:spMkLst>
        </pc:spChg>
        <pc:spChg chg="mod">
          <ac:chgData name="Anderson, Troy" userId="04de3903-03dd-44db-8353-3f14e4dd6886" providerId="ADAL" clId="{4283DA5D-FDBA-46B4-B587-AACA4E3D3432}" dt="2022-10-09T16:50:46.902" v="1089" actId="14100"/>
          <ac:spMkLst>
            <pc:docMk/>
            <pc:sldMk cId="817067337" sldId="702"/>
            <ac:spMk id="5" creationId="{2C477A6C-8B59-4528-8F2C-C6A445C773AE}"/>
          </ac:spMkLst>
        </pc:spChg>
        <pc:spChg chg="del">
          <ac:chgData name="Anderson, Troy" userId="04de3903-03dd-44db-8353-3f14e4dd6886" providerId="ADAL" clId="{4283DA5D-FDBA-46B4-B587-AACA4E3D3432}" dt="2022-10-09T16:50:56.772" v="1108" actId="478"/>
          <ac:spMkLst>
            <pc:docMk/>
            <pc:sldMk cId="817067337" sldId="702"/>
            <ac:spMk id="6" creationId="{88F88D66-89E2-4BE0-A95D-09A8E3909FD0}"/>
          </ac:spMkLst>
        </pc:spChg>
        <pc:spChg chg="add mod">
          <ac:chgData name="Anderson, Troy" userId="04de3903-03dd-44db-8353-3f14e4dd6886" providerId="ADAL" clId="{4283DA5D-FDBA-46B4-B587-AACA4E3D3432}" dt="2022-10-09T19:52:33.909" v="1799" actId="1076"/>
          <ac:spMkLst>
            <pc:docMk/>
            <pc:sldMk cId="817067337" sldId="702"/>
            <ac:spMk id="9" creationId="{A6020D83-A06D-4EBB-BA09-6A34EEC6A3E3}"/>
          </ac:spMkLst>
        </pc:spChg>
        <pc:graphicFrameChg chg="add mod modGraphic">
          <ac:chgData name="Anderson, Troy" userId="04de3903-03dd-44db-8353-3f14e4dd6886" providerId="ADAL" clId="{4283DA5D-FDBA-46B4-B587-AACA4E3D3432}" dt="2022-10-09T19:50:41.800" v="1705" actId="6549"/>
          <ac:graphicFrameMkLst>
            <pc:docMk/>
            <pc:sldMk cId="817067337" sldId="702"/>
            <ac:graphicFrameMk id="7" creationId="{37389990-8F0A-4C73-8C7B-12811C76D912}"/>
          </ac:graphicFrameMkLst>
        </pc:graphicFrameChg>
        <pc:graphicFrameChg chg="add mod modGraphic">
          <ac:chgData name="Anderson, Troy" userId="04de3903-03dd-44db-8353-3f14e4dd6886" providerId="ADAL" clId="{4283DA5D-FDBA-46B4-B587-AACA4E3D3432}" dt="2022-10-09T19:50:47.039" v="1707" actId="6549"/>
          <ac:graphicFrameMkLst>
            <pc:docMk/>
            <pc:sldMk cId="817067337" sldId="702"/>
            <ac:graphicFrameMk id="8" creationId="{563EAE12-0780-484D-B46C-9D72790E37CA}"/>
          </ac:graphicFrameMkLst>
        </pc:graphicFrameChg>
      </pc:sldChg>
      <pc:sldMasterChg chg="delSldLayout modSldLayout">
        <pc:chgData name="Anderson, Troy" userId="04de3903-03dd-44db-8353-3f14e4dd6886" providerId="ADAL" clId="{4283DA5D-FDBA-46B4-B587-AACA4E3D3432}" dt="2022-09-27T18:45:33.550" v="337" actId="2696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4283DA5D-FDBA-46B4-B587-AACA4E3D3432}" dt="2022-09-15T20:19:03.337" v="20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4283DA5D-FDBA-46B4-B587-AACA4E3D3432}" dt="2022-09-15T20:19:03.337" v="20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  <pc:sldLayoutChg chg="del">
          <pc:chgData name="Anderson, Troy" userId="04de3903-03dd-44db-8353-3f14e4dd6886" providerId="ADAL" clId="{4283DA5D-FDBA-46B4-B587-AACA4E3D3432}" dt="2022-09-27T18:45:33.550" v="337" actId="2696"/>
          <pc:sldLayoutMkLst>
            <pc:docMk/>
            <pc:sldMasterMk cId="3058975864" sldId="2147483648"/>
            <pc:sldLayoutMk cId="3410506457" sldId="2147483662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ercot-my.sharepoint.com/personal/troy_anderson_ercot_com/Documents/Desktop/Desktop-2021/DRAFT%20IA%20Statistics%20Annual%20Report_2020_2022-08-01_v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ercot-my.sharepoint.com/personal/troy_anderson_ercot_com/Documents/Desktop/Desktop-2021/DRAFT%20IA%20Statistics%20Annual%20Report_2020_2022-08-01_v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661786007984529E-2"/>
          <c:y val="6.0235856514120799E-2"/>
          <c:w val="0.92293741574483645"/>
          <c:h val="0.92393830606704663"/>
        </c:manualLayout>
      </c:layou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strRef>
              <c:f>'RR data'!$AH$16:$AH$53</c:f>
              <c:strCache>
                <c:ptCount val="38"/>
                <c:pt idx="0">
                  <c:v>NOGRR174 - AVR and PSS Testing Requirements</c:v>
                </c:pt>
                <c:pt idx="1">
                  <c:v>NPRR809 - GTC or GTL for New Generation Interconnection</c:v>
                </c:pt>
                <c:pt idx="2">
                  <c:v>NPRR817, NPRR847, VCMRR021 - Create a Panhandle Hub</c:v>
                </c:pt>
                <c:pt idx="3">
                  <c:v>NPRR821 - Elimination of the CRR Deration Process</c:v>
                </c:pt>
                <c:pt idx="4">
                  <c:v>NPRR833, NPRR749 - Modify PTP Obligation Bid Clearing Change</c:v>
                </c:pt>
                <c:pt idx="5">
                  <c:v>NPRR842 - Study Area Load Information</c:v>
                </c:pt>
                <c:pt idx="6">
                  <c:v>NPRR845 - RMR Process and Agreement Revisions</c:v>
                </c:pt>
                <c:pt idx="7">
                  <c:v>NPRR858 - Provide Complete Current Operating Plan (COP) Data</c:v>
                </c:pt>
                <c:pt idx="8">
                  <c:v>NPRR865, NPRR880 - Publish RTM Shift Factors for Hubs, Load Zones, and DC Ties</c:v>
                </c:pt>
                <c:pt idx="9">
                  <c:v>NPRR866, RRGRR017 - RRGRR Related to NPRR866, Mapping Registered Distributed Generation and Load Resources to Transmission Loads in the Network Operations Model</c:v>
                </c:pt>
                <c:pt idx="10">
                  <c:v>NPRR877 - Use of Actual Interval Data for IDR ESI IDs for Initial Settlement - Phase 2</c:v>
                </c:pt>
                <c:pt idx="11">
                  <c:v>NPRR899 - Digital Certificate and User Security Administrator Clarifications and Opt Out Procedure</c:v>
                </c:pt>
                <c:pt idx="12">
                  <c:v>NPRR901, NPRR910, OBDRR010 - Switchable Generation Resource Status Code</c:v>
                </c:pt>
                <c:pt idx="13">
                  <c:v>NPRR914 - Addition of Controllable Load Resources to 60-Day Reports</c:v>
                </c:pt>
                <c:pt idx="14">
                  <c:v>NPRR925, SCR798 - PTP Obligation Bid ID Limit</c:v>
                </c:pt>
                <c:pt idx="15">
                  <c:v>SCR793 - SSR Related Telemetry for Transmission Service Provider (TSP) Operators</c:v>
                </c:pt>
                <c:pt idx="16">
                  <c:v>SCR794 - Update SCED Limit Calculation</c:v>
                </c:pt>
                <c:pt idx="17">
                  <c:v>SCR796, OBDRR003, OBDRR014 - Change Validation Rules to Preclude Certain Transactions at Resource Nodes within Private Use Networks</c:v>
                </c:pt>
                <c:pt idx="18">
                  <c:v>VCMRR022 - Determination of Fuel Adder Price for Coal and Lignite Resources</c:v>
                </c:pt>
                <c:pt idx="19">
                  <c:v>NPRR856, NPRR884 - Treatment of OFFQS Status in Day-Ahead Make Whole and RUC Settlements
Adjustments to Pricing and Settlement for Reliability Unit Commitments (RUCs) of On-Line Combined Cycle Generation Resources</c:v>
                </c:pt>
                <c:pt idx="20">
                  <c:v>NPRR873 - Posting of the ERCOT Wide Intra-Hour Wind Power and Load Forecast on the MIS Public</c:v>
                </c:pt>
                <c:pt idx="21">
                  <c:v>NPRR929 - PTP Obligations with Links to an Option DAM Award Eligibility</c:v>
                </c:pt>
                <c:pt idx="22">
                  <c:v>NPRR935 - Post All Wind and Solar Forecasts</c:v>
                </c:pt>
                <c:pt idx="23">
                  <c:v>NPRR951 - Active and Inactive SCED Constraint Reporting</c:v>
                </c:pt>
                <c:pt idx="24">
                  <c:v>PGRR057 - Responsibilities for Performing Geomagnetic Disturbance (GMD) Vulnerability</c:v>
                </c:pt>
                <c:pt idx="25">
                  <c:v>SCR797 - Provide IRR Current Operating Plan (COP) to TSPs</c:v>
                </c:pt>
                <c:pt idx="26">
                  <c:v>SCR802 - Enhance Communications of System Inertia</c:v>
                </c:pt>
                <c:pt idx="27">
                  <c:v>SCR803 - Enhance Wind Integration Report and Create Solar Integration Report and Solar Dashboard</c:v>
                </c:pt>
                <c:pt idx="28">
                  <c:v>NOGRR195 - NOGRR195 Generator Voltage Control Tolerance Band</c:v>
                </c:pt>
                <c:pt idx="29">
                  <c:v>NPRR1081 - NPRR1081 Revisions to Real-Time Reliability Deployment Price Adder to Consider Firm Load Shed</c:v>
                </c:pt>
                <c:pt idx="30">
                  <c:v>NPRR902 - NPRR902 ERCOT Critical Energy Infrastructure Information</c:v>
                </c:pt>
                <c:pt idx="31">
                  <c:v>NPRR905 - NPRR905 CRR Balancing Account Resettlement</c:v>
                </c:pt>
                <c:pt idx="32">
                  <c:v>NPRR974, NPRR978, NPRR1048, SCR806 - NPRR974 NPRR978 NPRR1048 SCR806 - Alignmt w Amndmnt PUCT SubsRule 25_505_Schedule</c:v>
                </c:pt>
                <c:pt idx="33">
                  <c:v>NPRR986, NPRR971, NPRR1043 - Implementation of NPRR986 BESTF-2 and NPRR971</c:v>
                </c:pt>
                <c:pt idx="34">
                  <c:v>NPRR998 - NPRR998 ERS Deployment and Recall Messages</c:v>
                </c:pt>
                <c:pt idx="35">
                  <c:v>SCR804 - SCR804 ERCOT GridGeo Access for Transmission Operators</c:v>
                </c:pt>
                <c:pt idx="36">
                  <c:v>SCR811 - Integrate Solar Forecasts and SCR811 Implementation</c:v>
                </c:pt>
                <c:pt idx="37">
                  <c:v>SCR800, SCR809 - SCR800 and SCR809 Implementation</c:v>
                </c:pt>
              </c:strCache>
            </c:strRef>
          </c:xVal>
          <c:yVal>
            <c:numRef>
              <c:f>'RR data'!$AI$16:$AI$53</c:f>
              <c:numCache>
                <c:formatCode>"$"#,##0</c:formatCode>
                <c:ptCount val="38"/>
                <c:pt idx="0">
                  <c:v>-4343</c:v>
                </c:pt>
                <c:pt idx="1">
                  <c:v>39855</c:v>
                </c:pt>
                <c:pt idx="2">
                  <c:v>0</c:v>
                </c:pt>
                <c:pt idx="3">
                  <c:v>0</c:v>
                </c:pt>
                <c:pt idx="4">
                  <c:v>257360</c:v>
                </c:pt>
                <c:pt idx="5">
                  <c:v>0</c:v>
                </c:pt>
                <c:pt idx="6">
                  <c:v>6585</c:v>
                </c:pt>
                <c:pt idx="7">
                  <c:v>-2703</c:v>
                </c:pt>
                <c:pt idx="8">
                  <c:v>-7490</c:v>
                </c:pt>
                <c:pt idx="9">
                  <c:v>0</c:v>
                </c:pt>
                <c:pt idx="10">
                  <c:v>-3392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-17092</c:v>
                </c:pt>
                <c:pt idx="17">
                  <c:v>-4770</c:v>
                </c:pt>
                <c:pt idx="18">
                  <c:v>0</c:v>
                </c:pt>
                <c:pt idx="19">
                  <c:v>0</c:v>
                </c:pt>
                <c:pt idx="20">
                  <c:v>11061.139999999985</c:v>
                </c:pt>
                <c:pt idx="21">
                  <c:v>0</c:v>
                </c:pt>
                <c:pt idx="22">
                  <c:v>6282.25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-1329</c:v>
                </c:pt>
                <c:pt idx="30">
                  <c:v>57087</c:v>
                </c:pt>
                <c:pt idx="31">
                  <c:v>23505</c:v>
                </c:pt>
                <c:pt idx="32">
                  <c:v>0</c:v>
                </c:pt>
                <c:pt idx="33">
                  <c:v>190914</c:v>
                </c:pt>
                <c:pt idx="34">
                  <c:v>7621</c:v>
                </c:pt>
                <c:pt idx="35">
                  <c:v>0</c:v>
                </c:pt>
                <c:pt idx="36">
                  <c:v>31678</c:v>
                </c:pt>
                <c:pt idx="37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6F1-4EB8-8A9C-47ABB1BEE7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0684848"/>
        <c:axId val="130687984"/>
      </c:scatterChart>
      <c:valAx>
        <c:axId val="130684848"/>
        <c:scaling>
          <c:orientation val="minMax"/>
          <c:max val="40"/>
        </c:scaling>
        <c:delete val="0"/>
        <c:axPos val="b"/>
        <c:majorTickMark val="out"/>
        <c:minorTickMark val="none"/>
        <c:tickLblPos val="none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687984"/>
        <c:crosses val="autoZero"/>
        <c:crossBetween val="midCat"/>
      </c:valAx>
      <c:valAx>
        <c:axId val="13068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6848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924451443569554E-2"/>
          <c:y val="6.0903119868637119E-2"/>
          <c:w val="0.94761154855643048"/>
          <c:h val="0.92103448275862065"/>
        </c:manualLayout>
      </c:layou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strRef>
              <c:f>'RR data'!$AH$16:$AH$53</c:f>
              <c:strCache>
                <c:ptCount val="38"/>
                <c:pt idx="0">
                  <c:v>NOGRR174 - AVR and PSS Testing Requirements</c:v>
                </c:pt>
                <c:pt idx="1">
                  <c:v>NPRR809 - GTC or GTL for New Generation Interconnection</c:v>
                </c:pt>
                <c:pt idx="2">
                  <c:v>NPRR817, NPRR847, VCMRR021 - Create a Panhandle Hub</c:v>
                </c:pt>
                <c:pt idx="3">
                  <c:v>NPRR821 - Elimination of the CRR Deration Process</c:v>
                </c:pt>
                <c:pt idx="4">
                  <c:v>NPRR833, NPRR749 - Modify PTP Obligation Bid Clearing Change</c:v>
                </c:pt>
                <c:pt idx="5">
                  <c:v>NPRR842 - Study Area Load Information</c:v>
                </c:pt>
                <c:pt idx="6">
                  <c:v>NPRR845 - RMR Process and Agreement Revisions</c:v>
                </c:pt>
                <c:pt idx="7">
                  <c:v>NPRR858 - Provide Complete Current Operating Plan (COP) Data</c:v>
                </c:pt>
                <c:pt idx="8">
                  <c:v>NPRR865, NPRR880 - Publish RTM Shift Factors for Hubs, Load Zones, and DC Ties</c:v>
                </c:pt>
                <c:pt idx="9">
                  <c:v>NPRR866, RRGRR017 - RRGRR Related to NPRR866, Mapping Registered Distributed Generation and Load Resources to Transmission Loads in the Network Operations Model</c:v>
                </c:pt>
                <c:pt idx="10">
                  <c:v>NPRR877 - Use of Actual Interval Data for IDR ESI IDs for Initial Settlement - Phase 2</c:v>
                </c:pt>
                <c:pt idx="11">
                  <c:v>NPRR899 - Digital Certificate and User Security Administrator Clarifications and Opt Out Procedure</c:v>
                </c:pt>
                <c:pt idx="12">
                  <c:v>NPRR901, NPRR910, OBDRR010 - Switchable Generation Resource Status Code</c:v>
                </c:pt>
                <c:pt idx="13">
                  <c:v>NPRR914 - Addition of Controllable Load Resources to 60-Day Reports</c:v>
                </c:pt>
                <c:pt idx="14">
                  <c:v>NPRR925, SCR798 - PTP Obligation Bid ID Limit</c:v>
                </c:pt>
                <c:pt idx="15">
                  <c:v>SCR793 - SSR Related Telemetry for Transmission Service Provider (TSP) Operators</c:v>
                </c:pt>
                <c:pt idx="16">
                  <c:v>SCR794 - Update SCED Limit Calculation</c:v>
                </c:pt>
                <c:pt idx="17">
                  <c:v>SCR796, OBDRR003, OBDRR014 - Change Validation Rules to Preclude Certain Transactions at Resource Nodes within Private Use Networks</c:v>
                </c:pt>
                <c:pt idx="18">
                  <c:v>VCMRR022 - Determination of Fuel Adder Price for Coal and Lignite Resources</c:v>
                </c:pt>
                <c:pt idx="19">
                  <c:v>NPRR856, NPRR884 - Treatment of OFFQS Status in Day-Ahead Make Whole and RUC Settlements
Adjustments to Pricing and Settlement for Reliability Unit Commitments (RUCs) of On-Line Combined Cycle Generation Resources</c:v>
                </c:pt>
                <c:pt idx="20">
                  <c:v>NPRR873 - Posting of the ERCOT Wide Intra-Hour Wind Power and Load Forecast on the MIS Public</c:v>
                </c:pt>
                <c:pt idx="21">
                  <c:v>NPRR929 - PTP Obligations with Links to an Option DAM Award Eligibility</c:v>
                </c:pt>
                <c:pt idx="22">
                  <c:v>NPRR935 - Post All Wind and Solar Forecasts</c:v>
                </c:pt>
                <c:pt idx="23">
                  <c:v>NPRR951 - Active and Inactive SCED Constraint Reporting</c:v>
                </c:pt>
                <c:pt idx="24">
                  <c:v>PGRR057 - Responsibilities for Performing Geomagnetic Disturbance (GMD) Vulnerability</c:v>
                </c:pt>
                <c:pt idx="25">
                  <c:v>SCR797 - Provide IRR Current Operating Plan (COP) to TSPs</c:v>
                </c:pt>
                <c:pt idx="26">
                  <c:v>SCR802 - Enhance Communications of System Inertia</c:v>
                </c:pt>
                <c:pt idx="27">
                  <c:v>SCR803 - Enhance Wind Integration Report and Create Solar Integration Report and Solar Dashboard</c:v>
                </c:pt>
                <c:pt idx="28">
                  <c:v>NOGRR195 - NOGRR195 Generator Voltage Control Tolerance Band</c:v>
                </c:pt>
                <c:pt idx="29">
                  <c:v>NPRR1081 - NPRR1081 Revisions to Real-Time Reliability Deployment Price Adder to Consider Firm Load Shed</c:v>
                </c:pt>
                <c:pt idx="30">
                  <c:v>NPRR902 - NPRR902 ERCOT Critical Energy Infrastructure Information</c:v>
                </c:pt>
                <c:pt idx="31">
                  <c:v>NPRR905 - NPRR905 CRR Balancing Account Resettlement</c:v>
                </c:pt>
                <c:pt idx="32">
                  <c:v>NPRR974, NPRR978, NPRR1048, SCR806 - NPRR974 NPRR978 NPRR1048 SCR806 - Alignmt w Amndmnt PUCT SubsRule 25_505_Schedule</c:v>
                </c:pt>
                <c:pt idx="33">
                  <c:v>NPRR986, NPRR971, NPRR1043 - Implementation of NPRR986 BESTF-2 and NPRR971</c:v>
                </c:pt>
                <c:pt idx="34">
                  <c:v>NPRR998 - NPRR998 ERS Deployment and Recall Messages</c:v>
                </c:pt>
                <c:pt idx="35">
                  <c:v>SCR804 - SCR804 ERCOT GridGeo Access for Transmission Operators</c:v>
                </c:pt>
                <c:pt idx="36">
                  <c:v>SCR811 - Integrate Solar Forecasts and SCR811 Implementation</c:v>
                </c:pt>
                <c:pt idx="37">
                  <c:v>SCR800, SCR809 - SCR800 and SCR809 Implementation</c:v>
                </c:pt>
              </c:strCache>
            </c:strRef>
          </c:xVal>
          <c:yVal>
            <c:numRef>
              <c:f>'RR data'!$AJ$16:$AJ$53</c:f>
              <c:numCache>
                <c:formatCode>0.0</c:formatCode>
                <c:ptCount val="38"/>
                <c:pt idx="0">
                  <c:v>1.0666666666666664</c:v>
                </c:pt>
                <c:pt idx="1">
                  <c:v>3.0666666666666664</c:v>
                </c:pt>
                <c:pt idx="2">
                  <c:v>0</c:v>
                </c:pt>
                <c:pt idx="3">
                  <c:v>0.40000000000000036</c:v>
                </c:pt>
                <c:pt idx="4">
                  <c:v>6.466666666666665</c:v>
                </c:pt>
                <c:pt idx="5">
                  <c:v>0.70000000000000018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3.3333333333333215E-2</c:v>
                </c:pt>
                <c:pt idx="10">
                  <c:v>0</c:v>
                </c:pt>
                <c:pt idx="11">
                  <c:v>1.4666666666666668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1.166666666666667</c:v>
                </c:pt>
                <c:pt idx="16">
                  <c:v>0.93333333333333357</c:v>
                </c:pt>
                <c:pt idx="17">
                  <c:v>1.5999999999999996</c:v>
                </c:pt>
                <c:pt idx="18">
                  <c:v>0</c:v>
                </c:pt>
                <c:pt idx="19">
                  <c:v>-0.36666666666666714</c:v>
                </c:pt>
                <c:pt idx="20">
                  <c:v>6.4666666666666668</c:v>
                </c:pt>
                <c:pt idx="21">
                  <c:v>-9.9999999999999645E-2</c:v>
                </c:pt>
                <c:pt idx="22">
                  <c:v>1.666666666666667</c:v>
                </c:pt>
                <c:pt idx="23">
                  <c:v>0</c:v>
                </c:pt>
                <c:pt idx="24">
                  <c:v>11.3</c:v>
                </c:pt>
                <c:pt idx="25">
                  <c:v>4.9333333333333336</c:v>
                </c:pt>
                <c:pt idx="26">
                  <c:v>0</c:v>
                </c:pt>
                <c:pt idx="27">
                  <c:v>-1</c:v>
                </c:pt>
                <c:pt idx="28">
                  <c:v>-1.1666666666666665</c:v>
                </c:pt>
                <c:pt idx="29">
                  <c:v>-0.26666666666666661</c:v>
                </c:pt>
                <c:pt idx="30">
                  <c:v>9.7333333333333343</c:v>
                </c:pt>
                <c:pt idx="31">
                  <c:v>10.833333333333332</c:v>
                </c:pt>
                <c:pt idx="32">
                  <c:v>0</c:v>
                </c:pt>
                <c:pt idx="33">
                  <c:v>1.1666666666666661</c:v>
                </c:pt>
                <c:pt idx="34">
                  <c:v>0</c:v>
                </c:pt>
                <c:pt idx="35">
                  <c:v>4.1333333333333329</c:v>
                </c:pt>
                <c:pt idx="36">
                  <c:v>-0.26666666666666661</c:v>
                </c:pt>
                <c:pt idx="37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E20-46EA-A49A-52C309D0C7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655880"/>
        <c:axId val="203652352"/>
      </c:scatterChart>
      <c:valAx>
        <c:axId val="203655880"/>
        <c:scaling>
          <c:orientation val="minMax"/>
          <c:max val="40"/>
          <c:min val="0"/>
        </c:scaling>
        <c:delete val="0"/>
        <c:axPos val="b"/>
        <c:majorTickMark val="out"/>
        <c:minorTickMark val="none"/>
        <c:tickLblPos val="none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652352"/>
        <c:crosses val="autoZero"/>
        <c:crossBetween val="midCat"/>
      </c:valAx>
      <c:valAx>
        <c:axId val="203652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655880"/>
        <c:crosses val="autoZero"/>
        <c:crossBetween val="midCat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92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45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8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37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0861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835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October 2022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498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event?id=166385631272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OCSupv@ercot.com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October 13, 2022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5438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ERCOT 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419100" y="892342"/>
            <a:ext cx="6477000" cy="40305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9/29/2022 TWG meeting discussion points:</a:t>
            </a:r>
            <a:endParaRPr lang="en-US" sz="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D07C405-9CB2-4D00-BA82-7210C848D6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8789" y="1367374"/>
            <a:ext cx="5322649" cy="457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30480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18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FD17AAD-4439-4FA6-B30B-F20DA6AB470A}"/>
              </a:ext>
            </a:extLst>
          </p:cNvPr>
          <p:cNvSpPr/>
          <p:nvPr/>
        </p:nvSpPr>
        <p:spPr>
          <a:xfrm>
            <a:off x="758381" y="1447800"/>
            <a:ext cx="8229600" cy="4495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E8BD96C-200F-4CE0-88D1-A1D7232F3924}"/>
              </a:ext>
            </a:extLst>
          </p:cNvPr>
          <p:cNvSpPr/>
          <p:nvPr/>
        </p:nvSpPr>
        <p:spPr>
          <a:xfrm>
            <a:off x="760142" y="3601611"/>
            <a:ext cx="8229600" cy="876242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B28C31B-4DA4-41FD-92F9-21A7A444EE19}"/>
              </a:ext>
            </a:extLst>
          </p:cNvPr>
          <p:cNvSpPr/>
          <p:nvPr/>
        </p:nvSpPr>
        <p:spPr>
          <a:xfrm>
            <a:off x="762000" y="1897299"/>
            <a:ext cx="8229600" cy="536627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64D04A8-3432-4148-B31D-80F956226D4A}"/>
              </a:ext>
            </a:extLst>
          </p:cNvPr>
          <p:cNvSpPr/>
          <p:nvPr/>
        </p:nvSpPr>
        <p:spPr>
          <a:xfrm>
            <a:off x="762000" y="2426862"/>
            <a:ext cx="8229600" cy="645119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C48A5F0-372F-4F55-AF0F-87CED616BBA5}"/>
              </a:ext>
            </a:extLst>
          </p:cNvPr>
          <p:cNvSpPr/>
          <p:nvPr/>
        </p:nvSpPr>
        <p:spPr>
          <a:xfrm>
            <a:off x="758381" y="4478571"/>
            <a:ext cx="8229600" cy="520365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DDAB889-B503-4BBA-9892-497E5DA71A5A}"/>
              </a:ext>
            </a:extLst>
          </p:cNvPr>
          <p:cNvSpPr/>
          <p:nvPr/>
        </p:nvSpPr>
        <p:spPr>
          <a:xfrm>
            <a:off x="762000" y="3071982"/>
            <a:ext cx="8229600" cy="526071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BES Combo Model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8991600" cy="4038600"/>
          </a:xfrm>
        </p:spPr>
        <p:txBody>
          <a:bodyPr/>
          <a:lstStyle/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PR353-01  BES Combo Model Implementation </a:t>
            </a:r>
            <a:r>
              <a:rPr lang="en-US" sz="1400" dirty="0"/>
              <a:t>–</a:t>
            </a:r>
            <a:r>
              <a:rPr lang="en-US" sz="1400" b="1" dirty="0"/>
              <a:t>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</a:rPr>
              <a:t>decoupled into separate efforts below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300" dirty="0">
              <a:solidFill>
                <a:schemeClr val="accent3">
                  <a:lumMod val="50000"/>
                </a:schemeClr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NPRR987	 – BESTF-3 ESR Contribution to Physical Responsive Capability 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and RT On-Line Reserve Capacity Calcs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3">
                    <a:lumMod val="75000"/>
                  </a:schemeClr>
                </a:solidFill>
              </a:rPr>
              <a:t>TARGETING IMPLEMENTATION IN 2022-R5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NPRR1002	– BESTF-5 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ESR Single Model Registration and</a:t>
            </a:r>
            <a:r>
              <a:rPr lang="en-US" sz="1100" dirty="0"/>
              <a:t>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3">
                    <a:lumMod val="75000"/>
                  </a:schemeClr>
                </a:solidFill>
              </a:rPr>
              <a:t>TARGETING IMPLEMENTATION IN 2022-R5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b="1" dirty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NPRR989	– BESTF-1 ESR Technical Requirements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NPRR1038	– BESTF-8 Limited Exemption from Reactive Power Requirements for Certain 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IMPLEMENTATION TIMELINE TBD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NPRR1002	– BESTF-5 ESR Single Model Registration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 and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RUN IN PARALLEL WITH RARF REPLACEMENT – TARGET GO-LIVE 2023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b="1" dirty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NPRR963 	– Base Point Deviation Settlement &amp; Deployment Performance Metrics for ESRs (Combo Model)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NPRR987	– BESTF-3 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ESR Contribution to Physical Responsive Capability and </a:t>
            </a:r>
            <a:r>
              <a:rPr lang="en-US" sz="1100" dirty="0"/>
              <a:t>RT On-Line Reserve Capacity </a:t>
            </a:r>
            <a:r>
              <a:rPr lang="en-US" sz="1100" dirty="0" err="1"/>
              <a:t>Calcs</a:t>
            </a:r>
            <a:endParaRPr lang="en-US" sz="11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NPRR1069	– Align Ancillary Service Responsibility for ESRs with NPRR987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IMPLEMENTATION TIMELINE TBD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NPRR1026	– BESTF-7 Self-Limiting Facilities and Self-Limiting 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IMPLEMENTATION TIMELINE 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48679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477000" y="247386"/>
            <a:ext cx="2514600" cy="4247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ESR: Energy Storage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BES: Battery Energy Storage</a:t>
            </a:r>
          </a:p>
        </p:txBody>
      </p:sp>
    </p:spTree>
    <p:extLst>
      <p:ext uri="{BB962C8B-B14F-4D97-AF65-F5344CB8AC3E}">
        <p14:creationId xmlns:p14="http://schemas.microsoft.com/office/powerpoint/2010/main" val="2006856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981833" y="4542717"/>
            <a:ext cx="7458621" cy="4863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3444"/>
            <a:ext cx="7993774" cy="446877"/>
          </a:xfrm>
        </p:spPr>
        <p:txBody>
          <a:bodyPr/>
          <a:lstStyle/>
          <a:p>
            <a:r>
              <a:rPr lang="en-US" sz="2000" dirty="0"/>
              <a:t>Variance from IA </a:t>
            </a:r>
            <a:r>
              <a:rPr lang="en-US" sz="2000" u="sng" dirty="0"/>
              <a:t>Cost Range</a:t>
            </a:r>
            <a:r>
              <a:rPr lang="en-US" sz="2000" dirty="0"/>
              <a:t> – Revision Request Projects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3" name="Right Brace 62"/>
          <p:cNvSpPr/>
          <p:nvPr/>
        </p:nvSpPr>
        <p:spPr>
          <a:xfrm rot="5400000">
            <a:off x="6936668" y="4559968"/>
            <a:ext cx="274735" cy="1549129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91531" y="6156274"/>
            <a:ext cx="3299447" cy="3821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8128235" y="2435474"/>
            <a:ext cx="14613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Exceeds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10 Projects</a:t>
            </a:r>
          </a:p>
        </p:txBody>
      </p:sp>
      <p:sp>
        <p:nvSpPr>
          <p:cNvPr id="31" name="Right Brace 30"/>
          <p:cNvSpPr/>
          <p:nvPr/>
        </p:nvSpPr>
        <p:spPr>
          <a:xfrm>
            <a:off x="8407427" y="955923"/>
            <a:ext cx="271314" cy="3479902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34" name="Right Brace 33"/>
          <p:cNvSpPr/>
          <p:nvPr/>
        </p:nvSpPr>
        <p:spPr>
          <a:xfrm>
            <a:off x="8426420" y="4664460"/>
            <a:ext cx="252321" cy="570480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8375026" y="4909507"/>
            <a:ext cx="10754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Below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7 Projects</a:t>
            </a:r>
          </a:p>
        </p:txBody>
      </p:sp>
      <p:sp>
        <p:nvSpPr>
          <p:cNvPr id="36" name="TextBox 35"/>
          <p:cNvSpPr txBox="1"/>
          <p:nvPr/>
        </p:nvSpPr>
        <p:spPr>
          <a:xfrm rot="16200000">
            <a:off x="8324243" y="3891842"/>
            <a:ext cx="11123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Within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21</a:t>
            </a:r>
            <a:r>
              <a:rPr lang="en-US" sz="110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Projects</a:t>
            </a:r>
          </a:p>
        </p:txBody>
      </p:sp>
      <p:cxnSp>
        <p:nvCxnSpPr>
          <p:cNvPr id="12" name="Straight Arrow Connector 11"/>
          <p:cNvCxnSpPr>
            <a:cxnSpLocks/>
          </p:cNvCxnSpPr>
          <p:nvPr/>
        </p:nvCxnSpPr>
        <p:spPr>
          <a:xfrm flipH="1">
            <a:off x="8493495" y="4303619"/>
            <a:ext cx="209316" cy="24908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28432" y="6158098"/>
            <a:ext cx="1847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prstClr val="black"/>
                </a:solidFill>
              </a:rPr>
              <a:t>If actual spend falls within the IA range the variance is 0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/>
          <a:srcRect t="38752" b="35442"/>
          <a:stretch/>
        </p:blipFill>
        <p:spPr>
          <a:xfrm>
            <a:off x="2472391" y="6263738"/>
            <a:ext cx="1450756" cy="21459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24765" y="652529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050784" y="5465975"/>
            <a:ext cx="161775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2019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33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19 Revision Requests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739560" y="5497969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2020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26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9 Revision Requests</a:t>
            </a:r>
          </a:p>
        </p:txBody>
      </p:sp>
      <p:sp>
        <p:nvSpPr>
          <p:cNvPr id="60" name="Right Brace 59"/>
          <p:cNvSpPr/>
          <p:nvPr/>
        </p:nvSpPr>
        <p:spPr>
          <a:xfrm rot="5400000">
            <a:off x="2713896" y="3616980"/>
            <a:ext cx="305219" cy="3435196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61" name="Right Brace 60"/>
          <p:cNvSpPr/>
          <p:nvPr/>
        </p:nvSpPr>
        <p:spPr>
          <a:xfrm rot="5400000">
            <a:off x="5293190" y="4543954"/>
            <a:ext cx="330901" cy="1591691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238431" y="5465109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2021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18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9 Revision Requests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47994" y="6154709"/>
            <a:ext cx="2509452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u="sng" dirty="0">
                <a:solidFill>
                  <a:prstClr val="black"/>
                </a:solidFill>
              </a:rPr>
              <a:t>Note:</a:t>
            </a:r>
            <a:r>
              <a:rPr lang="en-US" sz="1000" dirty="0">
                <a:solidFill>
                  <a:prstClr val="black"/>
                </a:solidFill>
              </a:rPr>
              <a:t> Graph compares the posted IA cost range with the actual project spend</a:t>
            </a:r>
          </a:p>
        </p:txBody>
      </p:sp>
      <p:sp>
        <p:nvSpPr>
          <p:cNvPr id="97" name="Right Brace 96">
            <a:extLst>
              <a:ext uri="{FF2B5EF4-FFF2-40B4-BE49-F238E27FC236}">
                <a16:creationId xmlns:a16="http://schemas.microsoft.com/office/drawing/2014/main" id="{40B7B28D-1638-40E1-B3DF-3C88983EFA72}"/>
              </a:ext>
            </a:extLst>
          </p:cNvPr>
          <p:cNvSpPr/>
          <p:nvPr/>
        </p:nvSpPr>
        <p:spPr>
          <a:xfrm rot="5400000">
            <a:off x="8035802" y="5075357"/>
            <a:ext cx="280158" cy="501077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EBCD1D6-BF99-404D-989B-9C8708FDDA5E}"/>
              </a:ext>
            </a:extLst>
          </p:cNvPr>
          <p:cNvSpPr txBox="1"/>
          <p:nvPr/>
        </p:nvSpPr>
        <p:spPr>
          <a:xfrm>
            <a:off x="7458850" y="5489733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2022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4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 Revision Request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0" name="Chart 69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9592575"/>
              </p:ext>
            </p:extLst>
          </p:nvPr>
        </p:nvGraphicFramePr>
        <p:xfrm>
          <a:off x="577067" y="821978"/>
          <a:ext cx="7806290" cy="4363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5" name="Straight Connector 24"/>
          <p:cNvCxnSpPr>
            <a:cxnSpLocks/>
          </p:cNvCxnSpPr>
          <p:nvPr/>
        </p:nvCxnSpPr>
        <p:spPr>
          <a:xfrm>
            <a:off x="6299471" y="1066800"/>
            <a:ext cx="1684" cy="402958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sp>
        <p:nvSpPr>
          <p:cNvPr id="68" name="TextBox 67"/>
          <p:cNvSpPr txBox="1"/>
          <p:nvPr/>
        </p:nvSpPr>
        <p:spPr>
          <a:xfrm rot="16200000">
            <a:off x="-1021818" y="2999011"/>
            <a:ext cx="2305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prstClr val="black"/>
                </a:solidFill>
              </a:rPr>
              <a:t>Actual $ Variance from IA Range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9013" y="4547567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227896" y="443042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340843" y="4061487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418260" y="4522430"/>
            <a:ext cx="356987" cy="216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764512" y="4517836"/>
            <a:ext cx="3219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10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539880" y="4516926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715101" y="4526917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899107" y="1563207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072344" y="4514939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6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267114" y="4448005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7</a:t>
            </a:r>
          </a:p>
        </p:txBody>
      </p:sp>
      <p:sp>
        <p:nvSpPr>
          <p:cNvPr id="41" name="TextBox 40"/>
          <p:cNvSpPr txBox="1"/>
          <p:nvPr/>
        </p:nvSpPr>
        <p:spPr>
          <a:xfrm flipH="1">
            <a:off x="2424385" y="4526176"/>
            <a:ext cx="2434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611458" y="4585881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9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929387" y="455409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106477" y="452370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289117" y="452987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410208" y="4526422"/>
            <a:ext cx="3983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648586" y="452351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15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824932" y="4523221"/>
            <a:ext cx="3224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16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979556" y="4706881"/>
            <a:ext cx="3309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17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189325" y="4563939"/>
            <a:ext cx="310950" cy="21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18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355777" y="452408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19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554504" y="452706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701724" y="437809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21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089115" y="443159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23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259899" y="4528076"/>
            <a:ext cx="3518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24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459235" y="452819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25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635757" y="452350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26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807088" y="452727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27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063528" y="4532657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28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215384" y="453045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29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634961" y="417233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37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805626" y="452966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38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054235" y="231633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34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510984" y="3858967"/>
            <a:ext cx="3158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31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675934" y="425180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32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885746" y="4532657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33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376592" y="453372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5DC975E-D0A6-4C94-A040-2BD1C25B01AA}"/>
              </a:ext>
            </a:extLst>
          </p:cNvPr>
          <p:cNvSpPr txBox="1"/>
          <p:nvPr/>
        </p:nvSpPr>
        <p:spPr>
          <a:xfrm>
            <a:off x="4904545" y="452966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22</a:t>
            </a:r>
          </a:p>
        </p:txBody>
      </p: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4634527" y="1066800"/>
            <a:ext cx="1" cy="402958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126FF551-AEA1-40B4-89FE-28BE5BC3E207}"/>
              </a:ext>
            </a:extLst>
          </p:cNvPr>
          <p:cNvCxnSpPr>
            <a:cxnSpLocks/>
          </p:cNvCxnSpPr>
          <p:nvPr/>
        </p:nvCxnSpPr>
        <p:spPr>
          <a:xfrm>
            <a:off x="7886699" y="1066800"/>
            <a:ext cx="0" cy="4020021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2951750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3444"/>
            <a:ext cx="7993774" cy="446877"/>
          </a:xfrm>
        </p:spPr>
        <p:txBody>
          <a:bodyPr/>
          <a:lstStyle/>
          <a:p>
            <a:r>
              <a:rPr lang="en-US" sz="2000" dirty="0"/>
              <a:t>Variance from IA </a:t>
            </a:r>
            <a:r>
              <a:rPr lang="en-US" sz="2000" u="sng" dirty="0"/>
              <a:t>Duration Range</a:t>
            </a:r>
            <a:r>
              <a:rPr lang="en-US" sz="2000" dirty="0"/>
              <a:t> – Revision Request Projects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7974914" y="2315587"/>
            <a:ext cx="14613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Exceeds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17 Projects</a:t>
            </a:r>
          </a:p>
        </p:txBody>
      </p:sp>
      <p:sp>
        <p:nvSpPr>
          <p:cNvPr id="31" name="Right Brace 30"/>
          <p:cNvSpPr/>
          <p:nvPr/>
        </p:nvSpPr>
        <p:spPr>
          <a:xfrm>
            <a:off x="8278679" y="824518"/>
            <a:ext cx="198809" cy="3505199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34" name="Right Brace 33"/>
          <p:cNvSpPr/>
          <p:nvPr/>
        </p:nvSpPr>
        <p:spPr>
          <a:xfrm>
            <a:off x="8259269" y="4494588"/>
            <a:ext cx="220680" cy="523972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8220109" y="4637521"/>
            <a:ext cx="1066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Below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6 Projects</a:t>
            </a:r>
          </a:p>
        </p:txBody>
      </p:sp>
      <p:sp>
        <p:nvSpPr>
          <p:cNvPr id="36" name="TextBox 35"/>
          <p:cNvSpPr txBox="1"/>
          <p:nvPr/>
        </p:nvSpPr>
        <p:spPr>
          <a:xfrm rot="16200000">
            <a:off x="8217134" y="3540539"/>
            <a:ext cx="11123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Within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15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24765" y="652529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647844" y="5343222"/>
            <a:ext cx="19242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2019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33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19 Revision Requests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451427" y="5352651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2020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26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9 Revision Requests</a:t>
            </a:r>
          </a:p>
        </p:txBody>
      </p:sp>
      <p:sp>
        <p:nvSpPr>
          <p:cNvPr id="60" name="Right Brace 59"/>
          <p:cNvSpPr/>
          <p:nvPr/>
        </p:nvSpPr>
        <p:spPr>
          <a:xfrm rot="5400000">
            <a:off x="2474714" y="3462945"/>
            <a:ext cx="320915" cy="3451617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61" name="Right Brace 60"/>
          <p:cNvSpPr/>
          <p:nvPr/>
        </p:nvSpPr>
        <p:spPr>
          <a:xfrm rot="5400000">
            <a:off x="5054438" y="4397530"/>
            <a:ext cx="312928" cy="1590434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949665" y="5360950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2021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18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9 Revision Requests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323125" y="6161105"/>
            <a:ext cx="3451617" cy="39585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00502" y="6161380"/>
            <a:ext cx="2070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prstClr val="black"/>
                </a:solidFill>
              </a:rPr>
              <a:t>If actual duration falls within the IA range the variance is 0.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6081" y="6247986"/>
            <a:ext cx="1518407" cy="21915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2" name="TextBox 31"/>
          <p:cNvSpPr txBox="1"/>
          <p:nvPr/>
        </p:nvSpPr>
        <p:spPr>
          <a:xfrm>
            <a:off x="5812822" y="6164820"/>
            <a:ext cx="2825751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u="sng" dirty="0">
                <a:solidFill>
                  <a:prstClr val="black"/>
                </a:solidFill>
              </a:rPr>
              <a:t>Note</a:t>
            </a:r>
            <a:r>
              <a:rPr lang="en-US" sz="1000" dirty="0">
                <a:solidFill>
                  <a:prstClr val="black"/>
                </a:solidFill>
              </a:rPr>
              <a:t>: Graph compares the posted IA duration range with the actual project duration</a:t>
            </a:r>
          </a:p>
        </p:txBody>
      </p:sp>
      <p:sp>
        <p:nvSpPr>
          <p:cNvPr id="63" name="Right Brace 62"/>
          <p:cNvSpPr/>
          <p:nvPr/>
        </p:nvSpPr>
        <p:spPr>
          <a:xfrm rot="5400000">
            <a:off x="6640214" y="4437811"/>
            <a:ext cx="330649" cy="1507777"/>
          </a:xfrm>
          <a:prstGeom prst="rightBrace">
            <a:avLst>
              <a:gd name="adj1" fmla="val 0"/>
              <a:gd name="adj2" fmla="val 49532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76" name="Right Brace 75">
            <a:extLst>
              <a:ext uri="{FF2B5EF4-FFF2-40B4-BE49-F238E27FC236}">
                <a16:creationId xmlns:a16="http://schemas.microsoft.com/office/drawing/2014/main" id="{0FF10279-AF08-46AB-8443-21E16579F753}"/>
              </a:ext>
            </a:extLst>
          </p:cNvPr>
          <p:cNvSpPr/>
          <p:nvPr/>
        </p:nvSpPr>
        <p:spPr>
          <a:xfrm rot="5400000">
            <a:off x="7788262" y="4857497"/>
            <a:ext cx="298053" cy="643957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88B1C57-A5C6-4664-9325-7AFAB969A13B}"/>
              </a:ext>
            </a:extLst>
          </p:cNvPr>
          <p:cNvSpPr txBox="1"/>
          <p:nvPr/>
        </p:nvSpPr>
        <p:spPr>
          <a:xfrm>
            <a:off x="7182428" y="5364756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2022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4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 Revision Request</a:t>
            </a: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738093" y="4377662"/>
            <a:ext cx="7529283" cy="6775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cxnSpLocks/>
          </p:cNvCxnSpPr>
          <p:nvPr/>
        </p:nvCxnSpPr>
        <p:spPr>
          <a:xfrm flipH="1">
            <a:off x="8371554" y="4188150"/>
            <a:ext cx="260852" cy="25165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16200000">
            <a:off x="-1010707" y="2751976"/>
            <a:ext cx="2305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prstClr val="black"/>
                </a:solidFill>
              </a:rPr>
              <a:t>Number of Months from IA Range</a:t>
            </a:r>
          </a:p>
        </p:txBody>
      </p:sp>
      <p:graphicFrame>
        <p:nvGraphicFramePr>
          <p:cNvPr id="68" name="Chart 67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5111366"/>
              </p:ext>
            </p:extLst>
          </p:nvPr>
        </p:nvGraphicFramePr>
        <p:xfrm>
          <a:off x="573865" y="750347"/>
          <a:ext cx="7644410" cy="4282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E0D615BB-A91E-4BF3-8B89-76E596FAAE8B}"/>
              </a:ext>
            </a:extLst>
          </p:cNvPr>
          <p:cNvCxnSpPr>
            <a:cxnSpLocks/>
          </p:cNvCxnSpPr>
          <p:nvPr/>
        </p:nvCxnSpPr>
        <p:spPr>
          <a:xfrm>
            <a:off x="7615311" y="867018"/>
            <a:ext cx="821" cy="4059133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4371043" y="843210"/>
            <a:ext cx="44642" cy="4082941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019800" y="873080"/>
            <a:ext cx="17545" cy="4053071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1098060" y="3505200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70732" y="4062045"/>
            <a:ext cx="1488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50318" y="403527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825845" y="393700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64597" y="4379051"/>
            <a:ext cx="2594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460477" y="4249620"/>
            <a:ext cx="215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622865" y="2532387"/>
            <a:ext cx="2597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196454" y="4367270"/>
            <a:ext cx="2735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800723" y="4145854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6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394869" y="4367482"/>
            <a:ext cx="1451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9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499474" y="4362719"/>
            <a:ext cx="3056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10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667261" y="435969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043299" y="436087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218637" y="4370534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14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396370" y="4364368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61491" y="403277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16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934293" y="390769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18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773470" y="410112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17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138967" y="4370518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19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672240" y="439481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22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328072" y="4487247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474286" y="253422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835909" y="389401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036770" y="435999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199620" y="120540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25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374457" y="300258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26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568467" y="436708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27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725951" y="462867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28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946145" y="469261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29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109768" y="4423512"/>
            <a:ext cx="3215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30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289789" y="161826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31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480429" y="131313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32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651502" y="435436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33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014095" y="4352128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35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193212" y="3199828"/>
            <a:ext cx="357365" cy="21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36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376688" y="4435718"/>
            <a:ext cx="3181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37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571948" y="4364704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38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989967" y="4371496"/>
            <a:ext cx="2315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590667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400800" cy="518318"/>
          </a:xfrm>
        </p:spPr>
        <p:txBody>
          <a:bodyPr/>
          <a:lstStyle/>
          <a:p>
            <a:r>
              <a:rPr lang="en-US" sz="2400" dirty="0"/>
              <a:t>Revision Request Project Legend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58546"/>
            <a:ext cx="8686800" cy="3970654"/>
          </a:xfrm>
        </p:spPr>
        <p:txBody>
          <a:bodyPr numCol="2"/>
          <a:lstStyle/>
          <a:p>
            <a:pPr marL="514350" indent="-514350">
              <a:buFont typeface="+mj-lt"/>
              <a:buAutoNum type="arabicPeriod"/>
            </a:pPr>
            <a:r>
              <a:rPr lang="en-US" sz="800" dirty="0"/>
              <a:t>NOGRR174, AVR and PSS Testing Requirements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NPRR809, GTC or GTL for New Generation Interconnection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NPRR817, NPRR847, VCMRR021, Create a Panhandle Hub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NPRR821, Elimination of the CRR Deration Process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NPRR833, NPRR749, Modify PTP Obligation Bid Clearing Change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NPRR842, Study Area Load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NPRR845, RMR Process and Agreement Revisions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NPRR858, Provide Complete Current Operating Plan (COP)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NPRR865, NPRR880, Publish RTM Shift Factors for Hubs, Load Zones, and DC Ties</a:t>
            </a: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NPRR866, RRGRR017, RRGRR Related to NPRR866, Mapping Registered Distributed Generation and Load Resources to Transmission Loads in the Network Operations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NPRR877, Use of Actual Interval Data for IDR ESI IDs for Initial Settlement - Phase 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NPRR899, Digital Certificate and User Security Administrator Clarifications and </a:t>
            </a:r>
            <a:r>
              <a:rPr lang="en-US" sz="800" dirty="0" err="1"/>
              <a:t>Opt</a:t>
            </a:r>
            <a:r>
              <a:rPr lang="en-US" sz="800" dirty="0"/>
              <a:t> Out Procedure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NPRR901, NPRR90, OBDRR010, Switchable Generation Resource Status Code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NPRR914, Addition of Controllable Load Resources to 60-Day Reports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NPRR925, SCR798, PTP Obligation Bid ID Limit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SCR793, SSR Related Telemetry for Transmission Service Provider (TSP) Operators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SCR794, Update SCED Limit Calculation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SCR796, OBDRR003, OBDRR014, Change Validation Rules to Preclude Certain Transactions at Resource Nodes within Private Use Networks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VCMRR022, Determination of Fuel Adder Price for Coal and Lignite Resources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NPRR856, NPRR884, Treatment of OFFQS Status in Day-Ahead Make Whole and RUC Settlements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NPRR873, Posting of the ERCOT Wide Intra-Hour Wind Power and Load Forecast on the MIS Public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NPRR929, PTP Obligations with Links to an Option DAM Award Eligibility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NPRR935, Post All Wind and Solar Forecasts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NPRR951, Active and Inactive SCED Constraint Reporting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PGRR057, Responsibilities for Performing Geomagnetic Disturbance (GMD) Vulnerability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SCR797</a:t>
            </a:r>
            <a:r>
              <a:rPr lang="en-US" sz="800" b="1" dirty="0"/>
              <a:t>, </a:t>
            </a:r>
            <a:r>
              <a:rPr lang="en-US" sz="800" dirty="0"/>
              <a:t>Provide IRR Current Operating Plan (COP) to TSPs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SCR802, Enhance Communications of System Inertia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SCR803, Enhance Wind Integration Report and Create Solar Integration Report and Solar Dashboard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NOGRR195, NOGRR195 Generator Voltage Control Tolerance Band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NPRR1081, NPRR1081 Revisions to Real-Time Reliability Deployment Price Adder to Consider Firm Load Shed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NPRR902, NPRR902 ERCOT Critical Energy Infrastructure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NPRR905, NPRR905 CRR Balancing Account Resettlement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NPRR974,NPRR978, NPRR1048, SCR806, NPRR974 NPRR978 NPRR1048 SCR806 - Alignment w Amendment PUCT Substantive Rule 25_505_Schedule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NPRR986, NPRR971, NPRR1043, Implementation of NPRR986 BESTF-2 and NPRR971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NPRR998, NPRR998 ERS Deployment and Recall Messages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SCR8004, SCR804 ERCOT </a:t>
            </a:r>
            <a:r>
              <a:rPr lang="en-US" sz="800" dirty="0" err="1"/>
              <a:t>GridGeo</a:t>
            </a:r>
            <a:r>
              <a:rPr lang="en-US" sz="800" dirty="0"/>
              <a:t> Access for Transmission Operators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SCR811, Integrate Solar Forecasts and SCR811 Implementation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SCR800, SCR809, SCR800 and SCR809 Implementation</a:t>
            </a:r>
          </a:p>
          <a:p>
            <a:pPr marL="0" indent="0">
              <a:buNone/>
            </a:pPr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309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629400" cy="518318"/>
          </a:xfrm>
        </p:spPr>
        <p:txBody>
          <a:bodyPr/>
          <a:lstStyle/>
          <a:p>
            <a:r>
              <a:rPr lang="en-US" sz="2400" dirty="0"/>
              <a:t>Impact Analysis Statistics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790573"/>
              </p:ext>
            </p:extLst>
          </p:nvPr>
        </p:nvGraphicFramePr>
        <p:xfrm>
          <a:off x="320566" y="914400"/>
          <a:ext cx="8534400" cy="243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Cost Range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r>
                        <a:rPr lang="en-US" sz="1600" baseline="0" dirty="0"/>
                        <a:t>RR</a:t>
                      </a:r>
                      <a:r>
                        <a:rPr lang="en-US" sz="1600" dirty="0"/>
                        <a:t> PROJECTS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Below IA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Within IA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Exceed IA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   2022 </a:t>
                      </a:r>
                      <a:r>
                        <a:rPr lang="en-US" sz="1100" dirty="0"/>
                        <a:t>(½ yr.)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1791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C88E8A7C-2C43-408F-BB94-969CADD917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534352"/>
              </p:ext>
            </p:extLst>
          </p:nvPr>
        </p:nvGraphicFramePr>
        <p:xfrm>
          <a:off x="304800" y="3606800"/>
          <a:ext cx="8534400" cy="242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Duration Range</a:t>
                      </a:r>
                    </a:p>
                    <a:p>
                      <a:r>
                        <a:rPr lang="en-US" sz="1600" dirty="0"/>
                        <a:t>RR PROJECTS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Below IA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Within IA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Exceed IA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    2022 </a:t>
                      </a:r>
                      <a:r>
                        <a:rPr lang="en-US" sz="1100" dirty="0"/>
                        <a:t>(1/2 yr.)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84161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8148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990600"/>
            <a:ext cx="7391400" cy="49530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2022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In-Flight Strategic Projects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Fast-Frequency Response (FFR) Advancement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NPRR1120 Create Firm Fuel Supply Service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Potential Outage Scheduler (OS) Enhancement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Verbal Update / Q&amp;A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Impact Analysis Statistics Follow-Up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Options for Revision Requests with Impacts</a:t>
            </a:r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400" i="1" dirty="0"/>
              <a:t>NPRR1128	– Allow FFR Procurement up to FFR Limit Without Proration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9/29/2022 Meeting Summary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Appendix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BES Combo Model Implementation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Impact Analysis Statistics (presented at September PRS)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44709"/>
            <a:ext cx="8686800" cy="5327491"/>
          </a:xfrm>
        </p:spPr>
        <p:txBody>
          <a:bodyPr/>
          <a:lstStyle/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October Release – </a:t>
            </a:r>
            <a:r>
              <a:rPr lang="en-US" sz="1600" b="1" dirty="0">
                <a:latin typeface="Arial" panose="020B0604020202020204" pitchFamily="34" charset="0"/>
              </a:rPr>
              <a:t>R5</a:t>
            </a:r>
            <a:r>
              <a:rPr lang="en-US" sz="1600" dirty="0">
                <a:latin typeface="Arial" panose="020B0604020202020204" pitchFamily="34" charset="0"/>
              </a:rPr>
              <a:t> – 10/4/2022-10/6/2022	</a:t>
            </a:r>
            <a:r>
              <a:rPr lang="en-US" sz="1600" i="1" dirty="0">
                <a:solidFill>
                  <a:srgbClr val="00B050"/>
                </a:solidFill>
              </a:rPr>
              <a:t>Complete</a:t>
            </a:r>
            <a:endParaRPr lang="en-US" sz="1800" i="1" dirty="0"/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b="0" i="0" dirty="0">
                <a:effectLst/>
                <a:latin typeface="Roboto" panose="02000000000000000000" pitchFamily="2" charset="0"/>
              </a:rPr>
              <a:t>None (items moved to off-cycle release on 10/13/2022)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endParaRPr lang="en-US" sz="600" b="0" i="0" dirty="0">
              <a:effectLst/>
              <a:latin typeface="Roboto" panose="02000000000000000000" pitchFamily="2" charset="0"/>
            </a:endParaRPr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October Release – Off-Cycle – 10/13/2022	</a:t>
            </a:r>
            <a:r>
              <a:rPr lang="en-US" sz="1600" i="1" dirty="0"/>
              <a:t>In Flight</a:t>
            </a:r>
            <a:endParaRPr lang="en-US" sz="1800" i="1" dirty="0"/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FFR Advancement (FFRA portion of NPRR863)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NPRR1120	</a:t>
            </a:r>
            <a:r>
              <a:rPr lang="en-US" sz="1400" kern="0" dirty="0"/>
              <a:t>– </a:t>
            </a:r>
            <a:r>
              <a:rPr lang="en-US" sz="1400" dirty="0"/>
              <a:t>Create Firm Fuel Supply Service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OBDRR039	</a:t>
            </a:r>
            <a:r>
              <a:rPr lang="en-US" sz="1400" kern="0" dirty="0"/>
              <a:t>–</a:t>
            </a:r>
            <a:r>
              <a:rPr lang="en-US" sz="1400" dirty="0"/>
              <a:t> ORDC Changes Related to NPRR1120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NPRR987(a)	</a:t>
            </a:r>
            <a:r>
              <a:rPr lang="en-US" sz="1400" kern="0" dirty="0"/>
              <a:t>– </a:t>
            </a:r>
            <a:r>
              <a:rPr lang="en-US" sz="1400" b="0" i="0" dirty="0">
                <a:effectLst/>
                <a:latin typeface="Roboto" panose="02000000000000000000" pitchFamily="2" charset="0"/>
              </a:rPr>
              <a:t>BESTF-3 ESR Contribution to Physical Responsive Capability portion</a:t>
            </a:r>
            <a:endParaRPr lang="en-US" sz="1400" dirty="0"/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NPRR1002(a)</a:t>
            </a:r>
            <a:r>
              <a:rPr lang="en-US" sz="1400" kern="0" dirty="0"/>
              <a:t>	– </a:t>
            </a:r>
            <a:r>
              <a:rPr lang="en-US" sz="1400" b="0" i="0" dirty="0">
                <a:effectLst/>
                <a:latin typeface="Roboto" panose="02000000000000000000" pitchFamily="2" charset="0"/>
              </a:rPr>
              <a:t>BESTF-5 Charging Restrictions in Emergency Conditions portion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endParaRPr lang="en-US" sz="600" dirty="0"/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November Release – Off-Cycle – 11/2/2022	</a:t>
            </a:r>
            <a:r>
              <a:rPr lang="en-US" sz="1600" i="1" dirty="0"/>
              <a:t>In Flight</a:t>
            </a:r>
            <a:endParaRPr lang="en-US" sz="1800" i="1" dirty="0"/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NPRR1063	</a:t>
            </a:r>
            <a:r>
              <a:rPr lang="en-US" sz="1400" kern="0" dirty="0"/>
              <a:t>–</a:t>
            </a:r>
            <a:r>
              <a:rPr lang="en-US" sz="1400" dirty="0"/>
              <a:t> Dynamic Rating Transparency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endParaRPr lang="en-US" sz="600" dirty="0"/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December Release – Off-Cycle – 12/1/2022	</a:t>
            </a:r>
            <a:r>
              <a:rPr lang="en-US" sz="1600" i="1" dirty="0"/>
              <a:t>In Flight</a:t>
            </a:r>
            <a:endParaRPr lang="en-US" sz="1800" i="1" dirty="0"/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NPRR1142	</a:t>
            </a:r>
            <a:r>
              <a:rPr lang="en-US" sz="1400" kern="0" dirty="0"/>
              <a:t>–</a:t>
            </a:r>
            <a:r>
              <a:rPr lang="en-US" sz="1400" dirty="0"/>
              <a:t> ERS Changes to Reflect Updated PUCT Rule Changes re SUBST. R. 25.507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endParaRPr lang="en-US" sz="600" dirty="0"/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December Release – </a:t>
            </a:r>
            <a:r>
              <a:rPr lang="en-US" sz="1600" b="1" dirty="0">
                <a:latin typeface="Arial" panose="020B0604020202020204" pitchFamily="34" charset="0"/>
              </a:rPr>
              <a:t>R6</a:t>
            </a:r>
            <a:r>
              <a:rPr lang="en-US" sz="1600" dirty="0">
                <a:latin typeface="Arial" panose="020B0604020202020204" pitchFamily="34" charset="0"/>
              </a:rPr>
              <a:t> – 12/6/2022-12/8/2022	</a:t>
            </a:r>
            <a:r>
              <a:rPr lang="en-US" sz="1600" i="1" dirty="0"/>
              <a:t>In Flight</a:t>
            </a:r>
            <a:endParaRPr lang="en-US" sz="1800" i="1" dirty="0"/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NPRR1084	</a:t>
            </a:r>
            <a:r>
              <a:rPr lang="en-US" sz="1400" kern="0" dirty="0"/>
              <a:t>– </a:t>
            </a:r>
            <a:r>
              <a:rPr lang="en-US" sz="1300" kern="0" dirty="0"/>
              <a:t>Improvements to Reporting of Resource Outages, Derates, &amp; Startup Loading Failures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NPRR1096(a)	</a:t>
            </a:r>
            <a:r>
              <a:rPr lang="en-US" sz="1400" kern="0" dirty="0"/>
              <a:t>– Require Sustained </a:t>
            </a:r>
            <a:r>
              <a:rPr lang="en-US" sz="1400" dirty="0"/>
              <a:t>Four-Hour Capability for Non-Spin portion</a:t>
            </a:r>
          </a:p>
          <a:p>
            <a:pPr lvl="2">
              <a:tabLst>
                <a:tab pos="1889125" algn="l"/>
                <a:tab pos="2225675" algn="l"/>
                <a:tab pos="7199313" algn="l"/>
              </a:tabLst>
            </a:pPr>
            <a:r>
              <a:rPr lang="en-US" sz="1200" dirty="0"/>
              <a:t>See 9/30/2022 Market Notice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NPRR1097	– Create Resource Forced Outage Report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SCR812	– Create Intermittent Renewable Generation Integration Report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2022 Release Targets – Board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5947798"/>
              </p:ext>
            </p:extLst>
          </p:nvPr>
        </p:nvGraphicFramePr>
        <p:xfrm>
          <a:off x="160280" y="798446"/>
          <a:ext cx="8839200" cy="433516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Various Dates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4/5 – 4/7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5/24 – 5/26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7/26 – 7/28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10/4 – 10/6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12/6 – 12/8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LPGRR068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NPRR1054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NOGRR191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MarkeTrak User Interface Refresh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NPRR1108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NPRR1108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NPRR987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RIOO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236AF0-CB79-4485-8403-335353F306BE}"/>
              </a:ext>
            </a:extLst>
          </p:cNvPr>
          <p:cNvSpPr txBox="1"/>
          <p:nvPr/>
        </p:nvSpPr>
        <p:spPr>
          <a:xfrm>
            <a:off x="1283467" y="1357965"/>
            <a:ext cx="3705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E8A5F11A-FAC8-44E9-A124-974A9FD48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706469"/>
            <a:ext cx="1517904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Securitization Subchapter N</a:t>
            </a:r>
            <a:r>
              <a:rPr lang="en-US" sz="1200" b="0" dirty="0"/>
              <a:t> March Go-Live</a:t>
            </a:r>
          </a:p>
        </p:txBody>
      </p:sp>
      <p:sp>
        <p:nvSpPr>
          <p:cNvPr id="21" name="TextBox 12">
            <a:extLst>
              <a:ext uri="{FF2B5EF4-FFF2-40B4-BE49-F238E27FC236}">
                <a16:creationId xmlns:a16="http://schemas.microsoft.com/office/drawing/2014/main" id="{894621B8-4089-424A-89E2-FA6B0C81E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391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  <a:endParaRPr lang="en-US" sz="1200" kern="0" dirty="0"/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0042" y="4613255"/>
            <a:ext cx="1739834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Freeze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/>
              <a:t>May 2023 – Jan. 2024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AFD570D-FC2B-499D-ABED-C30625E18FC6}"/>
              </a:ext>
            </a:extLst>
          </p:cNvPr>
          <p:cNvSpPr txBox="1"/>
          <p:nvPr/>
        </p:nvSpPr>
        <p:spPr>
          <a:xfrm>
            <a:off x="7157535" y="1143000"/>
            <a:ext cx="370549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8F9B4E1-51C2-44A0-884E-8E4AD146FBC5}"/>
              </a:ext>
            </a:extLst>
          </p:cNvPr>
          <p:cNvSpPr txBox="1"/>
          <p:nvPr/>
        </p:nvSpPr>
        <p:spPr>
          <a:xfrm>
            <a:off x="1241941" y="4211598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B47183-A9A5-429E-88CD-7459ED502EDB}"/>
              </a:ext>
            </a:extLst>
          </p:cNvPr>
          <p:cNvSpPr txBox="1"/>
          <p:nvPr/>
        </p:nvSpPr>
        <p:spPr>
          <a:xfrm rot="16200000">
            <a:off x="-183322" y="2891844"/>
            <a:ext cx="995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/>
              <a:t>DGR/DESR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3751"/>
            <a:ext cx="250530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NPRR935(b) – New solar forecasts and reports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NPRR987(a) – </a:t>
            </a:r>
            <a:r>
              <a:rPr lang="en-US" sz="800" b="0" dirty="0"/>
              <a:t>ESR Contribution to PRC </a:t>
            </a:r>
            <a:endParaRPr lang="en-US" sz="800" b="0" kern="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NPRR1002(a) – </a:t>
            </a:r>
            <a:r>
              <a:rPr lang="en-US" sz="800" b="0" dirty="0"/>
              <a:t>Charging Restrictions in 	Emergency Conditions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NPRR1054(a) – Portion of gray box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NPRR1092(a) – RUC offer floor change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NPRR1096(a) – Non-Spin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871464"/>
              </p:ext>
            </p:extLst>
          </p:nvPr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484,825(b),826,829,841,857,879,885,904,918,930,936,941,945,962,963,965,975,987,995,1004,1006,1007,1019,1023,1026,1030,1032,1034,1057, 1077,1090,1092(b),1105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799,805,807,810,813,816,818,819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7F39025C-9B89-4268-9923-9C14C61F09D8}"/>
              </a:ext>
            </a:extLst>
          </p:cNvPr>
          <p:cNvSpPr txBox="1"/>
          <p:nvPr/>
        </p:nvSpPr>
        <p:spPr>
          <a:xfrm>
            <a:off x="1271463" y="1799349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b="1" dirty="0">
              <a:latin typeface="Wingdings" panose="05000000000000000000" pitchFamily="2" charset="2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943662-C4C1-42EA-AC48-DAABC68A57CE}"/>
              </a:ext>
            </a:extLst>
          </p:cNvPr>
          <p:cNvSpPr txBox="1"/>
          <p:nvPr/>
        </p:nvSpPr>
        <p:spPr>
          <a:xfrm>
            <a:off x="1297212" y="137210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4" name="TextBox 12">
            <a:extLst>
              <a:ext uri="{FF2B5EF4-FFF2-40B4-BE49-F238E27FC236}">
                <a16:creationId xmlns:a16="http://schemas.microsoft.com/office/drawing/2014/main" id="{F27A6DBD-3394-4702-8BAE-1D263496C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8104" y="4218801"/>
            <a:ext cx="144765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6/4 – </a:t>
            </a:r>
            <a:r>
              <a:rPr lang="en-US" sz="1200" kern="0" dirty="0"/>
              <a:t>6/6</a:t>
            </a:r>
            <a:endParaRPr lang="en-US" sz="1200" dirty="0"/>
          </a:p>
        </p:txBody>
      </p:sp>
      <p:sp>
        <p:nvSpPr>
          <p:cNvPr id="45" name="TextBox 12">
            <a:extLst>
              <a:ext uri="{FF2B5EF4-FFF2-40B4-BE49-F238E27FC236}">
                <a16:creationId xmlns:a16="http://schemas.microsoft.com/office/drawing/2014/main" id="{BEA8AD31-63DF-4AB9-B1FF-AD64C6979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3049" y="1780401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</a:t>
            </a:r>
          </a:p>
        </p:txBody>
      </p:sp>
      <p:sp>
        <p:nvSpPr>
          <p:cNvPr id="47" name="TextBox 12">
            <a:extLst>
              <a:ext uri="{FF2B5EF4-FFF2-40B4-BE49-F238E27FC236}">
                <a16:creationId xmlns:a16="http://schemas.microsoft.com/office/drawing/2014/main" id="{0A570746-F7BB-4539-B22F-9B4D7B8F1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129" y="4142601"/>
            <a:ext cx="1510701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5/13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A54BB81-C4CA-4858-B2A6-33A342EEDFE4}"/>
              </a:ext>
            </a:extLst>
          </p:cNvPr>
          <p:cNvSpPr txBox="1"/>
          <p:nvPr/>
        </p:nvSpPr>
        <p:spPr>
          <a:xfrm>
            <a:off x="4266840" y="1363013"/>
            <a:ext cx="3705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C833306-182F-453A-AD05-51402D04CFF1}"/>
              </a:ext>
            </a:extLst>
          </p:cNvPr>
          <p:cNvSpPr txBox="1"/>
          <p:nvPr/>
        </p:nvSpPr>
        <p:spPr>
          <a:xfrm>
            <a:off x="2781014" y="4434246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80ADB21-4500-405A-9151-FC206A9AC628}"/>
              </a:ext>
            </a:extLst>
          </p:cNvPr>
          <p:cNvSpPr txBox="1"/>
          <p:nvPr/>
        </p:nvSpPr>
        <p:spPr>
          <a:xfrm>
            <a:off x="4237784" y="4644478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F180DDC-31F0-4FDE-9149-5350629C28EA}"/>
              </a:ext>
            </a:extLst>
          </p:cNvPr>
          <p:cNvSpPr txBox="1"/>
          <p:nvPr/>
        </p:nvSpPr>
        <p:spPr>
          <a:xfrm>
            <a:off x="8659700" y="1354329"/>
            <a:ext cx="37054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56" name="TextBox 12">
            <a:extLst>
              <a:ext uri="{FF2B5EF4-FFF2-40B4-BE49-F238E27FC236}">
                <a16:creationId xmlns:a16="http://schemas.microsoft.com/office/drawing/2014/main" id="{D0B54A94-E156-4367-B642-F8C3A3B97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7587" y="175260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9A94A39-F269-4008-BF6D-A1AB4E265B9E}"/>
              </a:ext>
            </a:extLst>
          </p:cNvPr>
          <p:cNvSpPr txBox="1"/>
          <p:nvPr/>
        </p:nvSpPr>
        <p:spPr>
          <a:xfrm>
            <a:off x="5686139" y="2084295"/>
            <a:ext cx="370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D05E216-7450-46DA-A74B-B3195AE447BD}"/>
              </a:ext>
            </a:extLst>
          </p:cNvPr>
          <p:cNvSpPr txBox="1"/>
          <p:nvPr/>
        </p:nvSpPr>
        <p:spPr>
          <a:xfrm>
            <a:off x="2815286" y="2896899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42" name="TextBox 12">
            <a:extLst>
              <a:ext uri="{FF2B5EF4-FFF2-40B4-BE49-F238E27FC236}">
                <a16:creationId xmlns:a16="http://schemas.microsoft.com/office/drawing/2014/main" id="{AED6FA2E-F32D-4CAD-AA7A-8FCEF8211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023" y="274320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C52B2B0-E72D-4290-A430-8579FC3421E7}"/>
              </a:ext>
            </a:extLst>
          </p:cNvPr>
          <p:cNvSpPr txBox="1"/>
          <p:nvPr/>
        </p:nvSpPr>
        <p:spPr>
          <a:xfrm>
            <a:off x="5686139" y="3048000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9" name="TextBox 12">
            <a:extLst>
              <a:ext uri="{FF2B5EF4-FFF2-40B4-BE49-F238E27FC236}">
                <a16:creationId xmlns:a16="http://schemas.microsoft.com/office/drawing/2014/main" id="{B9289A21-4522-4B32-AD58-E449A3719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456801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8/16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38C5F6D-835D-41DA-8C94-EADF810A990A}"/>
              </a:ext>
            </a:extLst>
          </p:cNvPr>
          <p:cNvSpPr txBox="1"/>
          <p:nvPr/>
        </p:nvSpPr>
        <p:spPr>
          <a:xfrm>
            <a:off x="5697070" y="1371600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63" name="TextBox 12">
            <a:extLst>
              <a:ext uri="{FF2B5EF4-FFF2-40B4-BE49-F238E27FC236}">
                <a16:creationId xmlns:a16="http://schemas.microsoft.com/office/drawing/2014/main" id="{137BEB68-90B5-4990-A00C-980DF9A12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7480" y="3861123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11/2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560A412-7448-4145-B12C-5F88D71F07DF}"/>
              </a:ext>
            </a:extLst>
          </p:cNvPr>
          <p:cNvSpPr txBox="1"/>
          <p:nvPr/>
        </p:nvSpPr>
        <p:spPr>
          <a:xfrm>
            <a:off x="5692140" y="3768923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65" name="TextBox 12">
            <a:extLst>
              <a:ext uri="{FF2B5EF4-FFF2-40B4-BE49-F238E27FC236}">
                <a16:creationId xmlns:a16="http://schemas.microsoft.com/office/drawing/2014/main" id="{22C07CF6-93C7-4668-A8E0-D415AB3C5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3636" y="2910840"/>
            <a:ext cx="15106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12/1</a:t>
            </a:r>
          </a:p>
        </p:txBody>
      </p:sp>
      <p:sp>
        <p:nvSpPr>
          <p:cNvPr id="62" name="TextBox 12">
            <a:extLst>
              <a:ext uri="{FF2B5EF4-FFF2-40B4-BE49-F238E27FC236}">
                <a16:creationId xmlns:a16="http://schemas.microsoft.com/office/drawing/2014/main" id="{98AF0D27-623B-45BD-884A-A2217AD99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798726"/>
            <a:ext cx="15106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12/9</a:t>
            </a:r>
          </a:p>
        </p:txBody>
      </p:sp>
    </p:spTree>
    <p:extLst>
      <p:ext uri="{BB962C8B-B14F-4D97-AF65-F5344CB8AC3E}">
        <p14:creationId xmlns:p14="http://schemas.microsoft.com/office/powerpoint/2010/main" val="3993419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4958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In-Flight Strategic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48679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72C0466-CC3B-4EBC-8463-F172375A2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066800"/>
            <a:ext cx="8991600" cy="4572000"/>
          </a:xfrm>
        </p:spPr>
        <p:txBody>
          <a:bodyPr/>
          <a:lstStyle/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PR325-01  Fast-Frequency Response (FFR) Advancement </a:t>
            </a:r>
            <a:r>
              <a:rPr lang="en-US" sz="1400" dirty="0"/>
              <a:t>(gated to Execution on 6/22/2021)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Market Notice sent 10/11/2022 with details of timing, summary and changes, and 24-hour support for all impacted transactions.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Off-cycle go-live scheduled on 10/13/2022 between 7pm-9pm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QSE Hotline call when upgrade starts and when complete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Operations Message after upgrade advising QSEs to update COP carrying RRS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Supporting details in last Market Readiness meeting: </a:t>
            </a:r>
            <a:r>
              <a:rPr lang="en-US" sz="1050" dirty="0">
                <a:hlinkClick r:id="rId3"/>
              </a:rPr>
              <a:t>https://www.ercot.com/calendar/event?id=1663856312722</a:t>
            </a:r>
            <a:r>
              <a:rPr lang="en-US" sz="1050" dirty="0"/>
              <a:t> </a:t>
            </a:r>
            <a:endParaRPr lang="en-US" sz="14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Excellent QSE/vendor support and participation- achieved 96% readiness on QSE AS Offers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16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PR394-01  NPRR1120 Create Firm Fuel Supply Service</a:t>
            </a:r>
            <a:r>
              <a:rPr lang="en-US" sz="1400" dirty="0"/>
              <a:t> (gated to Execution on 7/13/2022)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System changes go-live on 10/13/2022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Progression of changes: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Availability Plan system changes are currently in MOTE environment for testing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September 23, 2022 - FFSS Award Procurement results were posted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October 13, 2022 - FFSS system changes will be implemented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November 14, 2022 - Availability Plans for an FFSSR due for all Operating Days within the next 14 days, with continuing daily obligation to provide Availability Plans thereafter 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November 15, 2022 - First Operating Day for start of FFSS Obligation Period </a:t>
            </a:r>
          </a:p>
          <a:p>
            <a:pPr lvl="3">
              <a:tabLst>
                <a:tab pos="2176463" algn="l"/>
                <a:tab pos="7199313" algn="l"/>
              </a:tabLst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36819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7798"/>
            <a:ext cx="66294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341153"/>
              </p:ext>
            </p:extLst>
          </p:nvPr>
        </p:nvGraphicFramePr>
        <p:xfrm>
          <a:off x="152400" y="806116"/>
          <a:ext cx="8839200" cy="5305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NPRR863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ECRS portion of NPRR863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Execution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Go-Live Target = 2023-R3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8914473"/>
                  </a:ext>
                </a:extLst>
              </a:tr>
              <a:tr h="56461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 Sustained Two-Hour Capability for ECRS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Execution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ECRS portion of NPRR1096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Go-Live Target = 2023-R3 w/ECRS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5121172"/>
                  </a:ext>
                </a:extLst>
              </a:tr>
              <a:tr h="56461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227013" algn="l"/>
                        </a:tabLst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Some Integrated Energy Storage Designs 	to Calculate Internal Loads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Execution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EPS Metering portion of NPRR1020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Go-Live Target = </a:t>
                      </a: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2023-R1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2411898"/>
                  </a:ext>
                </a:extLst>
              </a:tr>
              <a:tr h="43835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SCR789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NMMS Topology Processor – Phase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Execution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Go-Live Target = Early 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8461026"/>
                  </a:ext>
                </a:extLst>
              </a:tr>
              <a:tr h="4705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defTabSz="227013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Compliance Metrics for Ancillary Service Supply 	 Responsibility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Go-Live Target = 2023-R1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4046278"/>
                  </a:ext>
                </a:extLst>
              </a:tr>
              <a:tr h="6587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NPRR1095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Texas SET V5.0 Changes</a:t>
                      </a:r>
                    </a:p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MarkeTrak Validation Revisions Aligning with Texas 	SET V5.0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Expected completion in 2024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SCR823 at Oct. Board for approval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SCR807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 CRR Transaction Capability</a:t>
                      </a:r>
                    </a:p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CRR Auction Bid Credit Enhancement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Initiation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Initiated on 10/5/2022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baseline="0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Go-Live Target = 2023-R4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6796934"/>
                  </a:ext>
                </a:extLst>
              </a:tr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SCR819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Improving IRR Control to Manage GTC Stability Limits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Target start 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4769613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Early 2023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4113517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 RUC Opt-Out Provision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Early 2023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6441339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6233160"/>
            <a:ext cx="2438400" cy="24622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  <p:sp>
        <p:nvSpPr>
          <p:cNvPr id="7" name="TextBox 23">
            <a:extLst>
              <a:ext uri="{FF2B5EF4-FFF2-40B4-BE49-F238E27FC236}">
                <a16:creationId xmlns:a16="http://schemas.microsoft.com/office/drawing/2014/main" id="{75F23E56-C460-48EF-A873-BF789D87B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6233159"/>
            <a:ext cx="1981200" cy="24622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Sorted by Project Phase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961D7B-4A84-47A2-8330-F168B853C3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2C327-7BCE-44E6-81B9-3357960EAE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1143000"/>
            <a:ext cx="7772400" cy="3429000"/>
          </a:xfrm>
        </p:spPr>
        <p:txBody>
          <a:bodyPr/>
          <a:lstStyle/>
          <a:p>
            <a:pPr lvl="0"/>
            <a:r>
              <a:rPr lang="en-US" dirty="0"/>
              <a:t>Items considered for OS changes</a:t>
            </a: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User interface</a:t>
            </a: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Allow modification of outage causes and other fields as needed</a:t>
            </a: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Linking outage extensions and deratings; managing overlap outages</a:t>
            </a: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Flexibility to support group recurring outage requests</a:t>
            </a: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Easier reporting and analysis of outages</a:t>
            </a: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Retaining original outage type</a:t>
            </a: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Others</a:t>
            </a:r>
          </a:p>
          <a:p>
            <a:pPr lvl="1"/>
            <a:endParaRPr lang="en-US" sz="1200" dirty="0"/>
          </a:p>
          <a:p>
            <a:r>
              <a:rPr lang="en-US" dirty="0"/>
              <a:t>Need stakeholders’ feedback and comments on the changes to the OS</a:t>
            </a:r>
          </a:p>
          <a:p>
            <a:pPr lvl="1"/>
            <a:r>
              <a:rPr lang="en-US" sz="1800" dirty="0">
                <a:solidFill>
                  <a:srgbClr val="0070C0"/>
                </a:solidFill>
              </a:rPr>
              <a:t>Send to </a:t>
            </a:r>
            <a:r>
              <a:rPr lang="en-US" sz="18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OCSupv@ercot.com</a:t>
            </a:r>
            <a:r>
              <a:rPr lang="en-US" sz="1800" dirty="0">
                <a:solidFill>
                  <a:srgbClr val="0070C0"/>
                </a:solidFill>
              </a:rPr>
              <a:t> by October 14, 2022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C477A6C-8B59-4528-8F2C-C6A445C77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97022"/>
            <a:ext cx="7543800" cy="518318"/>
          </a:xfrm>
        </p:spPr>
        <p:txBody>
          <a:bodyPr/>
          <a:lstStyle/>
          <a:p>
            <a:r>
              <a:rPr lang="en-US" sz="2400" dirty="0"/>
              <a:t>Potential Outage Scheduler (OS) Enhancement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88F88D66-89E2-4BE0-A95D-09A8E3909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899660"/>
            <a:ext cx="52578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b="0" dirty="0">
                <a:solidFill>
                  <a:schemeClr val="accent3">
                    <a:lumMod val="75000"/>
                  </a:schemeClr>
                </a:solidFill>
              </a:rPr>
              <a:t>Verbal Update from Fred Huang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b="0" dirty="0">
                <a:solidFill>
                  <a:schemeClr val="accent3">
                    <a:lumMod val="75000"/>
                  </a:schemeClr>
                </a:solidFill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3399220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961D7B-4A84-47A2-8330-F168B853C3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2C327-7BCE-44E6-81B9-3357960EAE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1143000"/>
            <a:ext cx="7772400" cy="1600200"/>
          </a:xfrm>
        </p:spPr>
        <p:txBody>
          <a:bodyPr/>
          <a:lstStyle/>
          <a:p>
            <a:pPr lvl="0">
              <a:tabLst>
                <a:tab pos="2057400" algn="l"/>
              </a:tabLst>
            </a:pPr>
            <a:r>
              <a:rPr lang="en-US" dirty="0">
                <a:solidFill>
                  <a:schemeClr val="tx1"/>
                </a:solidFill>
              </a:rPr>
              <a:t>Question from September PRS meeting:</a:t>
            </a:r>
          </a:p>
          <a:p>
            <a:pPr lvl="1">
              <a:tabLst>
                <a:tab pos="2057400" algn="l"/>
              </a:tabLst>
            </a:pPr>
            <a:r>
              <a:rPr lang="en-US" sz="1800" dirty="0"/>
              <a:t>Where did projects that had actuals within the IA range fall within their respective ranges? </a:t>
            </a:r>
          </a:p>
          <a:p>
            <a:pPr lvl="2">
              <a:tabLst>
                <a:tab pos="2057400" algn="l"/>
              </a:tabLst>
            </a:pPr>
            <a:r>
              <a:rPr lang="en-US" sz="1600" dirty="0"/>
              <a:t>Cost	21 of 38 projects within cost range</a:t>
            </a:r>
          </a:p>
          <a:p>
            <a:pPr lvl="2">
              <a:tabLst>
                <a:tab pos="2057400" algn="l"/>
              </a:tabLst>
            </a:pPr>
            <a:r>
              <a:rPr lang="en-US" sz="1600" dirty="0"/>
              <a:t>Duration	15 of 38 projects within duration range</a:t>
            </a:r>
          </a:p>
          <a:p>
            <a:pPr lvl="1"/>
            <a:endParaRPr lang="en-US" sz="1200" dirty="0"/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C477A6C-8B59-4528-8F2C-C6A445C77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97022"/>
            <a:ext cx="7162800" cy="518318"/>
          </a:xfrm>
        </p:spPr>
        <p:txBody>
          <a:bodyPr/>
          <a:lstStyle/>
          <a:p>
            <a:r>
              <a:rPr lang="en-US" sz="2400" dirty="0"/>
              <a:t>Impact Analysis Statistics Follow-Up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37389990-8F0A-4C73-8C7B-12811C76D9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1235455"/>
              </p:ext>
            </p:extLst>
          </p:nvPr>
        </p:nvGraphicFramePr>
        <p:xfrm>
          <a:off x="609600" y="3053080"/>
          <a:ext cx="3657600" cy="243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Cost Range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r>
                        <a:rPr lang="en-US" sz="1600" baseline="0" dirty="0"/>
                        <a:t>RR</a:t>
                      </a:r>
                      <a:r>
                        <a:rPr lang="en-US" sz="1600" dirty="0"/>
                        <a:t> PROJECTS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Within IA Range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75%</a:t>
                      </a:r>
                      <a:r>
                        <a:rPr lang="en-US" sz="1800" dirty="0">
                          <a:latin typeface="Arial" panose="020B0604020202020204" pitchFamily="34" charset="0"/>
                        </a:rPr>
                        <a:t>–</a:t>
                      </a:r>
                      <a:r>
                        <a:rPr lang="en-US" dirty="0"/>
                        <a:t>100%    </a:t>
                      </a:r>
                      <a:r>
                        <a:rPr lang="en-US" sz="1200" dirty="0"/>
                        <a:t>(top quartile)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50%</a:t>
                      </a:r>
                      <a:r>
                        <a:rPr lang="en-US" sz="1800" dirty="0">
                          <a:latin typeface="Arial" panose="020B0604020202020204" pitchFamily="34" charset="0"/>
                        </a:rPr>
                        <a:t>–</a:t>
                      </a:r>
                      <a:r>
                        <a:rPr lang="en-US" dirty="0"/>
                        <a:t>75% </a:t>
                      </a:r>
                      <a:r>
                        <a:rPr lang="en-US" sz="1200" dirty="0"/>
                        <a:t>(mid/high quartile)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25%</a:t>
                      </a:r>
                      <a:r>
                        <a:rPr lang="en-US" sz="1800" dirty="0">
                          <a:latin typeface="Arial" panose="020B0604020202020204" pitchFamily="34" charset="0"/>
                        </a:rPr>
                        <a:t>–</a:t>
                      </a:r>
                      <a:r>
                        <a:rPr lang="en-US" dirty="0"/>
                        <a:t>50% </a:t>
                      </a:r>
                      <a:r>
                        <a:rPr lang="en-US" sz="1200" dirty="0"/>
                        <a:t>(mid/low quartile)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  <a:r>
                        <a:rPr lang="en-US" sz="1800" dirty="0">
                          <a:latin typeface="Arial" panose="020B0604020202020204" pitchFamily="34" charset="0"/>
                        </a:rPr>
                        <a:t>–</a:t>
                      </a:r>
                      <a:r>
                        <a:rPr lang="en-US" dirty="0"/>
                        <a:t>25%   </a:t>
                      </a:r>
                      <a:r>
                        <a:rPr lang="en-US" sz="1100" dirty="0"/>
                        <a:t>(bottom quartile)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1791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563EAE12-0780-484D-B46C-9D72790E37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24318"/>
              </p:ext>
            </p:extLst>
          </p:nvPr>
        </p:nvGraphicFramePr>
        <p:xfrm>
          <a:off x="4800600" y="3053080"/>
          <a:ext cx="3657600" cy="243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2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5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Duration Range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r>
                        <a:rPr lang="en-US" sz="1600" baseline="0" dirty="0"/>
                        <a:t>RR</a:t>
                      </a:r>
                      <a:r>
                        <a:rPr lang="en-US" sz="1600" dirty="0"/>
                        <a:t> PROJECTS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Within IA Range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75%</a:t>
                      </a:r>
                      <a:r>
                        <a:rPr lang="en-US" sz="1800" dirty="0">
                          <a:latin typeface="Arial" panose="020B0604020202020204" pitchFamily="34" charset="0"/>
                        </a:rPr>
                        <a:t>–</a:t>
                      </a:r>
                      <a:r>
                        <a:rPr lang="en-US" dirty="0"/>
                        <a:t>100%    </a:t>
                      </a:r>
                      <a:r>
                        <a:rPr lang="en-US" sz="1200" dirty="0"/>
                        <a:t>(top quartile)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50%</a:t>
                      </a:r>
                      <a:r>
                        <a:rPr lang="en-US" sz="1800" dirty="0">
                          <a:latin typeface="Arial" panose="020B0604020202020204" pitchFamily="34" charset="0"/>
                        </a:rPr>
                        <a:t>–</a:t>
                      </a:r>
                      <a:r>
                        <a:rPr lang="en-US" dirty="0"/>
                        <a:t>75% </a:t>
                      </a:r>
                      <a:r>
                        <a:rPr lang="en-US" sz="1200" dirty="0"/>
                        <a:t>(mid/high quartile)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25%</a:t>
                      </a:r>
                      <a:r>
                        <a:rPr lang="en-US" sz="1800" dirty="0">
                          <a:latin typeface="Arial" panose="020B0604020202020204" pitchFamily="34" charset="0"/>
                        </a:rPr>
                        <a:t>–</a:t>
                      </a:r>
                      <a:r>
                        <a:rPr lang="en-US" dirty="0"/>
                        <a:t>50% </a:t>
                      </a:r>
                      <a:r>
                        <a:rPr lang="en-US" sz="1200" dirty="0"/>
                        <a:t>(mid/low quartile)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  <a:r>
                        <a:rPr lang="en-US" sz="1800" dirty="0">
                          <a:latin typeface="Arial" panose="020B0604020202020204" pitchFamily="34" charset="0"/>
                        </a:rPr>
                        <a:t>–</a:t>
                      </a:r>
                      <a:r>
                        <a:rPr lang="en-US" dirty="0"/>
                        <a:t>25%   </a:t>
                      </a:r>
                      <a:r>
                        <a:rPr lang="en-US" sz="1100" dirty="0"/>
                        <a:t>(bottom quartile)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1791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23">
            <a:extLst>
              <a:ext uri="{FF2B5EF4-FFF2-40B4-BE49-F238E27FC236}">
                <a16:creationId xmlns:a16="http://schemas.microsoft.com/office/drawing/2014/main" id="{A6020D83-A06D-4EBB-BA09-6A34EEC6A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6019800"/>
            <a:ext cx="2743200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See Appendix for related information presented at September 2022 PRS meeting</a:t>
            </a:r>
          </a:p>
        </p:txBody>
      </p:sp>
    </p:spTree>
    <p:extLst>
      <p:ext uri="{BB962C8B-B14F-4D97-AF65-F5344CB8AC3E}">
        <p14:creationId xmlns:p14="http://schemas.microsoft.com/office/powerpoint/2010/main" val="817067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035575"/>
              </p:ext>
            </p:extLst>
          </p:nvPr>
        </p:nvGraphicFramePr>
        <p:xfrm>
          <a:off x="89933" y="1298065"/>
          <a:ext cx="8955921" cy="1976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FFR Procurement up to FFR Limit Without Proration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3760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$30k-$50k, 3-5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MMS, Data Management, EMIL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endParaRPr lang="en-US" sz="6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 candidate when MMS resources are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526428"/>
                  </a:ext>
                </a:extLst>
              </a:tr>
              <a:tr h="5775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Voltage Set Point Target Information for DGR / DESR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Additional month needed to post IA</a:t>
                      </a: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176188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948615"/>
              </p:ext>
            </p:extLst>
          </p:nvPr>
        </p:nvGraphicFramePr>
        <p:xfrm>
          <a:off x="3769749" y="1080499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075365" y="6095812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2023 Rank in Business Strategy 	= 3760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340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406319</TotalTime>
  <Words>2368</Words>
  <Application>Microsoft Office PowerPoint</Application>
  <PresentationFormat>On-screen Show (4:3)</PresentationFormat>
  <Paragraphs>720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2022 Release Targets – Board Approved NPRRs / SCRs / xGRRs </vt:lpstr>
      <vt:lpstr>In-Flight Strategic Projects</vt:lpstr>
      <vt:lpstr>Additional Project Status Information</vt:lpstr>
      <vt:lpstr>Potential Outage Scheduler (OS) Enhancement</vt:lpstr>
      <vt:lpstr>Impact Analysis Statistics Follow-Up</vt:lpstr>
      <vt:lpstr>Priority / Rank Options for Revision Requests with Impacts</vt:lpstr>
      <vt:lpstr>ERCOT Technology Working Group (TWG)</vt:lpstr>
      <vt:lpstr>Appendix</vt:lpstr>
      <vt:lpstr>BES Combo Model Implementation</vt:lpstr>
      <vt:lpstr>Variance from IA Cost Range – Revision Request Projects</vt:lpstr>
      <vt:lpstr>Variance from IA Duration Range – Revision Request Projects</vt:lpstr>
      <vt:lpstr>Revision Request Project Legend</vt:lpstr>
      <vt:lpstr>Impact Analysis Statistics Summary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3103</cp:revision>
  <cp:lastPrinted>2022-08-13T23:36:00Z</cp:lastPrinted>
  <dcterms:created xsi:type="dcterms:W3CDTF">2016-01-21T15:20:31Z</dcterms:created>
  <dcterms:modified xsi:type="dcterms:W3CDTF">2022-10-11T16:46:31Z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