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5" r:id="rId7"/>
    <p:sldId id="271" r:id="rId8"/>
    <p:sldId id="272" r:id="rId9"/>
    <p:sldId id="259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704" autoAdjust="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2/09/14/Lubbock%20zip%20codes%2020220913.docx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4434840"/>
            <a:ext cx="4941771" cy="1122202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- </a:t>
            </a:r>
            <a:r>
              <a:rPr lang="en-US" b="1" dirty="0"/>
              <a:t>LRITF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731C-311B-46F7-A865-6C3AF6B0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1671639"/>
            <a:ext cx="5111750" cy="1204912"/>
          </a:xfrm>
        </p:spPr>
        <p:txBody>
          <a:bodyPr/>
          <a:lstStyle/>
          <a:p>
            <a:r>
              <a:rPr lang="en-US" dirty="0"/>
              <a:t>Draft Charter – </a:t>
            </a:r>
            <a:r>
              <a:rPr lang="en-US" b="1" dirty="0">
                <a:solidFill>
                  <a:srgbClr val="FF0000"/>
                </a:solidFill>
              </a:rPr>
              <a:t>vote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dirty="0"/>
              <a:t>Purpose &amp; scope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304" y="3560566"/>
            <a:ext cx="7030363" cy="1204912"/>
          </a:xfrm>
        </p:spPr>
        <p:txBody>
          <a:bodyPr>
            <a:noAutofit/>
          </a:bodyPr>
          <a:lstStyle/>
          <a:p>
            <a:pPr marL="2286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Tenorite" panose="00000500000000000000" pitchFamily="2" charset="0"/>
                <a:ea typeface="Times New Roman" panose="02020603050405020304" pitchFamily="18" charset="0"/>
              </a:rPr>
              <a:t>The purpose of the ERCOT Lubbock Retail Integration Task Force (LRITF) is to function as a forum to facilitate and enable Retail processes supporting Retail Choice for the Lubbock Power and Light territory in ERCOT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723900"/>
            <a:ext cx="6696075" cy="1909763"/>
          </a:xfrm>
        </p:spPr>
        <p:txBody>
          <a:bodyPr/>
          <a:lstStyle/>
          <a:p>
            <a:r>
              <a:rPr lang="en-US" dirty="0"/>
              <a:t>LRITF Meetings</a:t>
            </a:r>
            <a:br>
              <a:rPr lang="en-US" dirty="0"/>
            </a:br>
            <a:r>
              <a:rPr lang="en-US" dirty="0"/>
              <a:t>	9/13/22</a:t>
            </a:r>
            <a:br>
              <a:rPr lang="en-US" dirty="0"/>
            </a:br>
            <a:r>
              <a:rPr lang="en-US" dirty="0"/>
              <a:t>	10/3/22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0627" y="819151"/>
            <a:ext cx="6696074" cy="4371974"/>
          </a:xfrm>
        </p:spPr>
        <p:txBody>
          <a:bodyPr>
            <a:normAutofit/>
          </a:bodyPr>
          <a:lstStyle/>
          <a:p>
            <a:pPr marL="9144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Identified over 55 ACTION items for review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Transition to Competition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Customer Education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PUCT Requirements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ERCOT Market Requirements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TDSP Specific Activities</a:t>
            </a:r>
          </a:p>
          <a:p>
            <a:pPr marL="548640" lvl="1" indent="-3429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LP&amp;L Rates </a:t>
            </a:r>
          </a:p>
          <a:p>
            <a:pPr marL="91440" indent="-342900">
              <a:spcBef>
                <a:spcPts val="0"/>
              </a:spcBef>
              <a:buFont typeface="Tenorite" panose="00000500000000000000" pitchFamily="2" charset="0"/>
              <a:buChar char="•"/>
            </a:pPr>
            <a:r>
              <a:rPr lang="en-US" sz="2400" dirty="0"/>
              <a:t>Established timelines for each activity</a:t>
            </a:r>
          </a:p>
          <a:p>
            <a:pPr marL="91440" indent="-342900">
              <a:spcBef>
                <a:spcPts val="0"/>
              </a:spcBef>
              <a:buFont typeface="Tenorite" panose="00000500000000000000" pitchFamily="2" charset="0"/>
              <a:buChar char="•"/>
            </a:pPr>
            <a:r>
              <a:rPr lang="en-US" sz="2400" dirty="0"/>
              <a:t>POLR/VREP/DREP RFP Announcement</a:t>
            </a:r>
          </a:p>
          <a:p>
            <a:pPr marL="91440" indent="-342900">
              <a:spcBef>
                <a:spcPts val="0"/>
              </a:spcBef>
              <a:buFont typeface="Tenorite" panose="00000500000000000000" pitchFamily="2" charset="0"/>
              <a:buChar char="•"/>
            </a:pPr>
            <a:r>
              <a:rPr lang="en-US" sz="2400" dirty="0"/>
              <a:t>Pro Forma Tariff Redlines Announcement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847B60-7C9C-5DB8-A70B-4AEC45DFBD76}"/>
              </a:ext>
            </a:extLst>
          </p:cNvPr>
          <p:cNvSpPr txBox="1"/>
          <p:nvPr/>
        </p:nvSpPr>
        <p:spPr>
          <a:xfrm>
            <a:off x="3514725" y="5410885"/>
            <a:ext cx="8305800" cy="646331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The Task Force will continue to be the forum for vetting, reporting, and posting all ACTION items identified for LP&amp;L’s transition to competition. </a:t>
            </a:r>
          </a:p>
        </p:txBody>
      </p:sp>
    </p:spTree>
    <p:extLst>
      <p:ext uri="{BB962C8B-B14F-4D97-AF65-F5344CB8AC3E}">
        <p14:creationId xmlns:p14="http://schemas.microsoft.com/office/powerpoint/2010/main" val="74437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246753"/>
              </p:ext>
            </p:extLst>
          </p:nvPr>
        </p:nvGraphicFramePr>
        <p:xfrm>
          <a:off x="375920" y="1443567"/>
          <a:ext cx="11482705" cy="527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2705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349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Transition to Competition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8054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Does LP&amp;L plan to </a:t>
                      </a:r>
                      <a:r>
                        <a:rPr lang="en-US" b="1" i="0" u="sng" dirty="0"/>
                        <a:t>transition customers </a:t>
                      </a:r>
                      <a:r>
                        <a:rPr lang="en-US" b="1" dirty="0"/>
                        <a:t>/ ESIs </a:t>
                      </a:r>
                      <a:r>
                        <a:rPr lang="en-US" b="1" u="sng" dirty="0"/>
                        <a:t>on meter cycle reads </a:t>
                      </a:r>
                      <a:r>
                        <a:rPr lang="en-US" b="1" dirty="0"/>
                        <a:t>or a ‘flash cut’ date?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LP&amp;L plans for an on-cycle transition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32737"/>
                  </a:ext>
                </a:extLst>
              </a:tr>
              <a:tr h="349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PUCT Requirements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209304"/>
                  </a:ext>
                </a:extLst>
              </a:tr>
              <a:tr h="8054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Will LP&amp;L customers be included in the monthly </a:t>
                      </a:r>
                      <a:r>
                        <a:rPr lang="en-US" b="1" u="sng" dirty="0"/>
                        <a:t>low-income Solix lists</a:t>
                      </a:r>
                      <a:r>
                        <a:rPr lang="en-US" b="1" dirty="0"/>
                        <a:t> provided 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YES, LP&amp;L customers will be included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  <a:tr h="349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ERCOT Market Requirements </a:t>
                      </a:r>
                      <a:endParaRPr lang="en-US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764041"/>
                  </a:ext>
                </a:extLst>
              </a:tr>
              <a:tr h="22552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When will </a:t>
                      </a:r>
                      <a:r>
                        <a:rPr lang="en-US" b="1" u="sng" dirty="0"/>
                        <a:t>flight testing </a:t>
                      </a:r>
                      <a:r>
                        <a:rPr lang="en-US" b="1" dirty="0"/>
                        <a:t>occur for LP&amp;L and REPs planning to operate in LP&amp;L’s territory?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A special flight test has been approved for REPs to test with LP&amp;L. 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TX SET is planning a ‘round-robin’ approach for full testing with a few </a:t>
                      </a:r>
                      <a:r>
                        <a:rPr lang="en-US" dirty="0" err="1"/>
                        <a:t>REPs.</a:t>
                      </a:r>
                      <a:endParaRPr lang="en-US" dirty="0"/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Bank and connectivity testing will be required for all REPs seeking to operate in the LP&amp;L territory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The special LPL0423 flight is reserved for established REPs only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with a deadline for sign up on 3/8/22. 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/>
                        <a:t>New REPs wanting to enter the LP&amp;L territory, must test in the first flight for 2023 with a sign-up deadline on 12/7/22.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698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3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- </a:t>
            </a:r>
            <a:r>
              <a:rPr lang="en-US" dirty="0"/>
              <a:t>continued</a:t>
            </a:r>
            <a:endParaRPr lang="en-US" b="1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634014"/>
              </p:ext>
            </p:extLst>
          </p:nvPr>
        </p:nvGraphicFramePr>
        <p:xfrm>
          <a:off x="223520" y="1109134"/>
          <a:ext cx="11482705" cy="5606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2705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3230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ERCOT Market Requirements - continued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5219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Does LP&amp;L plan to </a:t>
                      </a:r>
                      <a:r>
                        <a:rPr lang="en-US" b="1" i="0" u="none" dirty="0"/>
                        <a:t>utilize </a:t>
                      </a:r>
                      <a:r>
                        <a:rPr lang="en-US" b="1" i="0" u="sng" dirty="0"/>
                        <a:t>MarkeTrak</a:t>
                      </a:r>
                      <a:r>
                        <a:rPr lang="en-US" b="1" i="0" u="none" dirty="0"/>
                        <a:t> for issue resolution?</a:t>
                      </a:r>
                      <a:endParaRPr lang="en-US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b="0" dirty="0"/>
                        <a:t>YES, </a:t>
                      </a:r>
                      <a:r>
                        <a:rPr lang="en-US" dirty="0"/>
                        <a:t>LP&amp;L plans to use the MarkeTrak process.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32737"/>
                  </a:ext>
                </a:extLst>
              </a:tr>
              <a:tr h="5219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Q:  Does LP&amp;L plan to provide interval data vias </a:t>
                      </a:r>
                      <a:r>
                        <a:rPr lang="en-US" sz="1800" b="1" u="sng" dirty="0"/>
                        <a:t>LSE files to ERCOT </a:t>
                      </a:r>
                      <a:r>
                        <a:rPr lang="en-US" sz="1800" b="1" dirty="0"/>
                        <a:t>for settlement purposes?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A:  </a:t>
                      </a:r>
                      <a:r>
                        <a:rPr lang="en-US" sz="1800" b="0" dirty="0"/>
                        <a:t>YES, LP&amp;L plans to send daily LSE files for any AMS profiled meters to ERCOT.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209304"/>
                  </a:ext>
                </a:extLst>
              </a:tr>
              <a:tr h="9692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Which load zone/congestion zone will apply to LP&amp;L territory?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West</a:t>
                      </a:r>
                      <a:endParaRPr lang="en-US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Which weather zone will apply to LP&amp;L territory?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North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  <a:tr h="3230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/>
                        <a:t>TDSP Specific Activities</a:t>
                      </a:r>
                      <a:endParaRPr lang="en-US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764041"/>
                  </a:ext>
                </a:extLst>
              </a:tr>
              <a:tr h="6900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What is the LP&amp;L DUNS?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b="0" dirty="0"/>
                        <a:t>05-821-3893-4000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3698025"/>
                  </a:ext>
                </a:extLst>
              </a:tr>
              <a:tr h="7408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What are the applicable LP&amp;L zip codes?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dirty="0"/>
                        <a:t>A full list of zip codes has been provided to ERCOT and are also posted on the main LRITF page. </a:t>
                      </a:r>
                      <a:r>
                        <a:rPr lang="en-US" dirty="0">
                          <a:hlinkClick r:id="rId2"/>
                        </a:rPr>
                        <a:t>https://www.ercot.com/files/docs/2022/09/14/Lubbock%20zip%20codes%2020220913.docx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199034"/>
                  </a:ext>
                </a:extLst>
              </a:tr>
              <a:tr h="7408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Q:  Will the meter read and holiday calendars be posted on LP&amp;L’s website by October 31</a:t>
                      </a:r>
                      <a:r>
                        <a:rPr lang="en-US" b="1" baseline="30000" dirty="0"/>
                        <a:t>st</a:t>
                      </a:r>
                      <a:r>
                        <a:rPr lang="en-US" b="1" dirty="0"/>
                        <a:t> each year?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A:  </a:t>
                      </a:r>
                      <a:r>
                        <a:rPr lang="en-US" b="0" dirty="0"/>
                        <a:t>YES, schedules will be posted on LP&amp;L website and 2023 schedules will be posted on LRITF main page.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76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12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/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/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/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/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/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/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/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/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/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/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/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/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/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/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/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6"/>
            <a:ext cx="3369127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SAC04s, 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Critical Care, DLFs, Solar/DG, Switch Hold Files, BUSIDDRQ, Call Center, OGFLT, Weather Moratoriums, Proration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1671639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meetings </a:t>
            </a:r>
            <a:br>
              <a:rPr lang="en-US" dirty="0"/>
            </a:br>
            <a:r>
              <a:rPr lang="en-US" dirty="0"/>
              <a:t>Held after RMS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October 11th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4" y="3352800"/>
            <a:ext cx="6257925" cy="1833562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AGENDA:</a:t>
            </a:r>
          </a:p>
          <a:p>
            <a:r>
              <a:rPr lang="en-US" sz="2000" dirty="0"/>
              <a:t>Q&amp;A Regarding Proposed Tariff Revisions</a:t>
            </a:r>
          </a:p>
          <a:p>
            <a:r>
              <a:rPr lang="en-US" sz="2000" dirty="0"/>
              <a:t>Customer Data Discussion </a:t>
            </a:r>
          </a:p>
          <a:p>
            <a:r>
              <a:rPr lang="en-US" sz="2000" dirty="0"/>
              <a:t>LPGRR Related to LP&amp;L Transition</a:t>
            </a:r>
          </a:p>
          <a:p>
            <a:r>
              <a:rPr lang="en-US" sz="2000" dirty="0"/>
              <a:t>Open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C43685-694E-4579-B109-3C418D49DA6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174</TotalTime>
  <Words>747</Words>
  <Application>Microsoft Office PowerPoint</Application>
  <PresentationFormat>Widescreen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Tenorite</vt:lpstr>
      <vt:lpstr>Times New Roman</vt:lpstr>
      <vt:lpstr>Office Theme</vt:lpstr>
      <vt:lpstr>Lubbock  Retail Integration Task Force - LRITF</vt:lpstr>
      <vt:lpstr>Draft Charter – vote Purpose &amp; scope</vt:lpstr>
      <vt:lpstr>LRITF Meetings  9/13/22  10/3/22</vt:lpstr>
      <vt:lpstr>Completed Action Items  Q&amp;A </vt:lpstr>
      <vt:lpstr>Completed Action Items  Q&amp;A - continued</vt:lpstr>
      <vt:lpstr>TIMELINE of Actions</vt:lpstr>
      <vt:lpstr>Lritf meetings  Held after RMS    October 11th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4</cp:revision>
  <dcterms:created xsi:type="dcterms:W3CDTF">2022-10-07T18:03:56Z</dcterms:created>
  <dcterms:modified xsi:type="dcterms:W3CDTF">2022-10-07T22:10:39Z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