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370" r:id="rId2"/>
    <p:sldId id="412" r:id="rId3"/>
    <p:sldId id="411" r:id="rId4"/>
    <p:sldId id="405" r:id="rId5"/>
    <p:sldId id="385" r:id="rId6"/>
    <p:sldId id="38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24">
          <p15:clr>
            <a:srgbClr val="A4A3A4"/>
          </p15:clr>
        </p15:guide>
        <p15:guide id="2" pos="1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94171"/>
    <a:srgbClr val="40949A"/>
    <a:srgbClr val="DDDDDD"/>
    <a:srgbClr val="FF3300"/>
    <a:srgbClr val="FF9900"/>
    <a:srgbClr val="5469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36" autoAdjust="0"/>
    <p:restoredTop sz="94660"/>
  </p:normalViewPr>
  <p:slideViewPr>
    <p:cSldViewPr>
      <p:cViewPr varScale="1">
        <p:scale>
          <a:sx n="78" d="100"/>
          <a:sy n="78" d="100"/>
        </p:scale>
        <p:origin x="108" y="690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E67AEE-8CC1-4A0B-A9B6-7A0EA26C25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185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F4E91-82B0-4B0A-B027-BD0D9A9E2F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63C12-58CE-4440-A1BF-0B7C561A9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B53AA-B243-4AFA-AE7D-A4D34BCED2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5C669-FB09-4A92-913B-0BA846DAB3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9CC92-127D-4848-9213-EA7DAAA412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EDB76-CD43-480E-8EA0-CC06EF22C0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6B115-F29F-48A1-9E11-9E3CE3F39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FD4DE-F1B7-4669-99F6-06BC1BE774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D72C-229D-4F03-A50E-FE97AACDD8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E0F6C-C800-4268-B636-BF74DBEF15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CB72A-E33B-43FC-913A-F3DE954CEE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EE74527-A6B7-4978-8CA2-A96E52BABC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559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23563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2356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30AE3F6D-6E55-4F4D-8DFA-3811BE74B05E}" type="slidenum">
              <a:rPr lang="en-US" sz="1200"/>
              <a:pPr algn="ctr">
                <a:defRPr/>
              </a:pPr>
              <a:t>‹#›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services/trainin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heri.Wiegand@vistra.com" TargetMode="External"/><Relationship Id="rId2" Type="http://schemas.openxmlformats.org/officeDocument/2006/relationships/hyperlink" Target="mailto:tomas.fernandez@nrg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deborah.mckeever@Oncor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5"/>
          <p:cNvSpPr txBox="1">
            <a:spLocks noGrp="1" noChangeArrowheads="1"/>
          </p:cNvSpPr>
          <p:nvPr/>
        </p:nvSpPr>
        <p:spPr bwMode="auto">
          <a:xfrm>
            <a:off x="1981200" y="5067300"/>
            <a:ext cx="44196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b="1" dirty="0"/>
          </a:p>
        </p:txBody>
      </p:sp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81400"/>
            <a:ext cx="6324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0" dirty="0">
                <a:latin typeface="Calibri" panose="020F0502020204030204" pitchFamily="34" charset="0"/>
              </a:rPr>
              <a:t>UPDATE TO RMS</a:t>
            </a:r>
          </a:p>
          <a:p>
            <a:pPr marL="0" indent="0" algn="ctr">
              <a:buNone/>
            </a:pPr>
            <a:r>
              <a:rPr lang="en-US" sz="2800" dirty="0">
                <a:latin typeface="Calibri" panose="020F0502020204030204" pitchFamily="34" charset="0"/>
              </a:rPr>
              <a:t>Tuesday, September 13th, 2022</a:t>
            </a:r>
            <a:endParaRPr lang="en-US" sz="2800" b="0" dirty="0">
              <a:latin typeface="Calibri" panose="020F0502020204030204" pitchFamily="34" charset="0"/>
            </a:endParaRPr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543800" cy="1828800"/>
          </a:xfrm>
        </p:spPr>
        <p:txBody>
          <a:bodyPr/>
          <a:lstStyle/>
          <a:p>
            <a:pPr algn="ctr" eaLnBrk="1" hangingPunct="1"/>
            <a:r>
              <a:rPr lang="en-US" sz="4400" b="1" dirty="0">
                <a:latin typeface="Calibri" panose="020F0502020204030204" pitchFamily="34" charset="0"/>
              </a:rPr>
              <a:t>ERCOT</a:t>
            </a:r>
            <a:br>
              <a:rPr lang="en-US" sz="4400" b="1" dirty="0">
                <a:latin typeface="Calibri" panose="020F0502020204030204" pitchFamily="34" charset="0"/>
              </a:rPr>
            </a:br>
            <a:r>
              <a:rPr lang="en-US" sz="4400" b="1" dirty="0">
                <a:latin typeface="Calibri" panose="020F0502020204030204" pitchFamily="34" charset="0"/>
              </a:rPr>
              <a:t> Retail Market Training</a:t>
            </a:r>
            <a:br>
              <a:rPr lang="en-US" sz="4400" b="1" dirty="0">
                <a:latin typeface="Calibri" panose="020F0502020204030204" pitchFamily="34" charset="0"/>
              </a:rPr>
            </a:br>
            <a:r>
              <a:rPr lang="en-US" sz="4400" b="1" dirty="0">
                <a:latin typeface="Calibri" panose="020F0502020204030204" pitchFamily="34" charset="0"/>
              </a:rPr>
              <a:t> Task Force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5410200"/>
            <a:ext cx="8001000" cy="476250"/>
          </a:xfrm>
        </p:spPr>
        <p:txBody>
          <a:bodyPr/>
          <a:lstStyle/>
          <a:p>
            <a:pPr>
              <a:defRPr/>
            </a:pPr>
            <a:r>
              <a:rPr lang="en-US" sz="1600" dirty="0">
                <a:solidFill>
                  <a:schemeClr val="accent5">
                    <a:lumMod val="50000"/>
                  </a:schemeClr>
                </a:solidFill>
              </a:rPr>
              <a:t>Debbie McKeever, Oncor       Tomas Fernandez, NRG       Sheri Wiegand, 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</a:rPr>
              <a:t>Vistra</a:t>
            </a: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Recently Held Retail Training Classes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Update to RMS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6026257"/>
              </p:ext>
            </p:extLst>
          </p:nvPr>
        </p:nvGraphicFramePr>
        <p:xfrm>
          <a:off x="609600" y="1143000"/>
          <a:ext cx="8001000" cy="373380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887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1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24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4600"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Retail 101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Wednesday, September 28</a:t>
                      </a:r>
                      <a:r>
                        <a:rPr lang="en-US" sz="2400" b="0" baseline="30000" dirty="0">
                          <a:effectLst/>
                        </a:rPr>
                        <a:t>th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4600"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MarkeTrak – Part 1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Wednesday, October 5</a:t>
                      </a:r>
                      <a:r>
                        <a:rPr lang="en-US" sz="2400" b="0" baseline="30000" dirty="0">
                          <a:effectLst/>
                        </a:rPr>
                        <a:t>th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4600"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MarkeTrak: IAG &amp; Switch Hold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Thursday,  October 6</a:t>
                      </a:r>
                      <a:r>
                        <a:rPr lang="en-US" sz="2400" b="0" baseline="30000" dirty="0">
                          <a:effectLst/>
                        </a:rPr>
                        <a:t>th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DC88091-A2B6-A222-D9BF-14EB528F709E}"/>
              </a:ext>
            </a:extLst>
          </p:cNvPr>
          <p:cNvSpPr txBox="1"/>
          <p:nvPr/>
        </p:nvSpPr>
        <p:spPr>
          <a:xfrm>
            <a:off x="1107489" y="5151107"/>
            <a:ext cx="7086600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All classes were instructor-led WebEx based and attended by over 100 participants.</a:t>
            </a:r>
          </a:p>
        </p:txBody>
      </p:sp>
    </p:spTree>
    <p:extLst>
      <p:ext uri="{BB962C8B-B14F-4D97-AF65-F5344CB8AC3E}">
        <p14:creationId xmlns:p14="http://schemas.microsoft.com/office/powerpoint/2010/main" val="3081519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Retail Training stats as of 10-5-2022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351501"/>
              </p:ext>
            </p:extLst>
          </p:nvPr>
        </p:nvGraphicFramePr>
        <p:xfrm>
          <a:off x="1371599" y="734783"/>
          <a:ext cx="7010402" cy="4751613"/>
        </p:xfrm>
        <a:graphic>
          <a:graphicData uri="http://schemas.openxmlformats.org/drawingml/2006/table">
            <a:tbl>
              <a:tblPr firstRow="1" firstCol="1" bandRow="1"/>
              <a:tblGrid>
                <a:gridCol w="2907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4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5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79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LMS WEB BASED TRAINING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 Progress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Complete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Total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9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MarkeTrak - Year to Date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152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9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MarkeTrak - All time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502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1064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1566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9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Retail 101 - Year to Date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179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95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274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79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Retail 101 - All Time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1197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597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1794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79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Mass Tran - Year to Date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79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Mass Tran - All Time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102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79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TX SET – Year to Date</a:t>
                      </a: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31</a:t>
                      </a: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25</a:t>
                      </a: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56</a:t>
                      </a: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176735"/>
                  </a:ext>
                </a:extLst>
              </a:tr>
              <a:tr h="5279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TX SET – All Time</a:t>
                      </a: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31</a:t>
                      </a: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25</a:t>
                      </a: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56</a:t>
                      </a:r>
                    </a:p>
                  </a:txBody>
                  <a:tcPr marL="38100" marR="38100" marT="25400" marB="254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2427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379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sz="2200" b="1" dirty="0"/>
              <a:t> On-line ERCOT Retail Training Modules Available 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685800"/>
            <a:ext cx="8686800" cy="5638800"/>
          </a:xfrm>
        </p:spPr>
        <p:txBody>
          <a:bodyPr/>
          <a:lstStyle/>
          <a:p>
            <a:pPr marL="457200" lvl="1" indent="0">
              <a:buClr>
                <a:srgbClr val="FF0000"/>
              </a:buClr>
              <a:buNone/>
            </a:pPr>
            <a:r>
              <a:rPr lang="en-US" sz="1800" b="1" dirty="0">
                <a:latin typeface="Calibri" panose="020F0502020204030204" pitchFamily="34" charset="0"/>
              </a:rPr>
              <a:t>MarkeTrak Online Training Modules  - 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sz="1800" b="1" dirty="0">
                <a:latin typeface="Calibri" panose="020F0502020204030204" pitchFamily="34" charset="0"/>
              </a:rPr>
              <a:t>Note! Modules have been modified to include new screens and verbiage needed to support the ERCOT MarkeTrak Refresh that was completed June 4, 5    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Marketrak Overview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Switch Hold Removal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Cancel With/Without  Approvals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Inadvertent Gains/Losses &amp; Rescissions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Usage and Billing</a:t>
            </a:r>
            <a:endParaRPr lang="en-US" sz="1600" i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Other D2D Subtypes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Bulk Insert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MarkeTrak Admin Functionality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Data Extract Variances (DEV) LSE Subtypes 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Data Extract Variances (DEV) Non-LSE Subtypes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Emails and Notifications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Reporting – Background &amp; GUI 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sz="1800" b="1" dirty="0">
                <a:latin typeface="Calibri" panose="020F0502020204030204" pitchFamily="34" charset="0"/>
              </a:rPr>
              <a:t>Retail 101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sz="1800" b="1" dirty="0">
                <a:latin typeface="Calibri" panose="020F0502020204030204" pitchFamily="34" charset="0"/>
              </a:rPr>
              <a:t>Mass Transition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sz="1800" b="1" dirty="0">
                <a:latin typeface="Calibri" panose="020F0502020204030204" pitchFamily="34" charset="0"/>
              </a:rPr>
              <a:t>TX SET  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>
          <a:xfrm>
            <a:off x="1143000" y="6438691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717BA4-6384-7547-C14D-DEDA1BA5AE3B}"/>
              </a:ext>
            </a:extLst>
          </p:cNvPr>
          <p:cNvSpPr txBox="1"/>
          <p:nvPr/>
        </p:nvSpPr>
        <p:spPr>
          <a:xfrm>
            <a:off x="5867400" y="2132647"/>
            <a:ext cx="2819400" cy="147732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MarkeTrak modules have been updated reflecting the tech refresh changes (new screenshots)</a:t>
            </a:r>
          </a:p>
        </p:txBody>
      </p:sp>
    </p:spTree>
    <p:extLst>
      <p:ext uri="{BB962C8B-B14F-4D97-AF65-F5344CB8AC3E}">
        <p14:creationId xmlns:p14="http://schemas.microsoft.com/office/powerpoint/2010/main" val="4250441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Arial Black" panose="020B0A04020102020204" pitchFamily="34" charset="0"/>
              </a:rPr>
              <a:t>Retail Market Training - Registration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064" y="742950"/>
            <a:ext cx="9144000" cy="542925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Registration is required for ERCOT Instructor Led and ERCOT Web Based Training (WBT) sessions.</a:t>
            </a:r>
          </a:p>
          <a:p>
            <a:pPr marL="0" indent="0">
              <a:buNone/>
            </a:pPr>
            <a:endParaRPr lang="en-US" sz="12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To complete registration, please follow the process below. 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Access the ERCOT Training Website through the following link </a:t>
            </a:r>
            <a:r>
              <a:rPr lang="en-US" sz="2100" b="0" dirty="0">
                <a:latin typeface="Calibri" panose="020F0502020204030204" pitchFamily="34" charset="0"/>
                <a:hlinkClick r:id="rId2"/>
              </a:rPr>
              <a:t>http://www.ercot.com/services/training/</a:t>
            </a:r>
            <a:endParaRPr lang="en-US" sz="2100" b="0" dirty="0">
              <a:latin typeface="Calibri" panose="020F050202020403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Click ‘Course Catalog’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Click your selected course 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Click ‘Schedule/Registration’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Click ‘Sign Up’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Log in (or create a log in) to register for the course.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Look for an email from ERCOT confirming registration for Instructor Led courses.</a:t>
            </a:r>
          </a:p>
          <a:p>
            <a:pPr marL="0" indent="0">
              <a:spcBef>
                <a:spcPts val="0"/>
              </a:spcBef>
              <a:buNone/>
            </a:pPr>
            <a:endParaRPr lang="en-US" sz="21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800" b="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b="0" dirty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1244759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42900" y="1524000"/>
            <a:ext cx="8458200" cy="37338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3600" b="1" dirty="0">
                <a:latin typeface="Calibri" panose="020F0502020204030204" pitchFamily="34" charset="0"/>
              </a:rPr>
              <a:t>THANK YOU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3600" b="1" dirty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3600" b="1" dirty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3600" b="1" dirty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1600" b="1" dirty="0">
              <a:latin typeface="Calibri" panose="020F0502020204030204" pitchFamily="34" charset="0"/>
            </a:endParaRPr>
          </a:p>
          <a:p>
            <a:pPr algn="ctr"/>
            <a:endParaRPr lang="en-US" sz="3600" dirty="0">
              <a:latin typeface="Calibri" panose="020F0502020204030204" pitchFamily="34" charset="0"/>
            </a:endParaRPr>
          </a:p>
          <a:p>
            <a:pPr algn="ctr"/>
            <a:endParaRPr lang="en-US" sz="2600" dirty="0">
              <a:latin typeface="Calibri" panose="020F0502020204030204" pitchFamily="34" charset="0"/>
            </a:endParaRPr>
          </a:p>
          <a:p>
            <a:pPr algn="ctr"/>
            <a:endParaRPr lang="en-US" sz="2600" dirty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2600" b="0" dirty="0"/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362953" y="4038600"/>
            <a:ext cx="8686800" cy="1447800"/>
          </a:xfrm>
        </p:spPr>
        <p:txBody>
          <a:bodyPr>
            <a:noAutofit/>
          </a:bodyPr>
          <a:lstStyle/>
          <a:p>
            <a:pPr eaLnBrk="1" hangingPunct="1"/>
            <a:br>
              <a:rPr lang="en-US" sz="2400" b="1" dirty="0">
                <a:latin typeface="Calibri" panose="020F0502020204030204" pitchFamily="34" charset="0"/>
              </a:rPr>
            </a:br>
            <a:r>
              <a:rPr lang="en-US" sz="2400" b="1" dirty="0">
                <a:latin typeface="Calibri" panose="020F0502020204030204" pitchFamily="34" charset="0"/>
              </a:rPr>
              <a:t>November RMTTF Meeting Canceled.</a:t>
            </a:r>
            <a:br>
              <a:rPr lang="en-US" sz="2400" b="1" dirty="0">
                <a:latin typeface="Calibri" panose="020F0502020204030204" pitchFamily="34" charset="0"/>
              </a:rPr>
            </a:br>
            <a:br>
              <a:rPr lang="en-US" sz="2400" b="1" dirty="0">
                <a:latin typeface="Calibri" panose="020F0502020204030204" pitchFamily="34" charset="0"/>
              </a:rPr>
            </a:br>
            <a:r>
              <a:rPr lang="en-US" sz="2400" b="1" dirty="0">
                <a:latin typeface="Calibri" panose="020F0502020204030204" pitchFamily="34" charset="0"/>
              </a:rPr>
              <a:t>Our next RMTTF Meeting will be held via WebEx at 9:30 on Thursday, December 1</a:t>
            </a:r>
            <a:r>
              <a:rPr lang="en-US" sz="2400" b="1" baseline="30000" dirty="0">
                <a:latin typeface="Calibri" panose="020F0502020204030204" pitchFamily="34" charset="0"/>
              </a:rPr>
              <a:t>st</a:t>
            </a:r>
            <a:br>
              <a:rPr lang="en-US" sz="2400" b="1" baseline="30000" dirty="0">
                <a:latin typeface="Calibri" panose="020F0502020204030204" pitchFamily="34" charset="0"/>
              </a:rPr>
            </a:br>
            <a:br>
              <a:rPr lang="en-US" sz="2400" b="1" dirty="0">
                <a:latin typeface="Calibri" panose="020F0502020204030204" pitchFamily="34" charset="0"/>
              </a:rPr>
            </a:br>
            <a:r>
              <a:rPr lang="en-US" sz="2400" b="1" dirty="0">
                <a:latin typeface="Calibri" panose="020F0502020204030204" pitchFamily="34" charset="0"/>
              </a:rPr>
              <a:t>If at any time you have suggestions for training, please feel free to contact one of the RMTTF co-Chairs noted below. </a:t>
            </a:r>
            <a:br>
              <a:rPr lang="en-US" sz="2400" b="1" dirty="0">
                <a:latin typeface="Calibri" panose="020F0502020204030204" pitchFamily="34" charset="0"/>
              </a:rPr>
            </a:br>
            <a:r>
              <a:rPr lang="en-US" sz="2400" b="1" dirty="0">
                <a:latin typeface="Calibri" panose="020F0502020204030204" pitchFamily="34" charset="0"/>
              </a:rPr>
              <a:t>          </a:t>
            </a:r>
            <a:br>
              <a:rPr lang="en-US" sz="2400" b="1" dirty="0">
                <a:latin typeface="Calibri" panose="020F0502020204030204" pitchFamily="34" charset="0"/>
              </a:rPr>
            </a:br>
            <a:r>
              <a:rPr lang="en-US" sz="2400" b="1" dirty="0">
                <a:latin typeface="Calibri" panose="020F0502020204030204" pitchFamily="34" charset="0"/>
              </a:rPr>
              <a:t>	Tomas Fernandez, NRG      </a:t>
            </a:r>
            <a:r>
              <a:rPr lang="en-US" sz="2400" b="1" dirty="0">
                <a:latin typeface="Calibri" panose="020F0502020204030204" pitchFamily="34" charset="0"/>
                <a:hlinkClick r:id="rId2"/>
              </a:rPr>
              <a:t>tomas.fernandez@nrg.com</a:t>
            </a:r>
            <a:br>
              <a:rPr lang="en-US" sz="2400" b="1" dirty="0">
                <a:latin typeface="Calibri" panose="020F0502020204030204" pitchFamily="34" charset="0"/>
              </a:rPr>
            </a:br>
            <a:r>
              <a:rPr lang="en-US" sz="2400" b="1" dirty="0">
                <a:latin typeface="Calibri" panose="020F0502020204030204" pitchFamily="34" charset="0"/>
              </a:rPr>
              <a:t>         	Sheri Wiegand, </a:t>
            </a:r>
            <a:r>
              <a:rPr lang="en-US" sz="2400" b="1" dirty="0" err="1">
                <a:latin typeface="Calibri" panose="020F0502020204030204" pitchFamily="34" charset="0"/>
              </a:rPr>
              <a:t>Vistra</a:t>
            </a:r>
            <a:r>
              <a:rPr lang="en-US" sz="2400" b="1" dirty="0">
                <a:latin typeface="Calibri" panose="020F0502020204030204" pitchFamily="34" charset="0"/>
              </a:rPr>
              <a:t>         </a:t>
            </a:r>
            <a:r>
              <a:rPr lang="en-US" sz="2400" b="1" dirty="0">
                <a:latin typeface="Calibri" panose="020F0502020204030204" pitchFamily="34" charset="0"/>
                <a:hlinkClick r:id="rId3"/>
              </a:rPr>
              <a:t>sheri.Wiegand@vistra.com</a:t>
            </a:r>
            <a:r>
              <a:rPr lang="en-US" sz="2400" b="1" dirty="0">
                <a:latin typeface="Calibri" panose="020F0502020204030204" pitchFamily="34" charset="0"/>
              </a:rPr>
              <a:t>	</a:t>
            </a:r>
            <a:br>
              <a:rPr lang="en-US" sz="2400" b="1" dirty="0">
                <a:latin typeface="Calibri" panose="020F0502020204030204" pitchFamily="34" charset="0"/>
              </a:rPr>
            </a:br>
            <a:r>
              <a:rPr lang="en-US" sz="2400" b="1" dirty="0">
                <a:latin typeface="Calibri" panose="020F0502020204030204" pitchFamily="34" charset="0"/>
              </a:rPr>
              <a:t>          	Debbie </a:t>
            </a:r>
            <a:r>
              <a:rPr lang="en-US" sz="2400" b="1" dirty="0" err="1">
                <a:latin typeface="Calibri" panose="020F0502020204030204" pitchFamily="34" charset="0"/>
              </a:rPr>
              <a:t>McKeever,</a:t>
            </a:r>
            <a:r>
              <a:rPr lang="en-US" sz="2400" b="1" dirty="0">
                <a:latin typeface="Calibri" panose="020F0502020204030204" pitchFamily="34" charset="0"/>
              </a:rPr>
              <a:t> Oncor   </a:t>
            </a:r>
            <a:r>
              <a:rPr lang="en-US" sz="2400" b="1" dirty="0">
                <a:latin typeface="Calibri" panose="020F0502020204030204" pitchFamily="34" charset="0"/>
                <a:hlinkClick r:id="rId4"/>
              </a:rPr>
              <a:t>deborah.mckeever@Oncor.com</a:t>
            </a:r>
            <a:br>
              <a:rPr lang="en-US" sz="2400" b="1" dirty="0">
                <a:latin typeface="Calibri" panose="020F0502020204030204" pitchFamily="34" charset="0"/>
              </a:rPr>
            </a:br>
            <a:br>
              <a:rPr lang="en-US" sz="2400" b="1" dirty="0">
                <a:latin typeface="Calibri" panose="020F0502020204030204" pitchFamily="34" charset="0"/>
              </a:rPr>
            </a:br>
            <a:br>
              <a:rPr lang="en-US" sz="2400" b="1" dirty="0">
                <a:latin typeface="Calibri" panose="020F0502020204030204" pitchFamily="34" charset="0"/>
              </a:rPr>
            </a:br>
            <a:r>
              <a:rPr lang="en-US" sz="2400" b="1" dirty="0">
                <a:latin typeface="Calibri" panose="020F0502020204030204" pitchFamily="34" charset="0"/>
              </a:rPr>
              <a:t> </a:t>
            </a:r>
            <a:br>
              <a:rPr lang="en-US" sz="2400" b="1" dirty="0">
                <a:latin typeface="Calibri" panose="020F0502020204030204" pitchFamily="34" charset="0"/>
              </a:rPr>
            </a:br>
            <a:endParaRPr lang="en-US" sz="24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78892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19342</TotalTime>
  <Words>496</Words>
  <Application>Microsoft Office PowerPoint</Application>
  <PresentationFormat>On-screen Show (4:3)</PresentationFormat>
  <Paragraphs>99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Wingdings</vt:lpstr>
      <vt:lpstr>Custom Design</vt:lpstr>
      <vt:lpstr>ERCOT  Retail Market Training  Task Force</vt:lpstr>
      <vt:lpstr>Recently Held Retail Training Classes </vt:lpstr>
      <vt:lpstr>Retail Training stats as of 10-5-2022 </vt:lpstr>
      <vt:lpstr> On-line ERCOT Retail Training Modules Available </vt:lpstr>
      <vt:lpstr>Retail Market Training - Registration</vt:lpstr>
      <vt:lpstr> November RMTTF Meeting Canceled.  Our next RMTTF Meeting will be held via WebEx at 9:30 on Thursday, December 1st  If at any time you have suggestions for training, please feel free to contact one of the RMTTF co-Chairs noted below.              Tomas Fernandez, NRG      tomas.fernandez@nrg.com           Sheri Wiegand, Vistra         sheri.Wiegand@vistra.com             Debbie McKeever, Oncor   deborah.mckeever@Oncor.com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Mckeever, Deborah</dc:creator>
  <cp:lastModifiedBy>Fernandez, Tomas</cp:lastModifiedBy>
  <cp:revision>572</cp:revision>
  <cp:lastPrinted>2016-02-12T19:29:41Z</cp:lastPrinted>
  <dcterms:created xsi:type="dcterms:W3CDTF">2005-04-21T14:28:35Z</dcterms:created>
  <dcterms:modified xsi:type="dcterms:W3CDTF">2022-10-10T21:22:33Z</dcterms:modified>
</cp:coreProperties>
</file>