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9"/>
  </p:notesMasterIdLst>
  <p:handoutMasterIdLst>
    <p:handoutMasterId r:id="rId10"/>
  </p:handoutMasterIdLst>
  <p:sldIdLst>
    <p:sldId id="260" r:id="rId6"/>
    <p:sldId id="444" r:id="rId7"/>
    <p:sldId id="445" r:id="rId8"/>
  </p:sldIdLst>
  <p:sldSz cx="9144000" cy="6858000" type="screen4x3"/>
  <p:notesSz cx="6873875" cy="91281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15" autoAdjust="0"/>
    <p:restoredTop sz="93861" autoAdjust="0"/>
  </p:normalViewPr>
  <p:slideViewPr>
    <p:cSldViewPr showGuides="1">
      <p:cViewPr varScale="1">
        <p:scale>
          <a:sx n="91" d="100"/>
          <a:sy n="91" d="100"/>
        </p:scale>
        <p:origin x="1258" y="67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79302" cy="458276"/>
          </a:xfrm>
          <a:prstGeom prst="rect">
            <a:avLst/>
          </a:prstGeom>
        </p:spPr>
        <p:txBody>
          <a:bodyPr vert="horz" lIns="90151" tIns="45075" rIns="90151" bIns="4507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3018" y="2"/>
            <a:ext cx="2979302" cy="458276"/>
          </a:xfrm>
          <a:prstGeom prst="rect">
            <a:avLst/>
          </a:prstGeom>
        </p:spPr>
        <p:txBody>
          <a:bodyPr vert="horz" lIns="90151" tIns="45075" rIns="90151" bIns="45075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669849"/>
            <a:ext cx="2979302" cy="458276"/>
          </a:xfrm>
          <a:prstGeom prst="rect">
            <a:avLst/>
          </a:prstGeom>
        </p:spPr>
        <p:txBody>
          <a:bodyPr vert="horz" lIns="90151" tIns="45075" rIns="90151" bIns="4507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3018" y="8669849"/>
            <a:ext cx="2979302" cy="458276"/>
          </a:xfrm>
          <a:prstGeom prst="rect">
            <a:avLst/>
          </a:prstGeom>
        </p:spPr>
        <p:txBody>
          <a:bodyPr vert="horz" lIns="90151" tIns="45075" rIns="90151" bIns="45075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8679" cy="456406"/>
          </a:xfrm>
          <a:prstGeom prst="rect">
            <a:avLst/>
          </a:prstGeom>
        </p:spPr>
        <p:txBody>
          <a:bodyPr vert="horz" lIns="91863" tIns="45932" rIns="91863" bIns="4593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3605" y="0"/>
            <a:ext cx="2978679" cy="456406"/>
          </a:xfrm>
          <a:prstGeom prst="rect">
            <a:avLst/>
          </a:prstGeom>
        </p:spPr>
        <p:txBody>
          <a:bodyPr vert="horz" lIns="91863" tIns="45932" rIns="91863" bIns="45932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10/10/2022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5700" y="684213"/>
            <a:ext cx="4562475" cy="3422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63" tIns="45932" rIns="91863" bIns="4593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7388" y="4335860"/>
            <a:ext cx="5499100" cy="4107656"/>
          </a:xfrm>
          <a:prstGeom prst="rect">
            <a:avLst/>
          </a:prstGeom>
        </p:spPr>
        <p:txBody>
          <a:bodyPr vert="horz" lIns="91863" tIns="45932" rIns="91863" bIns="4593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70135"/>
            <a:ext cx="2978679" cy="456406"/>
          </a:xfrm>
          <a:prstGeom prst="rect">
            <a:avLst/>
          </a:prstGeom>
        </p:spPr>
        <p:txBody>
          <a:bodyPr vert="horz" lIns="91863" tIns="45932" rIns="91863" bIns="4593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3605" y="8670135"/>
            <a:ext cx="2978679" cy="456406"/>
          </a:xfrm>
          <a:prstGeom prst="rect">
            <a:avLst/>
          </a:prstGeom>
        </p:spPr>
        <p:txBody>
          <a:bodyPr vert="horz" lIns="91863" tIns="45932" rIns="91863" bIns="45932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733800" y="2133600"/>
            <a:ext cx="5181600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Demand Response Survey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Thomas Urquhart</a:t>
            </a:r>
          </a:p>
          <a:p>
            <a:pPr algn="ctr"/>
            <a:r>
              <a:rPr lang="en-US" sz="1600" dirty="0"/>
              <a:t>Market Analysis &amp; Validation</a:t>
            </a:r>
          </a:p>
          <a:p>
            <a:pPr algn="ctr"/>
            <a:br>
              <a:rPr lang="en-US" sz="1600" dirty="0"/>
            </a:br>
            <a:r>
              <a:rPr lang="en-US" sz="1600" dirty="0"/>
              <a:t>Retail Market Subcommittee – October 11, 2022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Demand Response Survey - Status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39130EC-2D4B-41C5-8809-CE2302DD3939}"/>
              </a:ext>
            </a:extLst>
          </p:cNvPr>
          <p:cNvSpPr txBox="1"/>
          <p:nvPr/>
        </p:nvSpPr>
        <p:spPr>
          <a:xfrm>
            <a:off x="381000" y="1219200"/>
            <a:ext cx="8458200" cy="47243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REPs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73 reported DR/PR participation.</a:t>
            </a:r>
          </a:p>
          <a:p>
            <a:pPr marL="1200150" lvl="2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Current active ESI IDs 6.77 million.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13 have submitted ESI ID participation files that satisfied accuracy requirements. 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3 have submitted event files.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NOIEs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24 NOIE TDSPs reported programs.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3 have submitted data.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2238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Demand Response Survey – Key Dates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39130EC-2D4B-41C5-8809-CE2302DD3939}"/>
              </a:ext>
            </a:extLst>
          </p:cNvPr>
          <p:cNvSpPr txBox="1"/>
          <p:nvPr/>
        </p:nvSpPr>
        <p:spPr>
          <a:xfrm>
            <a:off x="381000" y="1219200"/>
            <a:ext cx="7696200" cy="37394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REPs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Oct 15 – due date for submitting ESI ID participation files.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Oct 31 – due date for final corrections.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Oct 31 – due date for submitting event files.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endParaRPr lang="en-US" dirty="0"/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NOIEs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Oct 31 - due date for submitting customer counts/event files.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Nov 7 – due date for final corrections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383197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c34af464-7aa1-4edd-9be4-83dffc1cb926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32826</TotalTime>
  <Words>130</Words>
  <Application>Microsoft Office PowerPoint</Application>
  <PresentationFormat>On-screen Show (4:3)</PresentationFormat>
  <Paragraphs>26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1_Custom Design</vt:lpstr>
      <vt:lpstr>Office Theme</vt:lpstr>
      <vt:lpstr>PowerPoint Presentation</vt:lpstr>
      <vt:lpstr>Demand Response Survey - Status</vt:lpstr>
      <vt:lpstr>Demand Response Survey – Key Dates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Urquhart, Thomas</cp:lastModifiedBy>
  <cp:revision>538</cp:revision>
  <cp:lastPrinted>2020-02-20T00:38:16Z</cp:lastPrinted>
  <dcterms:created xsi:type="dcterms:W3CDTF">2016-01-21T15:20:31Z</dcterms:created>
  <dcterms:modified xsi:type="dcterms:W3CDTF">2022-10-10T21:29:27Z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