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135" r:id="rId2"/>
    <p:sldId id="1134" r:id="rId3"/>
    <p:sldId id="1136" r:id="rId4"/>
    <p:sldId id="1130" r:id="rId5"/>
    <p:sldId id="1131" r:id="rId6"/>
    <p:sldId id="1140" r:id="rId7"/>
    <p:sldId id="1137" r:id="rId8"/>
    <p:sldId id="1138" r:id="rId9"/>
    <p:sldId id="1139" r:id="rId10"/>
    <p:sldId id="256" r:id="rId11"/>
    <p:sldId id="1132" r:id="rId12"/>
    <p:sldId id="1133" r:id="rId13"/>
    <p:sldId id="114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20"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SASShare\sasdata03\credit\data\realexpvsinvoice\tpe%20crr%20sc%20July%202022%20-%20Aug%2020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Sheet1!$B$1</c:f>
              <c:strCache>
                <c:ptCount val="1"/>
                <c:pt idx="0">
                  <c:v>TPE</c:v>
                </c:pt>
              </c:strCache>
            </c:strRef>
          </c:tx>
          <c:spPr>
            <a:solidFill>
              <a:srgbClr val="685BC7"/>
            </a:solidFill>
            <a:ln>
              <a:noFill/>
            </a:ln>
            <a:effectLst/>
          </c:spPr>
          <c:cat>
            <c:numRef>
              <c:f>Sheet1!$A$2:$A$63</c:f>
              <c:numCache>
                <c:formatCode>[$-409]mm/dd/yyyy</c:formatCode>
                <c:ptCount val="62"/>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pt idx="31">
                  <c:v>44774</c:v>
                </c:pt>
                <c:pt idx="32">
                  <c:v>44775</c:v>
                </c:pt>
                <c:pt idx="33">
                  <c:v>44776</c:v>
                </c:pt>
                <c:pt idx="34">
                  <c:v>44777</c:v>
                </c:pt>
                <c:pt idx="35">
                  <c:v>44778</c:v>
                </c:pt>
                <c:pt idx="36">
                  <c:v>44779</c:v>
                </c:pt>
                <c:pt idx="37">
                  <c:v>44780</c:v>
                </c:pt>
                <c:pt idx="38">
                  <c:v>44781</c:v>
                </c:pt>
                <c:pt idx="39">
                  <c:v>44782</c:v>
                </c:pt>
                <c:pt idx="40">
                  <c:v>44783</c:v>
                </c:pt>
                <c:pt idx="41">
                  <c:v>44784</c:v>
                </c:pt>
                <c:pt idx="42">
                  <c:v>44785</c:v>
                </c:pt>
                <c:pt idx="43">
                  <c:v>44786</c:v>
                </c:pt>
                <c:pt idx="44">
                  <c:v>44787</c:v>
                </c:pt>
                <c:pt idx="45">
                  <c:v>44788</c:v>
                </c:pt>
                <c:pt idx="46">
                  <c:v>44789</c:v>
                </c:pt>
                <c:pt idx="47">
                  <c:v>44790</c:v>
                </c:pt>
                <c:pt idx="48">
                  <c:v>44791</c:v>
                </c:pt>
                <c:pt idx="49">
                  <c:v>44792</c:v>
                </c:pt>
                <c:pt idx="50">
                  <c:v>44793</c:v>
                </c:pt>
                <c:pt idx="51">
                  <c:v>44794</c:v>
                </c:pt>
                <c:pt idx="52">
                  <c:v>44795</c:v>
                </c:pt>
                <c:pt idx="53">
                  <c:v>44796</c:v>
                </c:pt>
                <c:pt idx="54">
                  <c:v>44797</c:v>
                </c:pt>
                <c:pt idx="55">
                  <c:v>44798</c:v>
                </c:pt>
                <c:pt idx="56">
                  <c:v>44799</c:v>
                </c:pt>
                <c:pt idx="57">
                  <c:v>44800</c:v>
                </c:pt>
                <c:pt idx="58">
                  <c:v>44801</c:v>
                </c:pt>
                <c:pt idx="59">
                  <c:v>44802</c:v>
                </c:pt>
                <c:pt idx="60">
                  <c:v>44803</c:v>
                </c:pt>
                <c:pt idx="61">
                  <c:v>44804</c:v>
                </c:pt>
              </c:numCache>
            </c:numRef>
          </c:cat>
          <c:val>
            <c:numRef>
              <c:f>Sheet1!$B$2:$B$63</c:f>
              <c:numCache>
                <c:formatCode>General</c:formatCode>
                <c:ptCount val="62"/>
                <c:pt idx="0">
                  <c:v>1613227585.2599983</c:v>
                </c:pt>
                <c:pt idx="1">
                  <c:v>1730748585.7699993</c:v>
                </c:pt>
                <c:pt idx="2">
                  <c:v>1741297607.6600003</c:v>
                </c:pt>
                <c:pt idx="3">
                  <c:v>1742121450.8500006</c:v>
                </c:pt>
                <c:pt idx="4">
                  <c:v>1738164167.8200004</c:v>
                </c:pt>
                <c:pt idx="5">
                  <c:v>1738904021.8499999</c:v>
                </c:pt>
                <c:pt idx="6">
                  <c:v>1753273516.7299988</c:v>
                </c:pt>
                <c:pt idx="7">
                  <c:v>1571122639.1599984</c:v>
                </c:pt>
                <c:pt idx="8">
                  <c:v>1608798429.6300013</c:v>
                </c:pt>
                <c:pt idx="9">
                  <c:v>1545109593.5400007</c:v>
                </c:pt>
                <c:pt idx="10">
                  <c:v>1631345623.2100008</c:v>
                </c:pt>
                <c:pt idx="11">
                  <c:v>1652953679.5800004</c:v>
                </c:pt>
                <c:pt idx="12">
                  <c:v>1777991996.6100001</c:v>
                </c:pt>
                <c:pt idx="13">
                  <c:v>2570059082.6699991</c:v>
                </c:pt>
                <c:pt idx="14">
                  <c:v>2322124142.980001</c:v>
                </c:pt>
                <c:pt idx="15">
                  <c:v>2322730718.2100019</c:v>
                </c:pt>
                <c:pt idx="16">
                  <c:v>2277767992.8999996</c:v>
                </c:pt>
                <c:pt idx="17">
                  <c:v>2322493346.0599999</c:v>
                </c:pt>
                <c:pt idx="18">
                  <c:v>2574315491.9800005</c:v>
                </c:pt>
                <c:pt idx="19">
                  <c:v>1942129976.1699998</c:v>
                </c:pt>
                <c:pt idx="20">
                  <c:v>1859287233.8699992</c:v>
                </c:pt>
                <c:pt idx="21">
                  <c:v>1899098870.6799989</c:v>
                </c:pt>
                <c:pt idx="22">
                  <c:v>1901120970.789999</c:v>
                </c:pt>
                <c:pt idx="23">
                  <c:v>1946658559.49</c:v>
                </c:pt>
                <c:pt idx="24">
                  <c:v>1946181907.0000002</c:v>
                </c:pt>
                <c:pt idx="25">
                  <c:v>2081445783.9500005</c:v>
                </c:pt>
                <c:pt idx="26">
                  <c:v>2073266386.2699993</c:v>
                </c:pt>
                <c:pt idx="27">
                  <c:v>2134960412.0699999</c:v>
                </c:pt>
                <c:pt idx="28">
                  <c:v>2208224423.6999984</c:v>
                </c:pt>
                <c:pt idx="29">
                  <c:v>2358388403.9100003</c:v>
                </c:pt>
                <c:pt idx="30">
                  <c:v>2404668854.0400009</c:v>
                </c:pt>
                <c:pt idx="31">
                  <c:v>2367506217.2600002</c:v>
                </c:pt>
                <c:pt idx="32">
                  <c:v>2845642697.610002</c:v>
                </c:pt>
                <c:pt idx="33">
                  <c:v>2932812662.7100024</c:v>
                </c:pt>
                <c:pt idx="34">
                  <c:v>3074661356.5799994</c:v>
                </c:pt>
                <c:pt idx="35">
                  <c:v>3363059274.1300011</c:v>
                </c:pt>
                <c:pt idx="36">
                  <c:v>3353907133.9099989</c:v>
                </c:pt>
                <c:pt idx="37">
                  <c:v>3404467985.6700029</c:v>
                </c:pt>
                <c:pt idx="38">
                  <c:v>3410905113.5200047</c:v>
                </c:pt>
                <c:pt idx="39">
                  <c:v>3574298784.3300009</c:v>
                </c:pt>
                <c:pt idx="40">
                  <c:v>3462603628.4600019</c:v>
                </c:pt>
                <c:pt idx="41">
                  <c:v>3306563398.1399994</c:v>
                </c:pt>
                <c:pt idx="42">
                  <c:v>2954684147.9800019</c:v>
                </c:pt>
                <c:pt idx="43">
                  <c:v>2994902120.8900008</c:v>
                </c:pt>
                <c:pt idx="44">
                  <c:v>2998823047.1600003</c:v>
                </c:pt>
                <c:pt idx="45">
                  <c:v>2982737619.4400005</c:v>
                </c:pt>
                <c:pt idx="46">
                  <c:v>2639496063.0999975</c:v>
                </c:pt>
                <c:pt idx="47">
                  <c:v>2497616043.1300015</c:v>
                </c:pt>
                <c:pt idx="48">
                  <c:v>2306276196.5</c:v>
                </c:pt>
                <c:pt idx="49">
                  <c:v>2321005355.4499989</c:v>
                </c:pt>
                <c:pt idx="50">
                  <c:v>2326486997.9899988</c:v>
                </c:pt>
                <c:pt idx="51">
                  <c:v>2326035200.9099998</c:v>
                </c:pt>
                <c:pt idx="52">
                  <c:v>2312315300.2999997</c:v>
                </c:pt>
                <c:pt idx="53">
                  <c:v>2310468410.6099997</c:v>
                </c:pt>
                <c:pt idx="54">
                  <c:v>2271264573.8599987</c:v>
                </c:pt>
                <c:pt idx="55">
                  <c:v>2334552593.0799985</c:v>
                </c:pt>
                <c:pt idx="56">
                  <c:v>2298227733.0799999</c:v>
                </c:pt>
                <c:pt idx="57">
                  <c:v>2336646317.0200009</c:v>
                </c:pt>
                <c:pt idx="58">
                  <c:v>2342387258.6299977</c:v>
                </c:pt>
                <c:pt idx="59">
                  <c:v>2339294168.9299989</c:v>
                </c:pt>
                <c:pt idx="60">
                  <c:v>2312353441.1899986</c:v>
                </c:pt>
                <c:pt idx="61">
                  <c:v>2223405977.9599991</c:v>
                </c:pt>
              </c:numCache>
            </c:numRef>
          </c:val>
          <c:extLst>
            <c:ext xmlns:c16="http://schemas.microsoft.com/office/drawing/2014/chart" uri="{C3380CC4-5D6E-409C-BE32-E72D297353CC}">
              <c16:uniqueId val="{00000000-25D1-4A09-95D0-C7719CA8605A}"/>
            </c:ext>
          </c:extLst>
        </c:ser>
        <c:ser>
          <c:idx val="1"/>
          <c:order val="1"/>
          <c:tx>
            <c:strRef>
              <c:f>Sheet1!$D$1</c:f>
              <c:strCache>
                <c:ptCount val="1"/>
                <c:pt idx="0">
                  <c:v>CRR LOCKEDACL</c:v>
                </c:pt>
              </c:strCache>
            </c:strRef>
          </c:tx>
          <c:spPr>
            <a:solidFill>
              <a:srgbClr val="7C858D"/>
            </a:solidFill>
            <a:ln>
              <a:noFill/>
            </a:ln>
            <a:effectLst/>
          </c:spPr>
          <c:cat>
            <c:numRef>
              <c:f>Sheet1!$A$2:$A$63</c:f>
              <c:numCache>
                <c:formatCode>[$-409]mm/dd/yyyy</c:formatCode>
                <c:ptCount val="62"/>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pt idx="31">
                  <c:v>44774</c:v>
                </c:pt>
                <c:pt idx="32">
                  <c:v>44775</c:v>
                </c:pt>
                <c:pt idx="33">
                  <c:v>44776</c:v>
                </c:pt>
                <c:pt idx="34">
                  <c:v>44777</c:v>
                </c:pt>
                <c:pt idx="35">
                  <c:v>44778</c:v>
                </c:pt>
                <c:pt idx="36">
                  <c:v>44779</c:v>
                </c:pt>
                <c:pt idx="37">
                  <c:v>44780</c:v>
                </c:pt>
                <c:pt idx="38">
                  <c:v>44781</c:v>
                </c:pt>
                <c:pt idx="39">
                  <c:v>44782</c:v>
                </c:pt>
                <c:pt idx="40">
                  <c:v>44783</c:v>
                </c:pt>
                <c:pt idx="41">
                  <c:v>44784</c:v>
                </c:pt>
                <c:pt idx="42">
                  <c:v>44785</c:v>
                </c:pt>
                <c:pt idx="43">
                  <c:v>44786</c:v>
                </c:pt>
                <c:pt idx="44">
                  <c:v>44787</c:v>
                </c:pt>
                <c:pt idx="45">
                  <c:v>44788</c:v>
                </c:pt>
                <c:pt idx="46">
                  <c:v>44789</c:v>
                </c:pt>
                <c:pt idx="47">
                  <c:v>44790</c:v>
                </c:pt>
                <c:pt idx="48">
                  <c:v>44791</c:v>
                </c:pt>
                <c:pt idx="49">
                  <c:v>44792</c:v>
                </c:pt>
                <c:pt idx="50">
                  <c:v>44793</c:v>
                </c:pt>
                <c:pt idx="51">
                  <c:v>44794</c:v>
                </c:pt>
                <c:pt idx="52">
                  <c:v>44795</c:v>
                </c:pt>
                <c:pt idx="53">
                  <c:v>44796</c:v>
                </c:pt>
                <c:pt idx="54">
                  <c:v>44797</c:v>
                </c:pt>
                <c:pt idx="55">
                  <c:v>44798</c:v>
                </c:pt>
                <c:pt idx="56">
                  <c:v>44799</c:v>
                </c:pt>
                <c:pt idx="57">
                  <c:v>44800</c:v>
                </c:pt>
                <c:pt idx="58">
                  <c:v>44801</c:v>
                </c:pt>
                <c:pt idx="59">
                  <c:v>44802</c:v>
                </c:pt>
                <c:pt idx="60">
                  <c:v>44803</c:v>
                </c:pt>
                <c:pt idx="61">
                  <c:v>44804</c:v>
                </c:pt>
              </c:numCache>
            </c:numRef>
          </c:cat>
          <c:val>
            <c:numRef>
              <c:f>Sheet1!$D$2:$D$63</c:f>
              <c:numCache>
                <c:formatCode>General</c:formatCode>
                <c:ptCount val="62"/>
                <c:pt idx="0">
                  <c:v>0</c:v>
                </c:pt>
                <c:pt idx="1">
                  <c:v>0</c:v>
                </c:pt>
                <c:pt idx="2">
                  <c:v>0</c:v>
                </c:pt>
                <c:pt idx="3">
                  <c:v>0</c:v>
                </c:pt>
                <c:pt idx="4">
                  <c:v>0</c:v>
                </c:pt>
                <c:pt idx="5">
                  <c:v>0</c:v>
                </c:pt>
                <c:pt idx="6">
                  <c:v>0</c:v>
                </c:pt>
                <c:pt idx="7">
                  <c:v>0</c:v>
                </c:pt>
                <c:pt idx="8">
                  <c:v>0</c:v>
                </c:pt>
                <c:pt idx="9">
                  <c:v>0</c:v>
                </c:pt>
                <c:pt idx="10">
                  <c:v>0</c:v>
                </c:pt>
                <c:pt idx="11">
                  <c:v>0</c:v>
                </c:pt>
                <c:pt idx="12">
                  <c:v>0</c:v>
                </c:pt>
                <c:pt idx="13">
                  <c:v>320585697.27000004</c:v>
                </c:pt>
                <c:pt idx="14">
                  <c:v>277715579.82999998</c:v>
                </c:pt>
                <c:pt idx="15">
                  <c:v>277715579.82999992</c:v>
                </c:pt>
                <c:pt idx="16">
                  <c:v>277715579.82999998</c:v>
                </c:pt>
                <c:pt idx="17">
                  <c:v>277715579.82999998</c:v>
                </c:pt>
                <c:pt idx="18">
                  <c:v>277715579.82999998</c:v>
                </c:pt>
                <c:pt idx="19">
                  <c:v>277715579.83000004</c:v>
                </c:pt>
                <c:pt idx="20">
                  <c:v>1273138683.0199997</c:v>
                </c:pt>
                <c:pt idx="21">
                  <c:v>815757995.25</c:v>
                </c:pt>
                <c:pt idx="22">
                  <c:v>815757995.25000012</c:v>
                </c:pt>
                <c:pt idx="23">
                  <c:v>815757995.25000012</c:v>
                </c:pt>
                <c:pt idx="24">
                  <c:v>815757995.25000012</c:v>
                </c:pt>
                <c:pt idx="25">
                  <c:v>815757995.24999988</c:v>
                </c:pt>
                <c:pt idx="26">
                  <c:v>815757995.24999988</c:v>
                </c:pt>
                <c:pt idx="27">
                  <c:v>815757995.24999964</c:v>
                </c:pt>
                <c:pt idx="28">
                  <c:v>815757995.25000024</c:v>
                </c:pt>
                <c:pt idx="29">
                  <c:v>815757995.25000024</c:v>
                </c:pt>
                <c:pt idx="30">
                  <c:v>815757995.25</c:v>
                </c:pt>
                <c:pt idx="31">
                  <c:v>815757995.25000012</c:v>
                </c:pt>
                <c:pt idx="32">
                  <c:v>815757995.24999988</c:v>
                </c:pt>
                <c:pt idx="33">
                  <c:v>815757995.25000012</c:v>
                </c:pt>
                <c:pt idx="34">
                  <c:v>815757995.25000012</c:v>
                </c:pt>
                <c:pt idx="35">
                  <c:v>0</c:v>
                </c:pt>
                <c:pt idx="36">
                  <c:v>0</c:v>
                </c:pt>
                <c:pt idx="37">
                  <c:v>0</c:v>
                </c:pt>
                <c:pt idx="38">
                  <c:v>0</c:v>
                </c:pt>
                <c:pt idx="39">
                  <c:v>0</c:v>
                </c:pt>
                <c:pt idx="40">
                  <c:v>0</c:v>
                </c:pt>
                <c:pt idx="41">
                  <c:v>344169205.97999996</c:v>
                </c:pt>
                <c:pt idx="42">
                  <c:v>300040338.16999996</c:v>
                </c:pt>
                <c:pt idx="43">
                  <c:v>300040338.17000008</c:v>
                </c:pt>
                <c:pt idx="44">
                  <c:v>300040338.16999996</c:v>
                </c:pt>
                <c:pt idx="45">
                  <c:v>300040338.16999996</c:v>
                </c:pt>
                <c:pt idx="46">
                  <c:v>300040338.16999996</c:v>
                </c:pt>
                <c:pt idx="47">
                  <c:v>300040338.16999996</c:v>
                </c:pt>
                <c:pt idx="48">
                  <c:v>1240757477.8600001</c:v>
                </c:pt>
                <c:pt idx="49">
                  <c:v>780815471.96000016</c:v>
                </c:pt>
                <c:pt idx="50">
                  <c:v>780815471.95999992</c:v>
                </c:pt>
                <c:pt idx="51">
                  <c:v>780815471.95999992</c:v>
                </c:pt>
                <c:pt idx="52">
                  <c:v>780815471.9599998</c:v>
                </c:pt>
                <c:pt idx="53">
                  <c:v>780815471.96000016</c:v>
                </c:pt>
                <c:pt idx="54">
                  <c:v>780815471.96000004</c:v>
                </c:pt>
                <c:pt idx="55">
                  <c:v>780815471.96000004</c:v>
                </c:pt>
                <c:pt idx="56">
                  <c:v>780815471.96000028</c:v>
                </c:pt>
                <c:pt idx="57">
                  <c:v>780815471.96000028</c:v>
                </c:pt>
                <c:pt idx="58">
                  <c:v>780815471.96000016</c:v>
                </c:pt>
                <c:pt idx="59">
                  <c:v>780815471.95999992</c:v>
                </c:pt>
                <c:pt idx="60">
                  <c:v>780815471.95999992</c:v>
                </c:pt>
                <c:pt idx="61">
                  <c:v>780815471.96000016</c:v>
                </c:pt>
              </c:numCache>
            </c:numRef>
          </c:val>
          <c:extLst>
            <c:ext xmlns:c16="http://schemas.microsoft.com/office/drawing/2014/chart" uri="{C3380CC4-5D6E-409C-BE32-E72D297353CC}">
              <c16:uniqueId val="{00000001-25D1-4A09-95D0-C7719CA8605A}"/>
            </c:ext>
          </c:extLst>
        </c:ser>
        <c:ser>
          <c:idx val="2"/>
          <c:order val="2"/>
          <c:tx>
            <c:strRef>
              <c:f>Sheet1!$E$1</c:f>
              <c:strCache>
                <c:ptCount val="1"/>
                <c:pt idx="0">
                  <c:v> DAM EXPOSURE </c:v>
                </c:pt>
              </c:strCache>
            </c:strRef>
          </c:tx>
          <c:spPr>
            <a:solidFill>
              <a:srgbClr val="335F82"/>
            </a:solidFill>
            <a:ln w="25400">
              <a:noFill/>
            </a:ln>
            <a:effectLst/>
          </c:spPr>
          <c:cat>
            <c:numRef>
              <c:f>Sheet1!$A$2:$A$63</c:f>
              <c:numCache>
                <c:formatCode>[$-409]mm/dd/yyyy</c:formatCode>
                <c:ptCount val="62"/>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pt idx="31">
                  <c:v>44774</c:v>
                </c:pt>
                <c:pt idx="32">
                  <c:v>44775</c:v>
                </c:pt>
                <c:pt idx="33">
                  <c:v>44776</c:v>
                </c:pt>
                <c:pt idx="34">
                  <c:v>44777</c:v>
                </c:pt>
                <c:pt idx="35">
                  <c:v>44778</c:v>
                </c:pt>
                <c:pt idx="36">
                  <c:v>44779</c:v>
                </c:pt>
                <c:pt idx="37">
                  <c:v>44780</c:v>
                </c:pt>
                <c:pt idx="38">
                  <c:v>44781</c:v>
                </c:pt>
                <c:pt idx="39">
                  <c:v>44782</c:v>
                </c:pt>
                <c:pt idx="40">
                  <c:v>44783</c:v>
                </c:pt>
                <c:pt idx="41">
                  <c:v>44784</c:v>
                </c:pt>
                <c:pt idx="42">
                  <c:v>44785</c:v>
                </c:pt>
                <c:pt idx="43">
                  <c:v>44786</c:v>
                </c:pt>
                <c:pt idx="44">
                  <c:v>44787</c:v>
                </c:pt>
                <c:pt idx="45">
                  <c:v>44788</c:v>
                </c:pt>
                <c:pt idx="46">
                  <c:v>44789</c:v>
                </c:pt>
                <c:pt idx="47">
                  <c:v>44790</c:v>
                </c:pt>
                <c:pt idx="48">
                  <c:v>44791</c:v>
                </c:pt>
                <c:pt idx="49">
                  <c:v>44792</c:v>
                </c:pt>
                <c:pt idx="50">
                  <c:v>44793</c:v>
                </c:pt>
                <c:pt idx="51">
                  <c:v>44794</c:v>
                </c:pt>
                <c:pt idx="52">
                  <c:v>44795</c:v>
                </c:pt>
                <c:pt idx="53">
                  <c:v>44796</c:v>
                </c:pt>
                <c:pt idx="54">
                  <c:v>44797</c:v>
                </c:pt>
                <c:pt idx="55">
                  <c:v>44798</c:v>
                </c:pt>
                <c:pt idx="56">
                  <c:v>44799</c:v>
                </c:pt>
                <c:pt idx="57">
                  <c:v>44800</c:v>
                </c:pt>
                <c:pt idx="58">
                  <c:v>44801</c:v>
                </c:pt>
                <c:pt idx="59">
                  <c:v>44802</c:v>
                </c:pt>
                <c:pt idx="60">
                  <c:v>44803</c:v>
                </c:pt>
                <c:pt idx="61">
                  <c:v>44804</c:v>
                </c:pt>
              </c:numCache>
            </c:numRef>
          </c:cat>
          <c:val>
            <c:numRef>
              <c:f>Sheet1!$E$2:$E$63</c:f>
              <c:numCache>
                <c:formatCode>_(* #,##0.00_);_(* \(#,##0.00\);_(* "-"??_);_(@_)</c:formatCode>
                <c:ptCount val="62"/>
                <c:pt idx="0">
                  <c:v>359291051.16000026</c:v>
                </c:pt>
                <c:pt idx="1">
                  <c:v>308785266.67999971</c:v>
                </c:pt>
                <c:pt idx="2">
                  <c:v>317939346.4000001</c:v>
                </c:pt>
                <c:pt idx="3">
                  <c:v>319408226.13999999</c:v>
                </c:pt>
                <c:pt idx="4">
                  <c:v>330835351.04999989</c:v>
                </c:pt>
                <c:pt idx="5">
                  <c:v>307103946.56000012</c:v>
                </c:pt>
                <c:pt idx="6">
                  <c:v>359802610.01999974</c:v>
                </c:pt>
                <c:pt idx="7">
                  <c:v>407802553.69999975</c:v>
                </c:pt>
                <c:pt idx="8">
                  <c:v>406159714.0200001</c:v>
                </c:pt>
                <c:pt idx="9">
                  <c:v>484317917.54000002</c:v>
                </c:pt>
                <c:pt idx="10">
                  <c:v>606477945.09999979</c:v>
                </c:pt>
                <c:pt idx="11">
                  <c:v>489883067.24000043</c:v>
                </c:pt>
                <c:pt idx="12">
                  <c:v>526210480.28000009</c:v>
                </c:pt>
                <c:pt idx="13">
                  <c:v>520862915.7900002</c:v>
                </c:pt>
                <c:pt idx="14">
                  <c:v>450036273.8599999</c:v>
                </c:pt>
                <c:pt idx="15">
                  <c:v>444738326.69000012</c:v>
                </c:pt>
                <c:pt idx="16">
                  <c:v>467705553.10000008</c:v>
                </c:pt>
                <c:pt idx="17">
                  <c:v>556977405.36999977</c:v>
                </c:pt>
                <c:pt idx="18">
                  <c:v>562665939.79999983</c:v>
                </c:pt>
                <c:pt idx="19">
                  <c:v>602935595.73000014</c:v>
                </c:pt>
                <c:pt idx="20">
                  <c:v>454570481.09999979</c:v>
                </c:pt>
                <c:pt idx="21">
                  <c:v>457855845.15000021</c:v>
                </c:pt>
                <c:pt idx="22">
                  <c:v>427115390.1699999</c:v>
                </c:pt>
                <c:pt idx="23">
                  <c:v>418206747.88000011</c:v>
                </c:pt>
                <c:pt idx="24">
                  <c:v>463134873.1700002</c:v>
                </c:pt>
                <c:pt idx="25">
                  <c:v>443643956.78000003</c:v>
                </c:pt>
                <c:pt idx="26">
                  <c:v>430975675.38000011</c:v>
                </c:pt>
                <c:pt idx="27">
                  <c:v>464288483.48999983</c:v>
                </c:pt>
                <c:pt idx="28">
                  <c:v>447471375.07000005</c:v>
                </c:pt>
                <c:pt idx="29">
                  <c:v>411407490.08999985</c:v>
                </c:pt>
                <c:pt idx="30">
                  <c:v>393206530.60000002</c:v>
                </c:pt>
                <c:pt idx="31">
                  <c:v>409774381.56999993</c:v>
                </c:pt>
                <c:pt idx="32">
                  <c:v>436733529.34999996</c:v>
                </c:pt>
                <c:pt idx="33">
                  <c:v>474248124.32000005</c:v>
                </c:pt>
                <c:pt idx="34">
                  <c:v>488340096.7700001</c:v>
                </c:pt>
                <c:pt idx="35">
                  <c:v>456455985.0800001</c:v>
                </c:pt>
                <c:pt idx="36">
                  <c:v>394405881.56</c:v>
                </c:pt>
                <c:pt idx="37">
                  <c:v>401500896.34999996</c:v>
                </c:pt>
                <c:pt idx="38">
                  <c:v>441847775.30000007</c:v>
                </c:pt>
                <c:pt idx="39">
                  <c:v>433872625.20000005</c:v>
                </c:pt>
                <c:pt idx="40">
                  <c:v>448159213.51999986</c:v>
                </c:pt>
                <c:pt idx="41">
                  <c:v>400807092.28000003</c:v>
                </c:pt>
                <c:pt idx="42">
                  <c:v>385308100.61000013</c:v>
                </c:pt>
                <c:pt idx="43">
                  <c:v>387828946.40999985</c:v>
                </c:pt>
                <c:pt idx="44">
                  <c:v>353745255.36999989</c:v>
                </c:pt>
                <c:pt idx="45">
                  <c:v>386427280.3100003</c:v>
                </c:pt>
                <c:pt idx="46">
                  <c:v>421176976.11000007</c:v>
                </c:pt>
                <c:pt idx="47">
                  <c:v>500106584.27999991</c:v>
                </c:pt>
                <c:pt idx="48">
                  <c:v>360896400.7099998</c:v>
                </c:pt>
                <c:pt idx="49">
                  <c:v>351594249.69000006</c:v>
                </c:pt>
                <c:pt idx="50">
                  <c:v>302123092.58999991</c:v>
                </c:pt>
                <c:pt idx="51">
                  <c:v>274869476.23000002</c:v>
                </c:pt>
                <c:pt idx="52">
                  <c:v>277163704.24000001</c:v>
                </c:pt>
                <c:pt idx="53">
                  <c:v>289291577.87</c:v>
                </c:pt>
                <c:pt idx="54">
                  <c:v>299932241.07000011</c:v>
                </c:pt>
                <c:pt idx="55">
                  <c:v>338916148.91999996</c:v>
                </c:pt>
                <c:pt idx="56">
                  <c:v>335502872.86000019</c:v>
                </c:pt>
                <c:pt idx="57">
                  <c:v>317490366.11000013</c:v>
                </c:pt>
                <c:pt idx="58">
                  <c:v>327369256.27000016</c:v>
                </c:pt>
                <c:pt idx="59">
                  <c:v>345249821.89999998</c:v>
                </c:pt>
                <c:pt idx="60">
                  <c:v>335909623.14000016</c:v>
                </c:pt>
                <c:pt idx="61">
                  <c:v>335954880.06999993</c:v>
                </c:pt>
              </c:numCache>
            </c:numRef>
          </c:val>
          <c:extLst>
            <c:ext xmlns:c16="http://schemas.microsoft.com/office/drawing/2014/chart" uri="{C3380CC4-5D6E-409C-BE32-E72D297353CC}">
              <c16:uniqueId val="{00000002-25D1-4A09-95D0-C7719CA8605A}"/>
            </c:ext>
          </c:extLst>
        </c:ser>
        <c:ser>
          <c:idx val="3"/>
          <c:order val="3"/>
          <c:tx>
            <c:strRef>
              <c:f>Sheet1!$F$1</c:f>
              <c:strCache>
                <c:ptCount val="1"/>
                <c:pt idx="0">
                  <c:v>DISCRETIONARY COLLATERAL</c:v>
                </c:pt>
              </c:strCache>
            </c:strRef>
          </c:tx>
          <c:spPr>
            <a:solidFill>
              <a:srgbClr val="33BED2"/>
            </a:solidFill>
            <a:ln>
              <a:noFill/>
            </a:ln>
            <a:effectLst/>
          </c:spPr>
          <c:cat>
            <c:numRef>
              <c:f>Sheet1!$A$2:$A$63</c:f>
              <c:numCache>
                <c:formatCode>[$-409]mm/dd/yyyy</c:formatCode>
                <c:ptCount val="62"/>
                <c:pt idx="0">
                  <c:v>44743</c:v>
                </c:pt>
                <c:pt idx="1">
                  <c:v>44744</c:v>
                </c:pt>
                <c:pt idx="2">
                  <c:v>44745</c:v>
                </c:pt>
                <c:pt idx="3">
                  <c:v>44746</c:v>
                </c:pt>
                <c:pt idx="4">
                  <c:v>44747</c:v>
                </c:pt>
                <c:pt idx="5">
                  <c:v>44748</c:v>
                </c:pt>
                <c:pt idx="6">
                  <c:v>44749</c:v>
                </c:pt>
                <c:pt idx="7">
                  <c:v>44750</c:v>
                </c:pt>
                <c:pt idx="8">
                  <c:v>44751</c:v>
                </c:pt>
                <c:pt idx="9">
                  <c:v>44752</c:v>
                </c:pt>
                <c:pt idx="10">
                  <c:v>44753</c:v>
                </c:pt>
                <c:pt idx="11">
                  <c:v>44754</c:v>
                </c:pt>
                <c:pt idx="12">
                  <c:v>44755</c:v>
                </c:pt>
                <c:pt idx="13">
                  <c:v>44756</c:v>
                </c:pt>
                <c:pt idx="14">
                  <c:v>44757</c:v>
                </c:pt>
                <c:pt idx="15">
                  <c:v>44758</c:v>
                </c:pt>
                <c:pt idx="16">
                  <c:v>44759</c:v>
                </c:pt>
                <c:pt idx="17">
                  <c:v>44760</c:v>
                </c:pt>
                <c:pt idx="18">
                  <c:v>44761</c:v>
                </c:pt>
                <c:pt idx="19">
                  <c:v>44762</c:v>
                </c:pt>
                <c:pt idx="20">
                  <c:v>44763</c:v>
                </c:pt>
                <c:pt idx="21">
                  <c:v>44764</c:v>
                </c:pt>
                <c:pt idx="22">
                  <c:v>44765</c:v>
                </c:pt>
                <c:pt idx="23">
                  <c:v>44766</c:v>
                </c:pt>
                <c:pt idx="24">
                  <c:v>44767</c:v>
                </c:pt>
                <c:pt idx="25">
                  <c:v>44768</c:v>
                </c:pt>
                <c:pt idx="26">
                  <c:v>44769</c:v>
                </c:pt>
                <c:pt idx="27">
                  <c:v>44770</c:v>
                </c:pt>
                <c:pt idx="28">
                  <c:v>44771</c:v>
                </c:pt>
                <c:pt idx="29">
                  <c:v>44772</c:v>
                </c:pt>
                <c:pt idx="30">
                  <c:v>44773</c:v>
                </c:pt>
                <c:pt idx="31">
                  <c:v>44774</c:v>
                </c:pt>
                <c:pt idx="32">
                  <c:v>44775</c:v>
                </c:pt>
                <c:pt idx="33">
                  <c:v>44776</c:v>
                </c:pt>
                <c:pt idx="34">
                  <c:v>44777</c:v>
                </c:pt>
                <c:pt idx="35">
                  <c:v>44778</c:v>
                </c:pt>
                <c:pt idx="36">
                  <c:v>44779</c:v>
                </c:pt>
                <c:pt idx="37">
                  <c:v>44780</c:v>
                </c:pt>
                <c:pt idx="38">
                  <c:v>44781</c:v>
                </c:pt>
                <c:pt idx="39">
                  <c:v>44782</c:v>
                </c:pt>
                <c:pt idx="40">
                  <c:v>44783</c:v>
                </c:pt>
                <c:pt idx="41">
                  <c:v>44784</c:v>
                </c:pt>
                <c:pt idx="42">
                  <c:v>44785</c:v>
                </c:pt>
                <c:pt idx="43">
                  <c:v>44786</c:v>
                </c:pt>
                <c:pt idx="44">
                  <c:v>44787</c:v>
                </c:pt>
                <c:pt idx="45">
                  <c:v>44788</c:v>
                </c:pt>
                <c:pt idx="46">
                  <c:v>44789</c:v>
                </c:pt>
                <c:pt idx="47">
                  <c:v>44790</c:v>
                </c:pt>
                <c:pt idx="48">
                  <c:v>44791</c:v>
                </c:pt>
                <c:pt idx="49">
                  <c:v>44792</c:v>
                </c:pt>
                <c:pt idx="50">
                  <c:v>44793</c:v>
                </c:pt>
                <c:pt idx="51">
                  <c:v>44794</c:v>
                </c:pt>
                <c:pt idx="52">
                  <c:v>44795</c:v>
                </c:pt>
                <c:pt idx="53">
                  <c:v>44796</c:v>
                </c:pt>
                <c:pt idx="54">
                  <c:v>44797</c:v>
                </c:pt>
                <c:pt idx="55">
                  <c:v>44798</c:v>
                </c:pt>
                <c:pt idx="56">
                  <c:v>44799</c:v>
                </c:pt>
                <c:pt idx="57">
                  <c:v>44800</c:v>
                </c:pt>
                <c:pt idx="58">
                  <c:v>44801</c:v>
                </c:pt>
                <c:pt idx="59">
                  <c:v>44802</c:v>
                </c:pt>
                <c:pt idx="60">
                  <c:v>44803</c:v>
                </c:pt>
                <c:pt idx="61">
                  <c:v>44804</c:v>
                </c:pt>
              </c:numCache>
            </c:numRef>
          </c:cat>
          <c:val>
            <c:numRef>
              <c:f>Sheet1!$F$2:$F$63</c:f>
              <c:numCache>
                <c:formatCode>_(* #,##0.00_);_(* \(#,##0.00\);_(* "-"??_);_(@_)</c:formatCode>
                <c:ptCount val="62"/>
                <c:pt idx="0">
                  <c:v>3034237472.8800015</c:v>
                </c:pt>
                <c:pt idx="1">
                  <c:v>2967222256.8499999</c:v>
                </c:pt>
                <c:pt idx="2">
                  <c:v>2947519155.2400036</c:v>
                </c:pt>
                <c:pt idx="3">
                  <c:v>2945226432.3100047</c:v>
                </c:pt>
                <c:pt idx="4">
                  <c:v>2829370421.9400039</c:v>
                </c:pt>
                <c:pt idx="5">
                  <c:v>2767433084.9400034</c:v>
                </c:pt>
                <c:pt idx="6">
                  <c:v>2773950944.7000017</c:v>
                </c:pt>
                <c:pt idx="7">
                  <c:v>3024382666.769999</c:v>
                </c:pt>
                <c:pt idx="8">
                  <c:v>2988349715.9799991</c:v>
                </c:pt>
                <c:pt idx="9">
                  <c:v>2974880348.5500021</c:v>
                </c:pt>
                <c:pt idx="10">
                  <c:v>2850609721.2799983</c:v>
                </c:pt>
                <c:pt idx="11">
                  <c:v>2977517100.0100031</c:v>
                </c:pt>
                <c:pt idx="12">
                  <c:v>2803913021.9700003</c:v>
                </c:pt>
                <c:pt idx="13">
                  <c:v>2454986074.720006</c:v>
                </c:pt>
                <c:pt idx="14">
                  <c:v>3046890904.3199997</c:v>
                </c:pt>
                <c:pt idx="15">
                  <c:v>3053782276.2600026</c:v>
                </c:pt>
                <c:pt idx="16">
                  <c:v>3075777775.1600013</c:v>
                </c:pt>
                <c:pt idx="17">
                  <c:v>2987783889.8400035</c:v>
                </c:pt>
                <c:pt idx="18">
                  <c:v>2828357842.3000007</c:v>
                </c:pt>
                <c:pt idx="19">
                  <c:v>3971542201.9499993</c:v>
                </c:pt>
                <c:pt idx="20">
                  <c:v>3282190369.1400065</c:v>
                </c:pt>
                <c:pt idx="21">
                  <c:v>3603435921.7100043</c:v>
                </c:pt>
                <c:pt idx="22">
                  <c:v>3632154276.5800076</c:v>
                </c:pt>
                <c:pt idx="23">
                  <c:v>3594822491.1700087</c:v>
                </c:pt>
                <c:pt idx="24">
                  <c:v>3464840362.0800037</c:v>
                </c:pt>
                <c:pt idx="25">
                  <c:v>3343378261.7799993</c:v>
                </c:pt>
                <c:pt idx="26">
                  <c:v>3350285920.6200008</c:v>
                </c:pt>
                <c:pt idx="27">
                  <c:v>3666350991.4700017</c:v>
                </c:pt>
                <c:pt idx="28">
                  <c:v>3664544211.1400084</c:v>
                </c:pt>
                <c:pt idx="29">
                  <c:v>3550444115.9100003</c:v>
                </c:pt>
                <c:pt idx="30">
                  <c:v>3522364625.2699962</c:v>
                </c:pt>
                <c:pt idx="31">
                  <c:v>3318926832.4999952</c:v>
                </c:pt>
                <c:pt idx="32">
                  <c:v>2951059547.8399935</c:v>
                </c:pt>
                <c:pt idx="33">
                  <c:v>2973586508.0600042</c:v>
                </c:pt>
                <c:pt idx="34">
                  <c:v>2960827389.2200012</c:v>
                </c:pt>
                <c:pt idx="35">
                  <c:v>3646536975.3899975</c:v>
                </c:pt>
                <c:pt idx="36">
                  <c:v>3717739219.1299987</c:v>
                </c:pt>
                <c:pt idx="37">
                  <c:v>3660083352.5800033</c:v>
                </c:pt>
                <c:pt idx="38">
                  <c:v>3613432779.6699986</c:v>
                </c:pt>
                <c:pt idx="39">
                  <c:v>3435775518.7899981</c:v>
                </c:pt>
                <c:pt idx="40">
                  <c:v>3619700079.3399959</c:v>
                </c:pt>
                <c:pt idx="41">
                  <c:v>3253772031.2399998</c:v>
                </c:pt>
                <c:pt idx="42">
                  <c:v>3428851888.9700003</c:v>
                </c:pt>
                <c:pt idx="43">
                  <c:v>3386113070.2600007</c:v>
                </c:pt>
                <c:pt idx="44">
                  <c:v>3426275835.0299993</c:v>
                </c:pt>
                <c:pt idx="45">
                  <c:v>3370517610.8999949</c:v>
                </c:pt>
                <c:pt idx="46">
                  <c:v>3708263795.9300046</c:v>
                </c:pt>
                <c:pt idx="47">
                  <c:v>3742289751.979991</c:v>
                </c:pt>
                <c:pt idx="48">
                  <c:v>2969411092.3699989</c:v>
                </c:pt>
                <c:pt idx="49">
                  <c:v>3344658345.2700028</c:v>
                </c:pt>
                <c:pt idx="50">
                  <c:v>3263047860.8299971</c:v>
                </c:pt>
                <c:pt idx="51">
                  <c:v>3291753274.2699981</c:v>
                </c:pt>
                <c:pt idx="52">
                  <c:v>3114589422.3499985</c:v>
                </c:pt>
                <c:pt idx="53">
                  <c:v>2992018474.4200039</c:v>
                </c:pt>
                <c:pt idx="54">
                  <c:v>2925574763.5300021</c:v>
                </c:pt>
                <c:pt idx="55">
                  <c:v>2820957316.2400031</c:v>
                </c:pt>
                <c:pt idx="56">
                  <c:v>2850874749.3100019</c:v>
                </c:pt>
                <c:pt idx="57">
                  <c:v>2830404334.1899962</c:v>
                </c:pt>
                <c:pt idx="58">
                  <c:v>2814784502.4199991</c:v>
                </c:pt>
                <c:pt idx="59">
                  <c:v>2788722625.2299967</c:v>
                </c:pt>
                <c:pt idx="60">
                  <c:v>2838620817.6900063</c:v>
                </c:pt>
                <c:pt idx="61">
                  <c:v>2837309468.1400023</c:v>
                </c:pt>
              </c:numCache>
            </c:numRef>
          </c:val>
          <c:extLst>
            <c:ext xmlns:c16="http://schemas.microsoft.com/office/drawing/2014/chart" uri="{C3380CC4-5D6E-409C-BE32-E72D297353CC}">
              <c16:uniqueId val="{00000003-25D1-4A09-95D0-C7719CA8605A}"/>
            </c:ext>
          </c:extLst>
        </c:ser>
        <c:dLbls>
          <c:showLegendKey val="0"/>
          <c:showVal val="0"/>
          <c:showCatName val="0"/>
          <c:showSerName val="0"/>
          <c:showPercent val="0"/>
          <c:showBubbleSize val="0"/>
        </c:dLbls>
        <c:axId val="1357326303"/>
        <c:axId val="1357331295"/>
      </c:areaChart>
      <c:dateAx>
        <c:axId val="1357326303"/>
        <c:scaling>
          <c:orientation val="minMax"/>
        </c:scaling>
        <c:delete val="0"/>
        <c:axPos val="b"/>
        <c:numFmt formatCode="m/d;@" sourceLinked="0"/>
        <c:majorTickMark val="out"/>
        <c:minorTickMark val="none"/>
        <c:tickLblPos val="nextTo"/>
        <c:spPr>
          <a:noFill/>
          <a:ln w="9525" cap="flat" cmpd="sng" algn="ctr">
            <a:solidFill>
              <a:schemeClr val="tx1">
                <a:lumMod val="15000"/>
                <a:lumOff val="85000"/>
              </a:schemeClr>
            </a:solidFill>
            <a:round/>
          </a:ln>
          <a:effectLst/>
        </c:spPr>
        <c:txPr>
          <a:bodyPr rot="-2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7331295"/>
        <c:crosses val="autoZero"/>
        <c:auto val="1"/>
        <c:lblOffset val="100"/>
        <c:baseTimeUnit val="days"/>
      </c:dateAx>
      <c:valAx>
        <c:axId val="135733129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57326303"/>
        <c:crosses val="autoZero"/>
        <c:crossBetween val="midCat"/>
        <c:dispUnits>
          <c:builtInUnit val="millions"/>
          <c:dispUnitsLbl>
            <c:layout>
              <c:manualLayout>
                <c:xMode val="edge"/>
                <c:yMode val="edge"/>
                <c:x val="1.9035257193303786E-2"/>
                <c:y val="0.37420981126786435"/>
              </c:manualLayout>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Millions in $</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C47D-1CE2-413C-A42F-8013714F2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07C4D-CD50-4CA7-9D6D-C74188DC9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C129DF-DA0A-40DD-8EDE-43AD685CB7CE}"/>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5" name="Footer Placeholder 4">
            <a:extLst>
              <a:ext uri="{FF2B5EF4-FFF2-40B4-BE49-F238E27FC236}">
                <a16:creationId xmlns:a16="http://schemas.microsoft.com/office/drawing/2014/main" id="{8B05FF23-8721-4E50-9DB4-20ED06D5A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DB3B2-2A1F-44BC-9111-A1D27F52FBEC}"/>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705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1E69-42CD-471D-A39A-834B27B9F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33CD8B-8404-4BB7-96C6-40E36052F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3DC2-DB8D-4909-A2E2-74461866D164}"/>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5" name="Footer Placeholder 4">
            <a:extLst>
              <a:ext uri="{FF2B5EF4-FFF2-40B4-BE49-F238E27FC236}">
                <a16:creationId xmlns:a16="http://schemas.microsoft.com/office/drawing/2014/main" id="{8696C78D-DAB0-4909-8606-E3266B8E0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C8A75-AFEC-4D12-AE5F-9D8A48AAC6C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59630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76F8D-2037-47E3-A74E-9F58D57FA9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D6158-56FA-4493-85BC-EDAE355B8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CF1E7-CAA8-45D4-9B3A-CA9237B6EFE2}"/>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5" name="Footer Placeholder 4">
            <a:extLst>
              <a:ext uri="{FF2B5EF4-FFF2-40B4-BE49-F238E27FC236}">
                <a16:creationId xmlns:a16="http://schemas.microsoft.com/office/drawing/2014/main" id="{F81CAD08-FCEF-4563-88A3-581A8F5C6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26FC-3564-4B0B-8D72-A68AF20C3F6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649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2DCE-F78D-4EC9-ABAB-28F5A10A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100DF-D0D1-4870-8CC2-79C106376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16D3A-2552-4982-87E0-6AC0BE19A0DE}"/>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5" name="Footer Placeholder 4">
            <a:extLst>
              <a:ext uri="{FF2B5EF4-FFF2-40B4-BE49-F238E27FC236}">
                <a16:creationId xmlns:a16="http://schemas.microsoft.com/office/drawing/2014/main" id="{02CEE84A-E2E9-40A8-9FDB-90A5D9F0F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B279D-5085-42A1-856E-63D32778F2A0}"/>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40904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F7CC-4CD2-4B1C-8453-7BEE19D19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D56FC-1A31-4323-8F73-C89060302D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BD6E0-1DFB-4B60-A053-A170DF8B7F11}"/>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5" name="Footer Placeholder 4">
            <a:extLst>
              <a:ext uri="{FF2B5EF4-FFF2-40B4-BE49-F238E27FC236}">
                <a16:creationId xmlns:a16="http://schemas.microsoft.com/office/drawing/2014/main" id="{1EA3AD3E-67D1-455F-BAD9-D7DA783A0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70BC51-D5C9-4B30-95CA-EAA0499CB0C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83633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D2C-6F0C-4A8F-8CD6-1C89C10EF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46E5BE-69D6-4DBC-A6B8-4D26A3214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2FF47-CC70-454A-9EEB-76C9F6F48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112FC-912B-47EE-AB68-C65BADCC4521}"/>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6" name="Footer Placeholder 5">
            <a:extLst>
              <a:ext uri="{FF2B5EF4-FFF2-40B4-BE49-F238E27FC236}">
                <a16:creationId xmlns:a16="http://schemas.microsoft.com/office/drawing/2014/main" id="{EEEF5D72-9E90-4871-B27B-DB93FD2AE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BC402-678A-4537-B63D-33B3B3EF50F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86101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6BDB-20CF-41C9-8C2E-E7984E47F6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CBE24-03BD-401E-AF3A-0EE17F03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9F3812-3F85-42D9-B48C-860D5CE52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3F69C-BC30-4D1A-BD5F-A02331E56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5E5BE-B11C-4EF7-BF12-344BE0C11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312F1B-DDB6-47D7-9555-F899EA1B07AE}"/>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8" name="Footer Placeholder 7">
            <a:extLst>
              <a:ext uri="{FF2B5EF4-FFF2-40B4-BE49-F238E27FC236}">
                <a16:creationId xmlns:a16="http://schemas.microsoft.com/office/drawing/2014/main" id="{52FDB4BD-54B7-414D-8D5D-4C6F1482C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73657D-6647-4119-B3E0-ED7719D0B39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07934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D78-0C5D-436E-8219-CDECD9AA9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E3232-DE48-4131-9CF3-F43D8AFBFD33}"/>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4" name="Footer Placeholder 3">
            <a:extLst>
              <a:ext uri="{FF2B5EF4-FFF2-40B4-BE49-F238E27FC236}">
                <a16:creationId xmlns:a16="http://schemas.microsoft.com/office/drawing/2014/main" id="{077B1F46-0693-49A5-804C-09C59CF847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6DF0D1-E545-41C5-A2AA-1DCE3FCC607B}"/>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7463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35D95-6F31-416C-B0E4-CFEB563D368F}"/>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3" name="Footer Placeholder 2">
            <a:extLst>
              <a:ext uri="{FF2B5EF4-FFF2-40B4-BE49-F238E27FC236}">
                <a16:creationId xmlns:a16="http://schemas.microsoft.com/office/drawing/2014/main" id="{F7F940D4-DA7E-4AC1-93C7-03A3C96398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7B732E-5E4D-41F4-A80A-60C86E08D272}"/>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46590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0511-6355-491A-9294-E83850FAB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0C296-91D3-4B69-9911-4CA851AC6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7B1D9-CB14-4619-9781-70C316F9E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3FE32-930F-4B4E-8BFC-F7857599B6C7}"/>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6" name="Footer Placeholder 5">
            <a:extLst>
              <a:ext uri="{FF2B5EF4-FFF2-40B4-BE49-F238E27FC236}">
                <a16:creationId xmlns:a16="http://schemas.microsoft.com/office/drawing/2014/main" id="{D6F6187B-0564-4277-9C02-75884F059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848283-9961-4E4A-91E5-99EA941C3FD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81479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C3FF-D6EE-4B9F-8657-B9AB324AAF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46719-2938-426F-AE45-7A3751F3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DB69C-35A0-4C97-A518-A33EA665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C9F4C-0612-4E19-BE76-9BADA7BF75FC}"/>
              </a:ext>
            </a:extLst>
          </p:cNvPr>
          <p:cNvSpPr>
            <a:spLocks noGrp="1"/>
          </p:cNvSpPr>
          <p:nvPr>
            <p:ph type="dt" sz="half" idx="10"/>
          </p:nvPr>
        </p:nvSpPr>
        <p:spPr/>
        <p:txBody>
          <a:bodyPr/>
          <a:lstStyle/>
          <a:p>
            <a:fld id="{888D4F99-19F7-4184-8A3F-7D883BAD107F}" type="datetimeFigureOut">
              <a:rPr lang="en-US" smtClean="0"/>
              <a:t>10/4/2022</a:t>
            </a:fld>
            <a:endParaRPr lang="en-US"/>
          </a:p>
        </p:txBody>
      </p:sp>
      <p:sp>
        <p:nvSpPr>
          <p:cNvPr id="6" name="Footer Placeholder 5">
            <a:extLst>
              <a:ext uri="{FF2B5EF4-FFF2-40B4-BE49-F238E27FC236}">
                <a16:creationId xmlns:a16="http://schemas.microsoft.com/office/drawing/2014/main" id="{00AB30CC-324D-4DAF-97B6-3F518EFD7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8BE4-61DF-44F6-8ABC-FE001CAEED3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5179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C4691-FAB5-44C7-991C-E554C5C1B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4B742-645D-46C5-A3C8-66AD51BDF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426-6B3B-4947-A9ED-9A343CBB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4F99-19F7-4184-8A3F-7D883BAD107F}" type="datetimeFigureOut">
              <a:rPr lang="en-US" smtClean="0"/>
              <a:t>10/4/2022</a:t>
            </a:fld>
            <a:endParaRPr lang="en-US"/>
          </a:p>
        </p:txBody>
      </p:sp>
      <p:sp>
        <p:nvSpPr>
          <p:cNvPr id="5" name="Footer Placeholder 4">
            <a:extLst>
              <a:ext uri="{FF2B5EF4-FFF2-40B4-BE49-F238E27FC236}">
                <a16:creationId xmlns:a16="http://schemas.microsoft.com/office/drawing/2014/main" id="{C7DEB096-3D66-4D48-8EF0-DDBFA0C52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1052A1-BA78-4A43-BE55-81E1FB45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BDD67-18CD-4D29-9232-B4C42101E495}" type="slidenum">
              <a:rPr lang="en-US" smtClean="0"/>
              <a:t>‹#›</a:t>
            </a:fld>
            <a:endParaRPr lang="en-US"/>
          </a:p>
        </p:txBody>
      </p:sp>
    </p:spTree>
    <p:extLst>
      <p:ext uri="{BB962C8B-B14F-4D97-AF65-F5344CB8AC3E}">
        <p14:creationId xmlns:p14="http://schemas.microsoft.com/office/powerpoint/2010/main" val="18659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3109404" y="5181600"/>
            <a:ext cx="6400800" cy="685800"/>
          </a:xfrm>
        </p:spPr>
        <p:txBody>
          <a:bodyPr>
            <a:normAutofit/>
          </a:bodyPr>
          <a:lstStyle/>
          <a:p>
            <a:r>
              <a:rPr lang="en-US" dirty="0"/>
              <a:t>12 Oct 2022</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3566604" y="3962401"/>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a:t>
            </a:r>
            <a:r>
              <a:rPr lang="en-US" b="1"/>
              <a:t>, DC </a:t>
            </a:r>
            <a:r>
              <a:rPr lang="en-US" b="1" dirty="0"/>
              <a:t>Energy, Vice Chair</a:t>
            </a:r>
          </a:p>
        </p:txBody>
      </p:sp>
    </p:spTree>
    <p:extLst>
      <p:ext uri="{BB962C8B-B14F-4D97-AF65-F5344CB8AC3E}">
        <p14:creationId xmlns:p14="http://schemas.microsoft.com/office/powerpoint/2010/main" val="332942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38AC-05D9-4176-BBDB-E15B79F14695}"/>
              </a:ext>
            </a:extLst>
          </p:cNvPr>
          <p:cNvSpPr>
            <a:spLocks noGrp="1"/>
          </p:cNvSpPr>
          <p:nvPr>
            <p:ph type="ctrTitle"/>
          </p:nvPr>
        </p:nvSpPr>
        <p:spPr>
          <a:xfrm>
            <a:off x="1524000" y="655639"/>
            <a:ext cx="9144000" cy="735012"/>
          </a:xfrm>
        </p:spPr>
        <p:txBody>
          <a:bodyPr>
            <a:normAutofit/>
          </a:bodyPr>
          <a:lstStyle/>
          <a:p>
            <a:r>
              <a:rPr lang="en-US" sz="3600" dirty="0">
                <a:latin typeface="+mn-lt"/>
                <a:cs typeface="Times New Roman" panose="02020603050405020304" pitchFamily="18" charset="0"/>
              </a:rPr>
              <a:t>Monthly Highlights Jul 2022 – Aug 2022</a:t>
            </a:r>
            <a:endParaRPr lang="en-US" sz="3600" dirty="0"/>
          </a:p>
        </p:txBody>
      </p:sp>
      <p:sp>
        <p:nvSpPr>
          <p:cNvPr id="5" name="TextBox 4">
            <a:extLst>
              <a:ext uri="{FF2B5EF4-FFF2-40B4-BE49-F238E27FC236}">
                <a16:creationId xmlns:a16="http://schemas.microsoft.com/office/drawing/2014/main" id="{CDCFF607-9103-4ED4-B8CA-ADCE0DAAEF4F}"/>
              </a:ext>
            </a:extLst>
          </p:cNvPr>
          <p:cNvSpPr txBox="1"/>
          <p:nvPr/>
        </p:nvSpPr>
        <p:spPr>
          <a:xfrm>
            <a:off x="1619250" y="1638300"/>
            <a:ext cx="9401176" cy="3862596"/>
          </a:xfrm>
          <a:prstGeom prst="rect">
            <a:avLst/>
          </a:prstGeom>
          <a:noFill/>
        </p:spPr>
        <p:txBody>
          <a:bodyPr wrap="square">
            <a:spAutoFit/>
          </a:bodyPr>
          <a:lstStyle/>
          <a:p>
            <a:pPr marL="342900" indent="-342900">
              <a:spcAft>
                <a:spcPts val="600"/>
              </a:spcAft>
              <a:buFont typeface="Arial" panose="020B0604020202020204" pitchFamily="34" charset="0"/>
              <a:buChar char="•"/>
            </a:pPr>
            <a:r>
              <a:rPr lang="en-US" sz="2000" dirty="0">
                <a:cs typeface="Times New Roman" panose="02020603050405020304" pitchFamily="18" charset="0"/>
              </a:rPr>
              <a:t>Market-wide average TPE increased from $1,967.4 million in July to $ 2,726.6 million in August .</a:t>
            </a:r>
          </a:p>
          <a:p>
            <a:pPr marL="800100" lvl="1" indent="-342900">
              <a:spcAft>
                <a:spcPts val="600"/>
              </a:spcAft>
              <a:buFont typeface="Arial" panose="020B0604020202020204" pitchFamily="34" charset="0"/>
              <a:buChar char="•"/>
            </a:pPr>
            <a:r>
              <a:rPr lang="en-US" sz="2000" dirty="0">
                <a:cs typeface="Times New Roman" panose="02020603050405020304" pitchFamily="18" charset="0"/>
              </a:rPr>
              <a:t>TPE increased mainly due to higher Real-Time and Day-Ahead Settlement Point prices</a:t>
            </a:r>
          </a:p>
          <a:p>
            <a:pPr marL="342900" indent="-342900">
              <a:spcAft>
                <a:spcPts val="600"/>
              </a:spcAft>
              <a:buFont typeface="Arial" panose="020B0604020202020204" pitchFamily="34" charset="0"/>
              <a:buChar char="•"/>
            </a:pPr>
            <a:r>
              <a:rPr lang="en-US" sz="2000" dirty="0">
                <a:cs typeface="Times New Roman" panose="02020603050405020304" pitchFamily="18" charset="0"/>
              </a:rPr>
              <a:t>Discretionary Collateral is defined as Secured Collateral in excess of TPE,CRR Locked ACL and DAM Exposure</a:t>
            </a:r>
          </a:p>
          <a:p>
            <a:pPr marL="800100" lvl="1" indent="-342900">
              <a:spcAft>
                <a:spcPts val="600"/>
              </a:spcAft>
              <a:buFont typeface="Arial" panose="020B0604020202020204" pitchFamily="34" charset="0"/>
              <a:buChar char="•"/>
            </a:pPr>
            <a:r>
              <a:rPr lang="en-US" sz="2000" dirty="0">
                <a:cs typeface="Times New Roman" panose="02020603050405020304" pitchFamily="18" charset="0"/>
              </a:rPr>
              <a:t>Average Discretionary Collateral increased from $3,160.6 million in July to $3,222.5 million in August</a:t>
            </a:r>
          </a:p>
          <a:p>
            <a:pPr marL="800100" lvl="1" indent="-342900">
              <a:spcAft>
                <a:spcPts val="600"/>
              </a:spcAft>
              <a:buFont typeface="Arial" panose="020B0604020202020204" pitchFamily="34" charset="0"/>
              <a:buChar char="•"/>
            </a:pPr>
            <a:r>
              <a:rPr lang="en-US" sz="2000" dirty="0">
                <a:cs typeface="Times New Roman" panose="02020603050405020304" pitchFamily="18" charset="0"/>
              </a:rPr>
              <a:t>The increase in Discretionary Collateral is largely due to increase in Secured Collateral</a:t>
            </a:r>
          </a:p>
          <a:p>
            <a:pPr marL="342900" indent="-342900">
              <a:spcAft>
                <a:spcPts val="600"/>
              </a:spcAft>
              <a:buFont typeface="Arial" panose="020B0604020202020204" pitchFamily="34" charset="0"/>
              <a:buChar char="•"/>
            </a:pPr>
            <a:r>
              <a:rPr lang="en-US" sz="2000" dirty="0">
                <a:cs typeface="Times New Roman" panose="02020603050405020304" pitchFamily="18" charset="0"/>
              </a:rPr>
              <a:t>No unusual collateral call activity</a:t>
            </a:r>
          </a:p>
        </p:txBody>
      </p:sp>
    </p:spTree>
    <p:extLst>
      <p:ext uri="{BB962C8B-B14F-4D97-AF65-F5344CB8AC3E}">
        <p14:creationId xmlns:p14="http://schemas.microsoft.com/office/powerpoint/2010/main" val="473303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2AA3-8A92-4E93-826D-4991323BFA0B}"/>
              </a:ext>
            </a:extLst>
          </p:cNvPr>
          <p:cNvSpPr>
            <a:spLocks noGrp="1"/>
          </p:cNvSpPr>
          <p:nvPr>
            <p:ph type="title"/>
          </p:nvPr>
        </p:nvSpPr>
        <p:spPr/>
        <p:txBody>
          <a:bodyPr/>
          <a:lstStyle/>
          <a:p>
            <a:r>
              <a:rPr lang="en-US" sz="4400" dirty="0"/>
              <a:t>Available Credit by Type Compared to Total Potential Exposure (TPE) Aug 2021- Aug 2022</a:t>
            </a:r>
            <a:endParaRPr lang="en-US" dirty="0"/>
          </a:p>
        </p:txBody>
      </p:sp>
      <p:pic>
        <p:nvPicPr>
          <p:cNvPr id="7" name="Content Placeholder 6">
            <a:extLst>
              <a:ext uri="{FF2B5EF4-FFF2-40B4-BE49-F238E27FC236}">
                <a16:creationId xmlns:a16="http://schemas.microsoft.com/office/drawing/2014/main" id="{7F5CDB02-0FEF-43B2-9385-678CB9445CD1}"/>
              </a:ext>
            </a:extLst>
          </p:cNvPr>
          <p:cNvPicPr>
            <a:picLocks noGrp="1" noChangeAspect="1"/>
          </p:cNvPicPr>
          <p:nvPr>
            <p:ph idx="1"/>
          </p:nvPr>
        </p:nvPicPr>
        <p:blipFill>
          <a:blip r:embed="rId2"/>
          <a:stretch>
            <a:fillRect/>
          </a:stretch>
        </p:blipFill>
        <p:spPr>
          <a:xfrm>
            <a:off x="1228092" y="1825625"/>
            <a:ext cx="9735815" cy="4351338"/>
          </a:xfrm>
          <a:prstGeom prst="rect">
            <a:avLst/>
          </a:prstGeom>
        </p:spPr>
      </p:pic>
    </p:spTree>
    <p:extLst>
      <p:ext uri="{BB962C8B-B14F-4D97-AF65-F5344CB8AC3E}">
        <p14:creationId xmlns:p14="http://schemas.microsoft.com/office/powerpoint/2010/main" val="174420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63115-A32D-4B9A-B2FF-012E96271313}"/>
              </a:ext>
            </a:extLst>
          </p:cNvPr>
          <p:cNvSpPr>
            <a:spLocks noGrp="1"/>
          </p:cNvSpPr>
          <p:nvPr>
            <p:ph type="title"/>
          </p:nvPr>
        </p:nvSpPr>
        <p:spPr>
          <a:xfrm>
            <a:off x="838199" y="365125"/>
            <a:ext cx="10923166" cy="1325563"/>
          </a:xfrm>
        </p:spPr>
        <p:txBody>
          <a:bodyPr/>
          <a:lstStyle/>
          <a:p>
            <a:r>
              <a:rPr lang="en-US" sz="4400" dirty="0">
                <a:cs typeface="Times New Roman" panose="02020603050405020304" pitchFamily="18" charset="0"/>
              </a:rPr>
              <a:t>Discretionary Collateral July 2022 - August 2022</a:t>
            </a:r>
            <a:endParaRPr lang="en-US" dirty="0"/>
          </a:p>
        </p:txBody>
      </p:sp>
      <p:graphicFrame>
        <p:nvGraphicFramePr>
          <p:cNvPr id="7" name="Content Placeholder 6">
            <a:extLst>
              <a:ext uri="{FF2B5EF4-FFF2-40B4-BE49-F238E27FC236}">
                <a16:creationId xmlns:a16="http://schemas.microsoft.com/office/drawing/2014/main" id="{29D55A2B-073D-48C4-834F-60BA95915923}"/>
              </a:ext>
            </a:extLst>
          </p:cNvPr>
          <p:cNvGraphicFramePr>
            <a:graphicFrameLocks noGrp="1"/>
          </p:cNvGraphicFramePr>
          <p:nvPr>
            <p:ph idx="1"/>
            <p:extLst>
              <p:ext uri="{D42A27DB-BD31-4B8C-83A1-F6EECF244321}">
                <p14:modId xmlns:p14="http://schemas.microsoft.com/office/powerpoint/2010/main" val="73093896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4485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4" descr="Question marks in a line and one question mark is lit">
            <a:extLst>
              <a:ext uri="{FF2B5EF4-FFF2-40B4-BE49-F238E27FC236}">
                <a16:creationId xmlns:a16="http://schemas.microsoft.com/office/drawing/2014/main" id="{6B2C015A-608E-460E-AEF9-3985F551079A}"/>
              </a:ext>
            </a:extLst>
          </p:cNvPr>
          <p:cNvPicPr>
            <a:picLocks noChangeAspect="1"/>
          </p:cNvPicPr>
          <p:nvPr/>
        </p:nvPicPr>
        <p:blipFill rotWithShape="1">
          <a:blip r:embed="rId2"/>
          <a:srcRect t="1980" r="23298" b="7112"/>
          <a:stretch/>
        </p:blipFill>
        <p:spPr>
          <a:xfrm>
            <a:off x="3523488" y="10"/>
            <a:ext cx="8668512" cy="6857990"/>
          </a:xfrm>
          <a:prstGeom prst="rect">
            <a:avLst/>
          </a:prstGeom>
        </p:spPr>
      </p:pic>
      <p:sp>
        <p:nvSpPr>
          <p:cNvPr id="29" name="Rectangle 2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E6D4A7F-F05A-475E-92CE-D3F0E16C2A51}"/>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a:t>Questions?</a:t>
            </a:r>
          </a:p>
        </p:txBody>
      </p:sp>
      <p:sp>
        <p:nvSpPr>
          <p:cNvPr id="30" name="Rectangle 2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7" name="Rectangle 2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374959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p:txBody>
          <a:bodyPr>
            <a:normAutofit fontScale="90000"/>
          </a:bodyPr>
          <a:lstStyle/>
          <a:p>
            <a:pPr algn="ctr"/>
            <a:r>
              <a:rPr lang="en-US" sz="7200" b="1" dirty="0"/>
              <a:t>General Update</a:t>
            </a:r>
            <a:br>
              <a:rPr lang="en-US" sz="4400" b="1" dirty="0"/>
            </a:br>
            <a:endParaRPr lang="en-US"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p:txBody>
          <a:bodyPr>
            <a:noAutofit/>
          </a:bodyPr>
          <a:lstStyle/>
          <a:p>
            <a:pPr marL="457200" lvl="1" indent="0">
              <a:spcBef>
                <a:spcPts val="0"/>
              </a:spcBef>
              <a:buNone/>
              <a:defRPr/>
            </a:pPr>
            <a:endParaRPr lang="en-US" sz="3200" dirty="0"/>
          </a:p>
          <a:p>
            <a:pPr lvl="1">
              <a:spcBef>
                <a:spcPts val="0"/>
              </a:spcBef>
              <a:defRPr/>
            </a:pPr>
            <a:r>
              <a:rPr lang="en-US" sz="3200" dirty="0"/>
              <a:t>21 Sept 2022 Joint MCWG/CWG WEBEX Meeting</a:t>
            </a:r>
            <a:endParaRPr lang="en-US" sz="3200" dirty="0">
              <a:cs typeface="Arial" panose="020B0604020202020204" pitchFamily="34" charset="0"/>
            </a:endParaRPr>
          </a:p>
          <a:p>
            <a:pPr lvl="1">
              <a:spcBef>
                <a:spcPts val="0"/>
              </a:spcBef>
              <a:defRPr/>
            </a:pPr>
            <a:r>
              <a:rPr lang="en-US" sz="3200" dirty="0">
                <a:cs typeface="Arial" panose="020B0604020202020204" pitchFamily="34" charset="0"/>
              </a:rPr>
              <a:t>One NPRR reviewed for their credit impacts</a:t>
            </a:r>
          </a:p>
          <a:p>
            <a:pPr lvl="1">
              <a:spcBef>
                <a:spcPts val="0"/>
              </a:spcBef>
              <a:defRPr/>
            </a:pPr>
            <a:r>
              <a:rPr lang="en-US" sz="3200" dirty="0"/>
              <a:t>NPRR 1146 from Shams Siddiqi on updated credit calculations</a:t>
            </a:r>
          </a:p>
          <a:p>
            <a:pPr lvl="1">
              <a:spcBef>
                <a:spcPts val="0"/>
              </a:spcBef>
              <a:defRPr/>
            </a:pPr>
            <a:r>
              <a:rPr lang="en-US" sz="3200" dirty="0"/>
              <a:t>ERCOT Update on ISO financial data sharing</a:t>
            </a:r>
          </a:p>
          <a:p>
            <a:pPr lvl="1">
              <a:spcBef>
                <a:spcPts val="0"/>
              </a:spcBef>
              <a:defRPr/>
            </a:pPr>
            <a:r>
              <a:rPr lang="en-US" sz="3200" dirty="0"/>
              <a:t>ERCOT Update on NPRR 1067</a:t>
            </a:r>
          </a:p>
          <a:p>
            <a:pPr lvl="1">
              <a:spcBef>
                <a:spcPts val="0"/>
              </a:spcBef>
              <a:defRPr/>
            </a:pPr>
            <a:r>
              <a:rPr lang="en-US" sz="3200" dirty="0"/>
              <a:t>Regular update on collateral and exposure</a:t>
            </a:r>
          </a:p>
        </p:txBody>
      </p:sp>
    </p:spTree>
    <p:extLst>
      <p:ext uri="{BB962C8B-B14F-4D97-AF65-F5344CB8AC3E}">
        <p14:creationId xmlns:p14="http://schemas.microsoft.com/office/powerpoint/2010/main" val="27126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3362-1899-4EC3-9D1B-D87355DB9F64}"/>
              </a:ext>
            </a:extLst>
          </p:cNvPr>
          <p:cNvSpPr>
            <a:spLocks noGrp="1"/>
          </p:cNvSpPr>
          <p:nvPr>
            <p:ph type="title"/>
          </p:nvPr>
        </p:nvSpPr>
        <p:spPr/>
        <p:txBody>
          <a:bodyPr/>
          <a:lstStyle/>
          <a:p>
            <a:pPr algn="ctr"/>
            <a:r>
              <a:rPr lang="en-US" b="1" dirty="0"/>
              <a:t>NPRR’s Reviewed</a:t>
            </a:r>
          </a:p>
        </p:txBody>
      </p:sp>
      <p:sp>
        <p:nvSpPr>
          <p:cNvPr id="3" name="Content Placeholder 2">
            <a:extLst>
              <a:ext uri="{FF2B5EF4-FFF2-40B4-BE49-F238E27FC236}">
                <a16:creationId xmlns:a16="http://schemas.microsoft.com/office/drawing/2014/main" id="{4E2942D8-46C5-494A-A41B-18E9D3AF7D30}"/>
              </a:ext>
            </a:extLst>
          </p:cNvPr>
          <p:cNvSpPr>
            <a:spLocks noGrp="1"/>
          </p:cNvSpPr>
          <p:nvPr>
            <p:ph idx="1"/>
          </p:nvPr>
        </p:nvSpPr>
        <p:spPr/>
        <p:txBody>
          <a:bodyPr/>
          <a:lstStyle/>
          <a:p>
            <a:r>
              <a:rPr lang="en-US" dirty="0"/>
              <a:t>1148 Language Cleanup Related to ERCOT Contingency Reserve Service (ECRS). This NPRR addresses Protocol gaps found during the creation of the ECRS system change requirements. </a:t>
            </a:r>
          </a:p>
          <a:p>
            <a:r>
              <a:rPr lang="en-US" b="1" dirty="0">
                <a:solidFill>
                  <a:srgbClr val="FF0000"/>
                </a:solidFill>
              </a:rPr>
              <a:t>Considered operational without credit impacts</a:t>
            </a:r>
          </a:p>
        </p:txBody>
      </p:sp>
    </p:spTree>
    <p:extLst>
      <p:ext uri="{BB962C8B-B14F-4D97-AF65-F5344CB8AC3E}">
        <p14:creationId xmlns:p14="http://schemas.microsoft.com/office/powerpoint/2010/main" val="236093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a:bodyPr>
          <a:lstStyle/>
          <a:p>
            <a:pPr algn="ctr"/>
            <a:r>
              <a:rPr lang="en-US" b="1" dirty="0"/>
              <a:t>NPRR 1146</a:t>
            </a:r>
          </a:p>
        </p:txBody>
      </p:sp>
      <p:sp>
        <p:nvSpPr>
          <p:cNvPr id="3" name="Content Placeholder 2">
            <a:extLst>
              <a:ext uri="{FF2B5EF4-FFF2-40B4-BE49-F238E27FC236}">
                <a16:creationId xmlns:a16="http://schemas.microsoft.com/office/drawing/2014/main" id="{B7EF5B78-0A57-43F7-8CC1-E447DFEE382E}"/>
              </a:ext>
            </a:extLst>
          </p:cNvPr>
          <p:cNvSpPr>
            <a:spLocks noGrp="1"/>
          </p:cNvSpPr>
          <p:nvPr>
            <p:ph idx="1"/>
          </p:nvPr>
        </p:nvSpPr>
        <p:spPr/>
        <p:txBody>
          <a:bodyPr/>
          <a:lstStyle/>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Calibri" panose="020F0502020204030204" pitchFamily="34" charset="0"/>
              </a:rPr>
              <a:t>Example: DC tie transaction importing into ERCOT. URTA </a:t>
            </a:r>
            <a:r>
              <a:rPr lang="en-US" sz="1800" i="1" dirty="0">
                <a:latin typeface="Calibri" panose="020F0502020204030204" pitchFamily="34" charset="0"/>
                <a:ea typeface="Calibri" panose="020F0502020204030204" pitchFamily="34" charset="0"/>
                <a:cs typeface="Times New Roman" panose="02020603050405020304" pitchFamily="18" charset="0"/>
              </a:rPr>
              <a:t>Unbilled Real-Time Amount</a:t>
            </a:r>
            <a:r>
              <a:rPr lang="en-US" sz="1800" dirty="0">
                <a:latin typeface="Calibri" panose="020F0502020204030204" pitchFamily="34" charset="0"/>
                <a:ea typeface="Calibri" panose="020F0502020204030204" pitchFamily="34" charset="0"/>
                <a:cs typeface="Calibri" panose="020F0502020204030204" pitchFamily="34" charset="0"/>
              </a:rPr>
              <a:t> drives credit requirements and when they’re importing power and ERCOT owes them money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1800" dirty="0" err="1">
                <a:latin typeface="Calibri" panose="020F0502020204030204" pitchFamily="34" charset="0"/>
                <a:ea typeface="Calibri" panose="020F0502020204030204" pitchFamily="34" charset="0"/>
                <a:cs typeface="Times New Roman" panose="02020603050405020304" pitchFamily="18" charset="0"/>
              </a:rPr>
              <a:t>EALt</a:t>
            </a:r>
            <a:r>
              <a:rPr lang="en-US" sz="1800" dirty="0">
                <a:latin typeface="Calibri" panose="020F0502020204030204" pitchFamily="34" charset="0"/>
                <a:ea typeface="Calibri" panose="020F0502020204030204" pitchFamily="34" charset="0"/>
                <a:cs typeface="Times New Roman" panose="02020603050405020304" pitchFamily="18" charset="0"/>
              </a:rPr>
              <a:t> = Max [RFAF * Max {RTLE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RTLF] + DFAF * DALE + Max [RTLCNS, Max {URTA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 </a:t>
            </a:r>
            <a:r>
              <a:rPr lang="en-US" sz="1800" dirty="0" err="1">
                <a:latin typeface="Calibri" panose="020F0502020204030204" pitchFamily="34" charset="0"/>
                <a:ea typeface="Calibri" panose="020F0502020204030204" pitchFamily="34" charset="0"/>
                <a:cs typeface="Times New Roman" panose="02020603050405020304" pitchFamily="18" charset="0"/>
              </a:rPr>
              <a:t>OUTt</a:t>
            </a:r>
            <a:r>
              <a:rPr lang="en-US" sz="1800" dirty="0">
                <a:latin typeface="Calibri" panose="020F050202020403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800"/>
              </a:spcAft>
            </a:pPr>
            <a:r>
              <a:rPr lang="en-US"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Proposed</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n-US" sz="1800" dirty="0" err="1">
                <a:latin typeface="Calibri" panose="020F0502020204030204" pitchFamily="34" charset="0"/>
                <a:ea typeface="Calibri" panose="020F0502020204030204" pitchFamily="34" charset="0"/>
                <a:cs typeface="Times New Roman" panose="02020603050405020304" pitchFamily="18" charset="0"/>
              </a:rPr>
              <a:t>EALt</a:t>
            </a:r>
            <a:r>
              <a:rPr lang="en-US" sz="1800" dirty="0">
                <a:latin typeface="Calibri" panose="020F0502020204030204" pitchFamily="34" charset="0"/>
                <a:ea typeface="Calibri" panose="020F0502020204030204" pitchFamily="34" charset="0"/>
                <a:cs typeface="Times New Roman" panose="02020603050405020304" pitchFamily="18" charset="0"/>
              </a:rPr>
              <a:t> = Max [RFAF * Max {RTLE during the previous </a:t>
            </a:r>
            <a:r>
              <a:rPr lang="en-US" sz="1800" dirty="0" err="1">
                <a:latin typeface="Calibri" panose="020F0502020204030204" pitchFamily="34" charset="0"/>
                <a:ea typeface="Calibri" panose="020F0502020204030204" pitchFamily="34" charset="0"/>
                <a:cs typeface="Times New Roman" panose="02020603050405020304" pitchFamily="18" charset="0"/>
              </a:rPr>
              <a:t>lrt</a:t>
            </a:r>
            <a:r>
              <a:rPr lang="en-US" sz="1800" dirty="0">
                <a:latin typeface="Calibri" panose="020F0502020204030204" pitchFamily="34" charset="0"/>
                <a:ea typeface="Calibri" panose="020F0502020204030204" pitchFamily="34" charset="0"/>
                <a:cs typeface="Times New Roman" panose="02020603050405020304" pitchFamily="18" charset="0"/>
              </a:rPr>
              <a:t> days}, RTLF] + DFAF * DALE + RTLCS + </a:t>
            </a:r>
            <a:r>
              <a:rPr lang="en-US" sz="1800" dirty="0" err="1">
                <a:latin typeface="Calibri" panose="020F0502020204030204" pitchFamily="34" charset="0"/>
                <a:ea typeface="Calibri" panose="020F0502020204030204" pitchFamily="34" charset="0"/>
                <a:cs typeface="Times New Roman" panose="02020603050405020304" pitchFamily="18" charset="0"/>
              </a:rPr>
              <a:t>OUTt</a:t>
            </a:r>
            <a:r>
              <a:rPr lang="en-US" sz="1800" dirty="0">
                <a:latin typeface="Calibri" panose="020F050202020403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800"/>
              </a:spcAft>
            </a:pPr>
            <a:r>
              <a:rPr lang="en-US" sz="1800" b="1" dirty="0">
                <a:latin typeface="Calibri" panose="020F0502020204030204" pitchFamily="34" charset="0"/>
                <a:ea typeface="Calibri" panose="020F0502020204030204" pitchFamily="34" charset="0"/>
                <a:cs typeface="Times New Roman" panose="02020603050405020304" pitchFamily="18" charset="0"/>
              </a:rPr>
              <a:t>Proposal removes Unbilled Real-Time Amount max function</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Due to Max functions, RTLF and RTLCNS, which capture </a:t>
            </a:r>
            <a:r>
              <a:rPr lang="en-US" sz="1800" b="1" dirty="0">
                <a:latin typeface="Calibri" panose="020F0502020204030204" pitchFamily="34" charset="0"/>
                <a:ea typeface="Calibri" panose="020F0502020204030204" pitchFamily="34" charset="0"/>
                <a:cs typeface="Times New Roman" panose="02020603050405020304" pitchFamily="18" charset="0"/>
              </a:rPr>
              <a:t>recent positive RTM activity, is not taken into account at all. </a:t>
            </a:r>
            <a:r>
              <a:rPr lang="en-US" sz="1800" dirty="0">
                <a:latin typeface="Calibri" panose="020F0502020204030204" pitchFamily="34" charset="0"/>
                <a:ea typeface="Calibri" panose="020F0502020204030204" pitchFamily="34" charset="0"/>
                <a:cs typeface="Times New Roman" panose="02020603050405020304" pitchFamily="18" charset="0"/>
              </a:rPr>
              <a:t>Rather RTLE and URTA, which lag behind by 7 days and have large M1=10 and M2=9 weights, set RTM exposure</a:t>
            </a:r>
          </a:p>
          <a:p>
            <a:pPr marL="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Address issue of building collateral obligations when exposure flips from AP to AR in increasing price environment (as occurred during Uri)</a:t>
            </a:r>
          </a:p>
          <a:p>
            <a:endParaRPr lang="en-US" dirty="0"/>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416315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53AD-A990-47D8-8BD8-632A72F9B064}"/>
              </a:ext>
            </a:extLst>
          </p:cNvPr>
          <p:cNvSpPr>
            <a:spLocks noGrp="1"/>
          </p:cNvSpPr>
          <p:nvPr>
            <p:ph type="title"/>
          </p:nvPr>
        </p:nvSpPr>
        <p:spPr/>
        <p:txBody>
          <a:bodyPr>
            <a:normAutofit/>
          </a:bodyPr>
          <a:lstStyle/>
          <a:p>
            <a:pPr algn="ctr"/>
            <a:r>
              <a:rPr lang="en-US" b="1" dirty="0"/>
              <a:t>NPRR 1146, ERCOT comments</a:t>
            </a:r>
            <a:endParaRPr lang="en-US" dirty="0"/>
          </a:p>
        </p:txBody>
      </p:sp>
      <p:sp>
        <p:nvSpPr>
          <p:cNvPr id="3" name="Content Placeholder 2">
            <a:extLst>
              <a:ext uri="{FF2B5EF4-FFF2-40B4-BE49-F238E27FC236}">
                <a16:creationId xmlns:a16="http://schemas.microsoft.com/office/drawing/2014/main" id="{A4AB3D59-45A9-4A06-8AF4-363FF7BCC7DF}"/>
              </a:ext>
            </a:extLst>
          </p:cNvPr>
          <p:cNvSpPr>
            <a:spLocks noGrp="1"/>
          </p:cNvSpPr>
          <p:nvPr>
            <p:ph idx="1"/>
          </p:nvPr>
        </p:nvSpPr>
        <p:spPr>
          <a:xfrm>
            <a:off x="838200" y="1551963"/>
            <a:ext cx="10515600" cy="4625000"/>
          </a:xfrm>
        </p:spPr>
        <p:txBody>
          <a:bodyPr>
            <a:noAutofit/>
          </a:bodyPr>
          <a:lstStyle/>
          <a:p>
            <a:pPr marL="0">
              <a:lnSpc>
                <a:spcPct val="107000"/>
              </a:lnSpc>
              <a:spcBef>
                <a:spcPts val="0"/>
              </a:spcBef>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Mark Ruane filed comments Sept. 16 but lacked time to present at MCWG. </a:t>
            </a:r>
            <a:r>
              <a:rPr lang="en-US" sz="1600" b="1" i="1" dirty="0">
                <a:latin typeface="Calibri" panose="020F0502020204030204" pitchFamily="34" charset="0"/>
                <a:ea typeface="Calibri" panose="020F0502020204030204" pitchFamily="34" charset="0"/>
                <a:cs typeface="Times New Roman" panose="02020603050405020304" pitchFamily="18" charset="0"/>
              </a:rPr>
              <a:t>ERCOT does not support NPRR1146.</a:t>
            </a:r>
          </a:p>
          <a:p>
            <a:pPr marL="0">
              <a:lnSpc>
                <a:spcPct val="107000"/>
              </a:lnSpc>
              <a:spcBef>
                <a:spcPts val="0"/>
              </a:spcBef>
              <a:spcAft>
                <a:spcPts val="800"/>
              </a:spcAft>
            </a:pPr>
            <a:r>
              <a:rPr lang="en-US" sz="1600" dirty="0">
                <a:latin typeface="Calibri" panose="020F0502020204030204" pitchFamily="34" charset="0"/>
                <a:ea typeface="Calibri" panose="020F0502020204030204" pitchFamily="34" charset="0"/>
                <a:cs typeface="Times New Roman" panose="02020603050405020304" pitchFamily="18" charset="0"/>
              </a:rPr>
              <a:t>NPRR 1146 would require QSEs to suspend all RTM activity when the QSE receives notice of suspension from ERCOT. ERCOT notes that this provision </a:t>
            </a:r>
            <a:r>
              <a:rPr lang="en-US" sz="1600" b="1" dirty="0">
                <a:latin typeface="Calibri" panose="020F0502020204030204" pitchFamily="34" charset="0"/>
                <a:ea typeface="Calibri" panose="020F0502020204030204" pitchFamily="34" charset="0"/>
                <a:cs typeface="Times New Roman" panose="02020603050405020304" pitchFamily="18" charset="0"/>
              </a:rPr>
              <a:t>requires automation, as there is no system mechanism to temporarily suspend CP’s.</a:t>
            </a:r>
            <a:endParaRPr lang="en-US" sz="1600" b="1" dirty="0">
              <a:latin typeface="Calibri" panose="020F0502020204030204" pitchFamily="34" charset="0"/>
              <a:ea typeface="Calibri" panose="020F0502020204030204" pitchFamily="34" charset="0"/>
              <a:cs typeface="Calibri" panose="020F0502020204030204" pitchFamily="34" charset="0"/>
            </a:endParaRPr>
          </a:p>
          <a:p>
            <a:pPr marL="0">
              <a:lnSpc>
                <a:spcPct val="107000"/>
              </a:lnSpc>
              <a:spcBef>
                <a:spcPts val="0"/>
              </a:spcBef>
              <a:spcAft>
                <a:spcPts val="800"/>
              </a:spcAft>
            </a:pPr>
            <a:r>
              <a:rPr lang="en-US" sz="1600" dirty="0">
                <a:latin typeface="Calibri" panose="020F0502020204030204" pitchFamily="34" charset="0"/>
                <a:ea typeface="Calibri" panose="020F0502020204030204" pitchFamily="34" charset="0"/>
                <a:cs typeface="Calibri" panose="020F0502020204030204" pitchFamily="34" charset="0"/>
              </a:rPr>
              <a:t>The NPRR specifies that QSEs that do not represent LSEs or Resource Entities may request an M1 of two days under certain conditions. M1 is a factor in the Total Potential Exposure (TPE) calculation that provides for forward risk during a Counter-Party termination upon default (M1a) and during the period it would take to execute a Mass Transition (M1b). </a:t>
            </a:r>
          </a:p>
          <a:p>
            <a:pPr marL="0">
              <a:lnSpc>
                <a:spcPct val="107000"/>
              </a:lnSpc>
              <a:spcBef>
                <a:spcPts val="0"/>
              </a:spcBef>
            </a:pPr>
            <a:r>
              <a:rPr lang="en-US" sz="1600" dirty="0">
                <a:latin typeface="Calibri" panose="020F0502020204030204" pitchFamily="34" charset="0"/>
                <a:ea typeface="Calibri" panose="020F0502020204030204" pitchFamily="34" charset="0"/>
                <a:cs typeface="Calibri" panose="020F0502020204030204" pitchFamily="34" charset="0"/>
              </a:rPr>
              <a:t>Although an Impact Analysis has not been completed, </a:t>
            </a:r>
            <a:r>
              <a:rPr lang="en-US" sz="1600" b="1" dirty="0">
                <a:latin typeface="Calibri" panose="020F0502020204030204" pitchFamily="34" charset="0"/>
                <a:ea typeface="Calibri" panose="020F0502020204030204" pitchFamily="34" charset="0"/>
                <a:cs typeface="Calibri" panose="020F0502020204030204" pitchFamily="34" charset="0"/>
              </a:rPr>
              <a:t>ERCOT asserts the required system enhancements would bear a substantial cost. </a:t>
            </a:r>
          </a:p>
          <a:p>
            <a:pPr marL="0">
              <a:lnSpc>
                <a:spcPct val="107000"/>
              </a:lnSpc>
              <a:spcBef>
                <a:spcPts val="0"/>
              </a:spcBef>
            </a:pPr>
            <a:r>
              <a:rPr lang="en-US" sz="1600" dirty="0"/>
              <a:t>NPRR 1146 eliminates URTA for TAO QSEs. </a:t>
            </a:r>
            <a:r>
              <a:rPr lang="en-US" sz="1600" b="1" dirty="0"/>
              <a:t>ERCOT does not believe that making credit requirements less conservative for one subset of Counter-Parties is appropriate from an equity perspective.</a:t>
            </a:r>
          </a:p>
          <a:p>
            <a:pPr marL="0">
              <a:lnSpc>
                <a:spcPct val="107000"/>
              </a:lnSpc>
              <a:spcBef>
                <a:spcPts val="0"/>
              </a:spcBef>
            </a:pPr>
            <a:r>
              <a:rPr lang="en-US" sz="1600" dirty="0"/>
              <a:t>NPRR 1146 couples market suspension with minimal collateral requirements for certain QSEs.  </a:t>
            </a:r>
            <a:r>
              <a:rPr lang="en-US" sz="1600" b="1" dirty="0"/>
              <a:t>May create an incentive for TAO Counter-Parties to rely on automatic suspensions to avoid having to post additional collateral during periods of high prices, and that this is not optimal in terms of market design.</a:t>
            </a:r>
            <a:r>
              <a:rPr lang="en-US" sz="1600" dirty="0"/>
              <a:t>  Moreover, this ability to </a:t>
            </a:r>
            <a:r>
              <a:rPr lang="en-US" sz="1600" b="1" dirty="0"/>
              <a:t>leverage suspension in lieu of posting required collateral</a:t>
            </a:r>
            <a:r>
              <a:rPr lang="en-US" sz="1600" dirty="0"/>
              <a:t>, and not cure collateral requests within two Bank Business Days, </a:t>
            </a:r>
            <a:r>
              <a:rPr lang="en-US" sz="1600" b="1" dirty="0"/>
              <a:t>would not be available to all Market Participants.</a:t>
            </a:r>
          </a:p>
        </p:txBody>
      </p:sp>
      <p:sp>
        <p:nvSpPr>
          <p:cNvPr id="4" name="Slide Number Placeholder 3">
            <a:extLst>
              <a:ext uri="{FF2B5EF4-FFF2-40B4-BE49-F238E27FC236}">
                <a16:creationId xmlns:a16="http://schemas.microsoft.com/office/drawing/2014/main" id="{1D28837A-E472-492F-A124-69467B5C0689}"/>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47337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5A835-CDFF-4E1F-8CEB-67A17A8D3E1D}"/>
              </a:ext>
            </a:extLst>
          </p:cNvPr>
          <p:cNvSpPr>
            <a:spLocks noGrp="1"/>
          </p:cNvSpPr>
          <p:nvPr>
            <p:ph type="title"/>
          </p:nvPr>
        </p:nvSpPr>
        <p:spPr/>
        <p:txBody>
          <a:bodyPr/>
          <a:lstStyle/>
          <a:p>
            <a:pPr algn="ctr"/>
            <a:r>
              <a:rPr lang="en-US" b="1" dirty="0"/>
              <a:t>FERC NOPR on Credit Information Sharing among ISO/RTOs</a:t>
            </a:r>
          </a:p>
        </p:txBody>
      </p:sp>
      <p:sp>
        <p:nvSpPr>
          <p:cNvPr id="3" name="Content Placeholder 2">
            <a:extLst>
              <a:ext uri="{FF2B5EF4-FFF2-40B4-BE49-F238E27FC236}">
                <a16:creationId xmlns:a16="http://schemas.microsoft.com/office/drawing/2014/main" id="{4558874E-5C7B-440B-977E-73147FA0DF6E}"/>
              </a:ext>
            </a:extLst>
          </p:cNvPr>
          <p:cNvSpPr>
            <a:spLocks noGrp="1"/>
          </p:cNvSpPr>
          <p:nvPr>
            <p:ph idx="1"/>
          </p:nvPr>
        </p:nvSpPr>
        <p:spPr/>
        <p:txBody>
          <a:bodyPr>
            <a:normAutofit fontScale="77500" lnSpcReduction="20000"/>
          </a:bodyPr>
          <a:lstStyle/>
          <a:p>
            <a:r>
              <a:rPr lang="en-US" dirty="0"/>
              <a:t>On August 8, 2022 FERC issued a Notice of Proposed Rulemaking (NOPR) “Credit-Related Information Sharing in Organized Electric Markets”.</a:t>
            </a:r>
          </a:p>
          <a:p>
            <a:r>
              <a:rPr lang="en-US" dirty="0"/>
              <a:t>The NOPR would require each jurisdictional ISO/RTOs to revise its tariff to permit sharing of market participant credit-related information with other jurisdictional ISO/RTOs. </a:t>
            </a:r>
          </a:p>
          <a:p>
            <a:r>
              <a:rPr lang="en-US" dirty="0"/>
              <a:t>The NOPR has been discussed by ISO/RTO CFOs, credit managers, and the IRC Regulatory and Legislative Committee.</a:t>
            </a:r>
          </a:p>
          <a:p>
            <a:r>
              <a:rPr lang="en-US" dirty="0"/>
              <a:t>On August 8, 2022 FERC issued a Notice of Proposed Rulemaking (NOPR) “Credit-Related Information Sharing in Organized Electric Markets”.</a:t>
            </a:r>
          </a:p>
          <a:p>
            <a:r>
              <a:rPr lang="en-US" dirty="0"/>
              <a:t>The NOPR would require each jurisdictional ISO/RTOs to revise its tariff to permit sharing of market participant credit-related information with other jurisdictional ISO/RTOs. </a:t>
            </a:r>
          </a:p>
          <a:p>
            <a:r>
              <a:rPr lang="en-US" dirty="0"/>
              <a:t>The NOPR has been discussed by ISO/RTO CFOs, credit managers, and the IRC Regulatory and Legislative Committee.</a:t>
            </a:r>
          </a:p>
          <a:p>
            <a:r>
              <a:rPr lang="en-US" dirty="0"/>
              <a:t>ERCOT and other ISOs/RTOs are discussing the possibility of joint ISO/RTO comments.</a:t>
            </a:r>
          </a:p>
          <a:p>
            <a:r>
              <a:rPr lang="en-US" dirty="0"/>
              <a:t>Initial comments due by October 7th. </a:t>
            </a:r>
          </a:p>
        </p:txBody>
      </p:sp>
    </p:spTree>
    <p:extLst>
      <p:ext uri="{BB962C8B-B14F-4D97-AF65-F5344CB8AC3E}">
        <p14:creationId xmlns:p14="http://schemas.microsoft.com/office/powerpoint/2010/main" val="696193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4950-8D17-40FE-8849-D0147B56BA9D}"/>
              </a:ext>
            </a:extLst>
          </p:cNvPr>
          <p:cNvSpPr>
            <a:spLocks noGrp="1"/>
          </p:cNvSpPr>
          <p:nvPr>
            <p:ph type="title"/>
          </p:nvPr>
        </p:nvSpPr>
        <p:spPr/>
        <p:txBody>
          <a:bodyPr/>
          <a:lstStyle/>
          <a:p>
            <a:pPr algn="ctr"/>
            <a:r>
              <a:rPr lang="en-US" b="1" dirty="0"/>
              <a:t>Return  of NPRR 1067</a:t>
            </a:r>
          </a:p>
        </p:txBody>
      </p:sp>
      <p:sp>
        <p:nvSpPr>
          <p:cNvPr id="3" name="Content Placeholder 2">
            <a:extLst>
              <a:ext uri="{FF2B5EF4-FFF2-40B4-BE49-F238E27FC236}">
                <a16:creationId xmlns:a16="http://schemas.microsoft.com/office/drawing/2014/main" id="{E576354E-FB10-4F71-BF86-A32A9FC92F02}"/>
              </a:ext>
            </a:extLst>
          </p:cNvPr>
          <p:cNvSpPr>
            <a:spLocks noGrp="1"/>
          </p:cNvSpPr>
          <p:nvPr>
            <p:ph idx="1"/>
          </p:nvPr>
        </p:nvSpPr>
        <p:spPr>
          <a:xfrm>
            <a:off x="838200" y="1526796"/>
            <a:ext cx="10515600" cy="4857226"/>
          </a:xfrm>
        </p:spPr>
        <p:txBody>
          <a:bodyPr>
            <a:noAutofit/>
          </a:bodyPr>
          <a:lstStyle/>
          <a:p>
            <a:r>
              <a:rPr lang="en-US" sz="1800" dirty="0"/>
              <a:t>NPRR 1067, sponsored by ERCOT, was posted on January 27, 2021. Tabled after Uri. ERCOT continues to support NPRR 1067 since it provides enhanced means for ERCOT to act proactively to prevent credit losses to stakeholders.</a:t>
            </a:r>
          </a:p>
          <a:p>
            <a:r>
              <a:rPr lang="en-US" sz="1800" dirty="0"/>
              <a:t>Note potential interplay with FERC information-sharing NOPR.</a:t>
            </a:r>
          </a:p>
          <a:p>
            <a:r>
              <a:rPr lang="en-US" sz="1800" dirty="0"/>
              <a:t>ERCOT is drafting comments to NPRR 1067 to address:</a:t>
            </a:r>
          </a:p>
          <a:p>
            <a:pPr lvl="1"/>
            <a:r>
              <a:rPr lang="en-US" sz="1800" dirty="0"/>
              <a:t>Changes necessitated by implementation of NPRR 1073,</a:t>
            </a:r>
          </a:p>
          <a:p>
            <a:pPr lvl="1"/>
            <a:r>
              <a:rPr lang="en-US" sz="1800" dirty="0"/>
              <a:t>Elimination of unsecured credit, and</a:t>
            </a:r>
          </a:p>
          <a:p>
            <a:pPr lvl="1"/>
            <a:r>
              <a:rPr lang="en-US" sz="1800" dirty="0"/>
              <a:t>Context of Counter-Party suspension.</a:t>
            </a:r>
          </a:p>
          <a:p>
            <a:r>
              <a:rPr lang="en-US" sz="1800" dirty="0"/>
              <a:t>ERCOT anticipates reviewing NPRR 1067 at the October 16th Reliability and Markets Committee.</a:t>
            </a:r>
          </a:p>
          <a:p>
            <a:r>
              <a:rPr lang="en-US" sz="1800" dirty="0"/>
              <a:t>CWG/MCWG discussions on market entry qualifications began in December 2018, subsequent to the 2018 PJM </a:t>
            </a:r>
            <a:r>
              <a:rPr lang="en-US" sz="1800" dirty="0" err="1"/>
              <a:t>Greenhat</a:t>
            </a:r>
            <a:r>
              <a:rPr lang="en-US" sz="1800" dirty="0"/>
              <a:t> default.</a:t>
            </a:r>
          </a:p>
          <a:p>
            <a:r>
              <a:rPr lang="en-US" sz="1800" dirty="0"/>
              <a:t>Workshops on “Proposed Qualifications &amp; Requirements for Market Entry and Continued Participation by ERCOT Counter-Parties”, were held in mid 2020. A draft of NPRR 1067 was presented at the latter workshop.</a:t>
            </a:r>
          </a:p>
          <a:p>
            <a:r>
              <a:rPr lang="en-US" sz="1800" dirty="0"/>
              <a:t>Credit model methodologies were reviewed by CWG/MCWG from June 2020 through March 2021. </a:t>
            </a:r>
          </a:p>
        </p:txBody>
      </p:sp>
    </p:spTree>
    <p:extLst>
      <p:ext uri="{BB962C8B-B14F-4D97-AF65-F5344CB8AC3E}">
        <p14:creationId xmlns:p14="http://schemas.microsoft.com/office/powerpoint/2010/main" val="2381705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D5EBC-7CDC-446E-BE03-01F58147CB1B}"/>
              </a:ext>
            </a:extLst>
          </p:cNvPr>
          <p:cNvSpPr>
            <a:spLocks noGrp="1"/>
          </p:cNvSpPr>
          <p:nvPr>
            <p:ph type="title"/>
          </p:nvPr>
        </p:nvSpPr>
        <p:spPr/>
        <p:txBody>
          <a:bodyPr/>
          <a:lstStyle/>
          <a:p>
            <a:pPr algn="ctr"/>
            <a:r>
              <a:rPr lang="en-US" b="1" dirty="0"/>
              <a:t>NPRR 1067 continued</a:t>
            </a:r>
          </a:p>
        </p:txBody>
      </p:sp>
      <p:sp>
        <p:nvSpPr>
          <p:cNvPr id="3" name="Content Placeholder 2">
            <a:extLst>
              <a:ext uri="{FF2B5EF4-FFF2-40B4-BE49-F238E27FC236}">
                <a16:creationId xmlns:a16="http://schemas.microsoft.com/office/drawing/2014/main" id="{EC5860C7-F0CA-48C2-AC60-7D7F311A16FE}"/>
              </a:ext>
            </a:extLst>
          </p:cNvPr>
          <p:cNvSpPr>
            <a:spLocks noGrp="1"/>
          </p:cNvSpPr>
          <p:nvPr>
            <p:ph idx="1"/>
          </p:nvPr>
        </p:nvSpPr>
        <p:spPr/>
        <p:txBody>
          <a:bodyPr>
            <a:normAutofit fontScale="77500" lnSpcReduction="20000"/>
          </a:bodyPr>
          <a:lstStyle/>
          <a:p>
            <a:r>
              <a:rPr lang="en-US" dirty="0"/>
              <a:t>As originally drafted, NPRR 1067 proposed the following:</a:t>
            </a:r>
          </a:p>
          <a:p>
            <a:r>
              <a:rPr lang="en-US" dirty="0"/>
              <a:t>Background checks for existing and prospective Counter-Parties,</a:t>
            </a:r>
          </a:p>
          <a:p>
            <a:r>
              <a:rPr lang="en-US" dirty="0"/>
              <a:t>Fee to fund background check processes, </a:t>
            </a:r>
          </a:p>
          <a:p>
            <a:r>
              <a:rPr lang="en-US" dirty="0"/>
              <a:t>Authorizes ERCOT to review Counter-Parties to determine whether they pose an Unreasonable Credit Risk, as defined, to ERCOT,</a:t>
            </a:r>
          </a:p>
          <a:p>
            <a:r>
              <a:rPr lang="en-US" dirty="0"/>
              <a:t>Authorizes ERCOT to suspend a QSE or CRRAH if it poses an Unreasonable Credit Risk, </a:t>
            </a:r>
          </a:p>
          <a:p>
            <a:r>
              <a:rPr lang="en-US" dirty="0"/>
              <a:t>Authorizes ERCOT to terminate a Counter-Party if it is deemed an Unreasonable Credit Risk that cannot be remedied,</a:t>
            </a:r>
          </a:p>
          <a:p>
            <a:r>
              <a:rPr lang="en-US" dirty="0"/>
              <a:t>Formalizes processes for ERCOT assessment of creditworthiness,</a:t>
            </a:r>
          </a:p>
          <a:p>
            <a:r>
              <a:rPr lang="en-US" dirty="0"/>
              <a:t>Enables a credit scoring process to provide a consistent framework for review of creditworthiness, and</a:t>
            </a:r>
          </a:p>
          <a:p>
            <a:r>
              <a:rPr lang="en-US" dirty="0"/>
              <a:t>Provides a means for ERCOT to adjust the Unsecured Credit Limits and/or TPE to ensure that they adequately reflect financial risk created by a Counter-Party.</a:t>
            </a:r>
          </a:p>
          <a:p>
            <a:endParaRPr lang="en-US" dirty="0"/>
          </a:p>
        </p:txBody>
      </p:sp>
    </p:spTree>
    <p:extLst>
      <p:ext uri="{BB962C8B-B14F-4D97-AF65-F5344CB8AC3E}">
        <p14:creationId xmlns:p14="http://schemas.microsoft.com/office/powerpoint/2010/main" val="2255304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C4810-A760-4618-AB08-2706B8AD8EB8}"/>
              </a:ext>
            </a:extLst>
          </p:cNvPr>
          <p:cNvSpPr>
            <a:spLocks noGrp="1"/>
          </p:cNvSpPr>
          <p:nvPr>
            <p:ph type="title"/>
          </p:nvPr>
        </p:nvSpPr>
        <p:spPr/>
        <p:txBody>
          <a:bodyPr/>
          <a:lstStyle/>
          <a:p>
            <a:pPr algn="ctr"/>
            <a:r>
              <a:rPr lang="en-US" b="1" dirty="0"/>
              <a:t>NPRR 1067 continued</a:t>
            </a:r>
            <a:endParaRPr lang="en-US" dirty="0"/>
          </a:p>
        </p:txBody>
      </p:sp>
      <p:sp>
        <p:nvSpPr>
          <p:cNvPr id="3" name="Content Placeholder 2">
            <a:extLst>
              <a:ext uri="{FF2B5EF4-FFF2-40B4-BE49-F238E27FC236}">
                <a16:creationId xmlns:a16="http://schemas.microsoft.com/office/drawing/2014/main" id="{DDF4AAFB-66EA-42D7-A8FA-D9916E1DA41C}"/>
              </a:ext>
            </a:extLst>
          </p:cNvPr>
          <p:cNvSpPr>
            <a:spLocks noGrp="1"/>
          </p:cNvSpPr>
          <p:nvPr>
            <p:ph idx="1"/>
          </p:nvPr>
        </p:nvSpPr>
        <p:spPr/>
        <p:txBody>
          <a:bodyPr>
            <a:normAutofit fontScale="77500" lnSpcReduction="20000"/>
          </a:bodyPr>
          <a:lstStyle/>
          <a:p>
            <a:r>
              <a:rPr lang="en-US" dirty="0"/>
              <a:t>NPRR 1073, Market Participant Application Changes, sponsored by Morgan Stanley, was posted on April 19, 2021 and approved by the PUCT on August 19, 2021.</a:t>
            </a:r>
          </a:p>
          <a:p>
            <a:r>
              <a:rPr lang="en-US" dirty="0"/>
              <a:t>NPRR 1073 was intended to address certain aspects of market entry qualifications included in NPRR 1067 so as to leave components related to background checks and credit assessment for further review.</a:t>
            </a:r>
          </a:p>
          <a:p>
            <a:r>
              <a:rPr lang="en-US" dirty="0"/>
              <a:t>As approved, NPRR 1073 </a:t>
            </a:r>
          </a:p>
          <a:p>
            <a:pPr lvl="1"/>
            <a:r>
              <a:rPr lang="en-US" dirty="0"/>
              <a:t>Clarifies the definition of a Principal of a Market Participant</a:t>
            </a:r>
          </a:p>
          <a:p>
            <a:pPr lvl="1"/>
            <a:r>
              <a:rPr lang="en-US" dirty="0"/>
              <a:t>Clarifies requirements for QSE/CRRAH applicants with Principals who were Principals of defaulted or terminated Market Participants. </a:t>
            </a:r>
          </a:p>
          <a:p>
            <a:r>
              <a:rPr lang="en-US" dirty="0"/>
              <a:t>The Board approved NPRR 1112, which eliminates Unsecured Credit Limits, effective October 1, 2023. Interest in moving ahead with NPRR 1067 was expressed in the attendant discussion. </a:t>
            </a:r>
          </a:p>
          <a:p>
            <a:r>
              <a:rPr lang="en-US" dirty="0"/>
              <a:t>ISO/RTOs are considering a FERC NOPR that would allow sharing of credit-related information among wholesale electric markets.</a:t>
            </a:r>
          </a:p>
          <a:p>
            <a:endParaRPr lang="en-US" dirty="0"/>
          </a:p>
        </p:txBody>
      </p:sp>
    </p:spTree>
    <p:extLst>
      <p:ext uri="{BB962C8B-B14F-4D97-AF65-F5344CB8AC3E}">
        <p14:creationId xmlns:p14="http://schemas.microsoft.com/office/powerpoint/2010/main" val="2936498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1298</Words>
  <Application>Microsoft Office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Market Credit Working Group update to the Wholesale Market Subcommittee</vt:lpstr>
      <vt:lpstr>General Update </vt:lpstr>
      <vt:lpstr>NPRR’s Reviewed</vt:lpstr>
      <vt:lpstr>NPRR 1146</vt:lpstr>
      <vt:lpstr>NPRR 1146, ERCOT comments</vt:lpstr>
      <vt:lpstr>FERC NOPR on Credit Information Sharing among ISO/RTOs</vt:lpstr>
      <vt:lpstr>Return  of NPRR 1067</vt:lpstr>
      <vt:lpstr>NPRR 1067 continued</vt:lpstr>
      <vt:lpstr>NPRR 1067 continued</vt:lpstr>
      <vt:lpstr>Monthly Highlights Jul 2022 – Aug 2022</vt:lpstr>
      <vt:lpstr>Available Credit by Type Compared to Total Potential Exposure (TPE) Aug 2021- Aug 2022</vt:lpstr>
      <vt:lpstr>Discretionary Collateral July 2022 - August 2022</vt:lpstr>
      <vt:lpstr>Questions?</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credit calculation adjustment proposal</dc:title>
  <dc:creator>Sager, Brenden</dc:creator>
  <cp:lastModifiedBy>Sager, Brenden</cp:lastModifiedBy>
  <cp:revision>11</cp:revision>
  <dcterms:created xsi:type="dcterms:W3CDTF">2022-08-01T15:23:51Z</dcterms:created>
  <dcterms:modified xsi:type="dcterms:W3CDTF">2022-10-04T15:54:24Z</dcterms:modified>
</cp:coreProperties>
</file>