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9" d="100"/>
          <a:sy n="79" d="100"/>
        </p:scale>
        <p:origin x="1326"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10/4/2022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10/4/2022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package" Target="../embeddings/Microsoft_Excel_Worksheet.xlsx"/></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10/03/2022</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10/11/2022</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10/11/22</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3" name="Table 2">
            <a:extLst>
              <a:ext uri="{FF2B5EF4-FFF2-40B4-BE49-F238E27FC236}">
                <a16:creationId xmlns:a16="http://schemas.microsoft.com/office/drawing/2014/main" id="{07E12DC1-6414-4559-8EAE-E0862B849F6A}"/>
              </a:ext>
            </a:extLst>
          </p:cNvPr>
          <p:cNvGraphicFramePr>
            <a:graphicFrameLocks noGrp="1"/>
          </p:cNvGraphicFramePr>
          <p:nvPr>
            <p:extLst>
              <p:ext uri="{D42A27DB-BD31-4B8C-83A1-F6EECF244321}">
                <p14:modId xmlns:p14="http://schemas.microsoft.com/office/powerpoint/2010/main" val="549303338"/>
              </p:ext>
            </p:extLst>
          </p:nvPr>
        </p:nvGraphicFramePr>
        <p:xfrm>
          <a:off x="380994" y="990601"/>
          <a:ext cx="8382000" cy="5029203"/>
        </p:xfrm>
        <a:graphic>
          <a:graphicData uri="http://schemas.openxmlformats.org/drawingml/2006/table">
            <a:tbl>
              <a:tblPr/>
              <a:tblGrid>
                <a:gridCol w="698500">
                  <a:extLst>
                    <a:ext uri="{9D8B030D-6E8A-4147-A177-3AD203B41FA5}">
                      <a16:colId xmlns:a16="http://schemas.microsoft.com/office/drawing/2014/main" val="3300987129"/>
                    </a:ext>
                  </a:extLst>
                </a:gridCol>
                <a:gridCol w="698500">
                  <a:extLst>
                    <a:ext uri="{9D8B030D-6E8A-4147-A177-3AD203B41FA5}">
                      <a16:colId xmlns:a16="http://schemas.microsoft.com/office/drawing/2014/main" val="354159943"/>
                    </a:ext>
                  </a:extLst>
                </a:gridCol>
                <a:gridCol w="698500">
                  <a:extLst>
                    <a:ext uri="{9D8B030D-6E8A-4147-A177-3AD203B41FA5}">
                      <a16:colId xmlns:a16="http://schemas.microsoft.com/office/drawing/2014/main" val="213283371"/>
                    </a:ext>
                  </a:extLst>
                </a:gridCol>
                <a:gridCol w="698500">
                  <a:extLst>
                    <a:ext uri="{9D8B030D-6E8A-4147-A177-3AD203B41FA5}">
                      <a16:colId xmlns:a16="http://schemas.microsoft.com/office/drawing/2014/main" val="321158608"/>
                    </a:ext>
                  </a:extLst>
                </a:gridCol>
                <a:gridCol w="698500">
                  <a:extLst>
                    <a:ext uri="{9D8B030D-6E8A-4147-A177-3AD203B41FA5}">
                      <a16:colId xmlns:a16="http://schemas.microsoft.com/office/drawing/2014/main" val="957482447"/>
                    </a:ext>
                  </a:extLst>
                </a:gridCol>
                <a:gridCol w="698500">
                  <a:extLst>
                    <a:ext uri="{9D8B030D-6E8A-4147-A177-3AD203B41FA5}">
                      <a16:colId xmlns:a16="http://schemas.microsoft.com/office/drawing/2014/main" val="3270868624"/>
                    </a:ext>
                  </a:extLst>
                </a:gridCol>
                <a:gridCol w="698500">
                  <a:extLst>
                    <a:ext uri="{9D8B030D-6E8A-4147-A177-3AD203B41FA5}">
                      <a16:colId xmlns:a16="http://schemas.microsoft.com/office/drawing/2014/main" val="2031092608"/>
                    </a:ext>
                  </a:extLst>
                </a:gridCol>
                <a:gridCol w="698500">
                  <a:extLst>
                    <a:ext uri="{9D8B030D-6E8A-4147-A177-3AD203B41FA5}">
                      <a16:colId xmlns:a16="http://schemas.microsoft.com/office/drawing/2014/main" val="1117364391"/>
                    </a:ext>
                  </a:extLst>
                </a:gridCol>
                <a:gridCol w="698500">
                  <a:extLst>
                    <a:ext uri="{9D8B030D-6E8A-4147-A177-3AD203B41FA5}">
                      <a16:colId xmlns:a16="http://schemas.microsoft.com/office/drawing/2014/main" val="389691867"/>
                    </a:ext>
                  </a:extLst>
                </a:gridCol>
                <a:gridCol w="698500">
                  <a:extLst>
                    <a:ext uri="{9D8B030D-6E8A-4147-A177-3AD203B41FA5}">
                      <a16:colId xmlns:a16="http://schemas.microsoft.com/office/drawing/2014/main" val="1008815997"/>
                    </a:ext>
                  </a:extLst>
                </a:gridCol>
                <a:gridCol w="698500">
                  <a:extLst>
                    <a:ext uri="{9D8B030D-6E8A-4147-A177-3AD203B41FA5}">
                      <a16:colId xmlns:a16="http://schemas.microsoft.com/office/drawing/2014/main" val="1858092508"/>
                    </a:ext>
                  </a:extLst>
                </a:gridCol>
                <a:gridCol w="698500">
                  <a:extLst>
                    <a:ext uri="{9D8B030D-6E8A-4147-A177-3AD203B41FA5}">
                      <a16:colId xmlns:a16="http://schemas.microsoft.com/office/drawing/2014/main" val="3700204710"/>
                    </a:ext>
                  </a:extLst>
                </a:gridCol>
              </a:tblGrid>
              <a:tr h="238817">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90238431"/>
                  </a:ext>
                </a:extLst>
              </a:tr>
              <a:tr h="491680">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2341791"/>
                  </a:ext>
                </a:extLst>
              </a:tr>
              <a:tr h="238817">
                <a:tc>
                  <a:txBody>
                    <a:bodyPr/>
                    <a:lstStyle/>
                    <a:p>
                      <a:pPr algn="ctr" fontAlgn="b"/>
                      <a:r>
                        <a:rPr lang="en-US" sz="800" b="0" i="0" u="none" strike="noStrike">
                          <a:solidFill>
                            <a:srgbClr val="000000"/>
                          </a:solidFill>
                          <a:effectLst/>
                          <a:latin typeface="Calibri" panose="020F0502020204030204" pitchFamily="34" charset="0"/>
                        </a:rPr>
                        <a:t>2021-02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119,742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186,803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306,545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4,430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7120729"/>
                  </a:ext>
                </a:extLst>
              </a:tr>
              <a:tr h="238817">
                <a:tc>
                  <a:txBody>
                    <a:bodyPr/>
                    <a:lstStyle/>
                    <a:p>
                      <a:pPr algn="ctr" fontAlgn="b"/>
                      <a:r>
                        <a:rPr lang="en-US" sz="800" b="0" i="0" u="none" strike="noStrike">
                          <a:solidFill>
                            <a:srgbClr val="000000"/>
                          </a:solidFill>
                          <a:effectLst/>
                          <a:latin typeface="Calibri" panose="020F0502020204030204" pitchFamily="34" charset="0"/>
                        </a:rPr>
                        <a:t>2021-03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187,648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241,361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429,009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1,624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9894138"/>
                  </a:ext>
                </a:extLst>
              </a:tr>
              <a:tr h="238817">
                <a:tc>
                  <a:txBody>
                    <a:bodyPr/>
                    <a:lstStyle/>
                    <a:p>
                      <a:pPr algn="ctr" fontAlgn="b"/>
                      <a:r>
                        <a:rPr lang="en-US" sz="800" b="0" i="0" u="none" strike="noStrike">
                          <a:solidFill>
                            <a:srgbClr val="000000"/>
                          </a:solidFill>
                          <a:effectLst/>
                          <a:latin typeface="Calibri" panose="020F0502020204030204" pitchFamily="34" charset="0"/>
                        </a:rPr>
                        <a:t>2021-04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132,428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220,732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353,160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1,592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4,162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9175394"/>
                  </a:ext>
                </a:extLst>
              </a:tr>
              <a:tr h="238817">
                <a:tc>
                  <a:txBody>
                    <a:bodyPr/>
                    <a:lstStyle/>
                    <a:p>
                      <a:pPr algn="ctr" fontAlgn="b"/>
                      <a:r>
                        <a:rPr lang="en-US" sz="800" b="0" i="0" u="none" strike="noStrike">
                          <a:solidFill>
                            <a:srgbClr val="000000"/>
                          </a:solidFill>
                          <a:effectLst/>
                          <a:latin typeface="Calibri" panose="020F0502020204030204" pitchFamily="34" charset="0"/>
                        </a:rPr>
                        <a:t>2021-05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101,790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207,518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309,308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1,603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2,185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65654"/>
                  </a:ext>
                </a:extLst>
              </a:tr>
              <a:tr h="238817">
                <a:tc>
                  <a:txBody>
                    <a:bodyPr/>
                    <a:lstStyle/>
                    <a:p>
                      <a:pPr algn="ctr" fontAlgn="b"/>
                      <a:r>
                        <a:rPr lang="en-US" sz="800" b="0" i="0" u="none" strike="noStrike">
                          <a:solidFill>
                            <a:srgbClr val="000000"/>
                          </a:solidFill>
                          <a:effectLst/>
                          <a:latin typeface="Calibri" panose="020F0502020204030204" pitchFamily="34" charset="0"/>
                        </a:rPr>
                        <a:t>2021-06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136,150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243,969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380,119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4,991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2940377"/>
                  </a:ext>
                </a:extLst>
              </a:tr>
              <a:tr h="238817">
                <a:tc>
                  <a:txBody>
                    <a:bodyPr/>
                    <a:lstStyle/>
                    <a:p>
                      <a:pPr algn="ctr" fontAlgn="b"/>
                      <a:r>
                        <a:rPr lang="en-US" sz="800" b="0" i="0" u="none" strike="noStrike">
                          <a:solidFill>
                            <a:srgbClr val="000000"/>
                          </a:solidFill>
                          <a:effectLst/>
                          <a:latin typeface="Calibri" panose="020F0502020204030204" pitchFamily="34" charset="0"/>
                        </a:rPr>
                        <a:t>2021-07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87,752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291,498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379,250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5,545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982634"/>
                  </a:ext>
                </a:extLst>
              </a:tr>
              <a:tr h="238817">
                <a:tc>
                  <a:txBody>
                    <a:bodyPr/>
                    <a:lstStyle/>
                    <a:p>
                      <a:pPr algn="ctr" fontAlgn="b"/>
                      <a:r>
                        <a:rPr lang="en-US" sz="800" b="0" i="0" u="none" strike="noStrike">
                          <a:solidFill>
                            <a:srgbClr val="000000"/>
                          </a:solidFill>
                          <a:effectLst/>
                          <a:latin typeface="Calibri" panose="020F0502020204030204" pitchFamily="34" charset="0"/>
                        </a:rPr>
                        <a:t>2021-08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112,901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264,683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377,584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1,770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567571"/>
                  </a:ext>
                </a:extLst>
              </a:tr>
              <a:tr h="238817">
                <a:tc>
                  <a:txBody>
                    <a:bodyPr/>
                    <a:lstStyle/>
                    <a:p>
                      <a:pPr algn="ctr" fontAlgn="b"/>
                      <a:r>
                        <a:rPr lang="en-US" sz="800" b="0" i="0" u="none" strike="noStrike">
                          <a:solidFill>
                            <a:srgbClr val="000000"/>
                          </a:solidFill>
                          <a:effectLst/>
                          <a:latin typeface="Calibri" panose="020F0502020204030204" pitchFamily="34" charset="0"/>
                        </a:rPr>
                        <a:t>2021-09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68,915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243,881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312,796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1,570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2,053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8409672"/>
                  </a:ext>
                </a:extLst>
              </a:tr>
              <a:tr h="238817">
                <a:tc>
                  <a:txBody>
                    <a:bodyPr/>
                    <a:lstStyle/>
                    <a:p>
                      <a:pPr algn="ctr" fontAlgn="b"/>
                      <a:r>
                        <a:rPr lang="en-US" sz="800" b="0" i="0" u="none" strike="noStrike">
                          <a:solidFill>
                            <a:srgbClr val="000000"/>
                          </a:solidFill>
                          <a:effectLst/>
                          <a:latin typeface="Calibri" panose="020F0502020204030204" pitchFamily="34" charset="0"/>
                        </a:rPr>
                        <a:t>2021-10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56,991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233,687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290,678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3,398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7781002"/>
                  </a:ext>
                </a:extLst>
              </a:tr>
              <a:tr h="238817">
                <a:tc>
                  <a:txBody>
                    <a:bodyPr/>
                    <a:lstStyle/>
                    <a:p>
                      <a:pPr algn="ctr" fontAlgn="b"/>
                      <a:r>
                        <a:rPr lang="en-US" sz="800" b="0" i="0" u="none" strike="noStrike">
                          <a:solidFill>
                            <a:srgbClr val="000000"/>
                          </a:solidFill>
                          <a:effectLst/>
                          <a:latin typeface="Calibri" panose="020F0502020204030204" pitchFamily="34" charset="0"/>
                        </a:rPr>
                        <a:t>2021-11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356,986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215,282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572,268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1,388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0.61%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196454"/>
                  </a:ext>
                </a:extLst>
              </a:tr>
              <a:tr h="238817">
                <a:tc>
                  <a:txBody>
                    <a:bodyPr/>
                    <a:lstStyle/>
                    <a:p>
                      <a:pPr algn="ctr" fontAlgn="b"/>
                      <a:r>
                        <a:rPr lang="en-US" sz="800" b="0" i="0" u="none" strike="noStrike">
                          <a:solidFill>
                            <a:srgbClr val="000000"/>
                          </a:solidFill>
                          <a:effectLst/>
                          <a:latin typeface="Calibri" panose="020F0502020204030204" pitchFamily="34" charset="0"/>
                        </a:rPr>
                        <a:t>2021-12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70,637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214,374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285,011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1,905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3464674"/>
                  </a:ext>
                </a:extLst>
              </a:tr>
              <a:tr h="238817">
                <a:tc>
                  <a:txBody>
                    <a:bodyPr/>
                    <a:lstStyle/>
                    <a:p>
                      <a:pPr algn="ctr" fontAlgn="b"/>
                      <a:r>
                        <a:rPr lang="en-US" sz="800" b="0" i="0" u="none" strike="noStrike">
                          <a:solidFill>
                            <a:srgbClr val="000000"/>
                          </a:solidFill>
                          <a:effectLst/>
                          <a:latin typeface="Calibri" panose="020F0502020204030204" pitchFamily="34" charset="0"/>
                        </a:rPr>
                        <a:t>2022-01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104,313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221,439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325,752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1,673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1333891"/>
                  </a:ext>
                </a:extLst>
              </a:tr>
              <a:tr h="238817">
                <a:tc>
                  <a:txBody>
                    <a:bodyPr/>
                    <a:lstStyle/>
                    <a:p>
                      <a:pPr algn="ctr" fontAlgn="b"/>
                      <a:r>
                        <a:rPr lang="en-US" sz="800" b="0" i="0" u="none" strike="noStrike">
                          <a:solidFill>
                            <a:srgbClr val="000000"/>
                          </a:solidFill>
                          <a:effectLst/>
                          <a:latin typeface="Calibri" panose="020F0502020204030204" pitchFamily="34" charset="0"/>
                        </a:rPr>
                        <a:t>2022-02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105,063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208,309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313,372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1,343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3,400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4995170"/>
                  </a:ext>
                </a:extLst>
              </a:tr>
              <a:tr h="238817">
                <a:tc>
                  <a:txBody>
                    <a:bodyPr/>
                    <a:lstStyle/>
                    <a:p>
                      <a:pPr algn="ctr" fontAlgn="b"/>
                      <a:r>
                        <a:rPr lang="en-US" sz="800" b="0" i="0" u="none" strike="noStrike">
                          <a:solidFill>
                            <a:srgbClr val="000000"/>
                          </a:solidFill>
                          <a:effectLst/>
                          <a:latin typeface="Calibri" panose="020F0502020204030204" pitchFamily="34" charset="0"/>
                        </a:rPr>
                        <a:t>2022-03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112,865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269,490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382,355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4,484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6813600"/>
                  </a:ext>
                </a:extLst>
              </a:tr>
              <a:tr h="238817">
                <a:tc>
                  <a:txBody>
                    <a:bodyPr/>
                    <a:lstStyle/>
                    <a:p>
                      <a:pPr algn="ctr" fontAlgn="b"/>
                      <a:r>
                        <a:rPr lang="en-US" sz="800" b="0" i="0" u="none" strike="noStrike">
                          <a:solidFill>
                            <a:srgbClr val="000000"/>
                          </a:solidFill>
                          <a:effectLst/>
                          <a:latin typeface="Calibri" panose="020F0502020204030204" pitchFamily="34" charset="0"/>
                        </a:rPr>
                        <a:t>2022-04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128,697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247,896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376,593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1,985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4,406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6337717"/>
                  </a:ext>
                </a:extLst>
              </a:tr>
              <a:tr h="238817">
                <a:tc>
                  <a:txBody>
                    <a:bodyPr/>
                    <a:lstStyle/>
                    <a:p>
                      <a:pPr algn="ctr" fontAlgn="b"/>
                      <a:r>
                        <a:rPr lang="en-US" sz="800" b="0" i="0" u="none" strike="noStrike">
                          <a:solidFill>
                            <a:srgbClr val="000000"/>
                          </a:solidFill>
                          <a:effectLst/>
                          <a:latin typeface="Calibri" panose="020F0502020204030204" pitchFamily="34" charset="0"/>
                        </a:rPr>
                        <a:t>2022-05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131,481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257,179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388,660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2,762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2,460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5,889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5775123"/>
                  </a:ext>
                </a:extLst>
              </a:tr>
              <a:tr h="238817">
                <a:tc>
                  <a:txBody>
                    <a:bodyPr/>
                    <a:lstStyle/>
                    <a:p>
                      <a:pPr algn="ctr" fontAlgn="b"/>
                      <a:r>
                        <a:rPr lang="en-US" sz="800" b="0" i="0" u="none" strike="noStrike">
                          <a:solidFill>
                            <a:srgbClr val="000000"/>
                          </a:solidFill>
                          <a:effectLst/>
                          <a:latin typeface="Calibri" panose="020F0502020204030204" pitchFamily="34" charset="0"/>
                        </a:rPr>
                        <a:t>2022-06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103,647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286,099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389,746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1,673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595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9773204"/>
                  </a:ext>
                </a:extLst>
              </a:tr>
              <a:tr h="238817">
                <a:tc>
                  <a:txBody>
                    <a:bodyPr/>
                    <a:lstStyle/>
                    <a:p>
                      <a:pPr algn="ctr" fontAlgn="b"/>
                      <a:r>
                        <a:rPr lang="en-US" sz="800" b="0" i="0" u="none" strike="noStrike">
                          <a:solidFill>
                            <a:srgbClr val="000000"/>
                          </a:solidFill>
                          <a:effectLst/>
                          <a:latin typeface="Calibri" panose="020F0502020204030204" pitchFamily="34" charset="0"/>
                        </a:rPr>
                        <a:t>2022-07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96,502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277,038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373,540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4,342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2902124"/>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10/11/22</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July 2022 - IAG/IAL Statistics</a:t>
            </a:r>
          </a:p>
          <a:p>
            <a:r>
              <a:rPr lang="en-US" altLang="en-US" dirty="0"/>
              <a:t>Top 10 – July 2022 -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July 2022 -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10/11/22</a:t>
            </a:r>
          </a:p>
        </p:txBody>
      </p:sp>
      <p:graphicFrame>
        <p:nvGraphicFramePr>
          <p:cNvPr id="5" name="Table 4">
            <a:extLst>
              <a:ext uri="{FF2B5EF4-FFF2-40B4-BE49-F238E27FC236}">
                <a16:creationId xmlns:a16="http://schemas.microsoft.com/office/drawing/2014/main" id="{B7239A3B-131A-4045-BB5C-3554A160523E}"/>
              </a:ext>
            </a:extLst>
          </p:cNvPr>
          <p:cNvGraphicFramePr>
            <a:graphicFrameLocks noGrp="1"/>
          </p:cNvGraphicFramePr>
          <p:nvPr>
            <p:extLst>
              <p:ext uri="{D42A27DB-BD31-4B8C-83A1-F6EECF244321}">
                <p14:modId xmlns:p14="http://schemas.microsoft.com/office/powerpoint/2010/main" val="4149880882"/>
              </p:ext>
            </p:extLst>
          </p:nvPr>
        </p:nvGraphicFramePr>
        <p:xfrm>
          <a:off x="2120899" y="1100213"/>
          <a:ext cx="4902201" cy="3914775"/>
        </p:xfrm>
        <a:graphic>
          <a:graphicData uri="http://schemas.openxmlformats.org/drawingml/2006/table">
            <a:tbl>
              <a:tblPr/>
              <a:tblGrid>
                <a:gridCol w="1148953">
                  <a:extLst>
                    <a:ext uri="{9D8B030D-6E8A-4147-A177-3AD203B41FA5}">
                      <a16:colId xmlns:a16="http://schemas.microsoft.com/office/drawing/2014/main" val="563596119"/>
                    </a:ext>
                  </a:extLst>
                </a:gridCol>
                <a:gridCol w="938312">
                  <a:extLst>
                    <a:ext uri="{9D8B030D-6E8A-4147-A177-3AD203B41FA5}">
                      <a16:colId xmlns:a16="http://schemas.microsoft.com/office/drawing/2014/main" val="2577912196"/>
                    </a:ext>
                  </a:extLst>
                </a:gridCol>
                <a:gridCol w="938312">
                  <a:extLst>
                    <a:ext uri="{9D8B030D-6E8A-4147-A177-3AD203B41FA5}">
                      <a16:colId xmlns:a16="http://schemas.microsoft.com/office/drawing/2014/main" val="2957111851"/>
                    </a:ext>
                  </a:extLst>
                </a:gridCol>
                <a:gridCol w="938312">
                  <a:extLst>
                    <a:ext uri="{9D8B030D-6E8A-4147-A177-3AD203B41FA5}">
                      <a16:colId xmlns:a16="http://schemas.microsoft.com/office/drawing/2014/main" val="632645693"/>
                    </a:ext>
                  </a:extLst>
                </a:gridCol>
                <a:gridCol w="938312">
                  <a:extLst>
                    <a:ext uri="{9D8B030D-6E8A-4147-A177-3AD203B41FA5}">
                      <a16:colId xmlns:a16="http://schemas.microsoft.com/office/drawing/2014/main" val="4245732244"/>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0.99%</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2223657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34216686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810880859"/>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26300063"/>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1,739</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3924862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10557123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885325299"/>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31621736"/>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1,974</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8526318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017695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287370455"/>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99466723"/>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51168863"/>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14415163"/>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2894325495"/>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832884325"/>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3811266778"/>
                  </a:ext>
                </a:extLst>
              </a:tr>
            </a:tbl>
          </a:graphicData>
        </a:graphic>
      </p:graphicFrame>
      <p:graphicFrame>
        <p:nvGraphicFramePr>
          <p:cNvPr id="7" name="Object 6">
            <a:extLst>
              <a:ext uri="{FF2B5EF4-FFF2-40B4-BE49-F238E27FC236}">
                <a16:creationId xmlns:a16="http://schemas.microsoft.com/office/drawing/2014/main" id="{4EF0A273-9CFD-4C00-AA35-7836E48799B2}"/>
              </a:ext>
            </a:extLst>
          </p:cNvPr>
          <p:cNvGraphicFramePr>
            <a:graphicFrameLocks noChangeAspect="1"/>
          </p:cNvGraphicFramePr>
          <p:nvPr>
            <p:extLst>
              <p:ext uri="{D42A27DB-BD31-4B8C-83A1-F6EECF244321}">
                <p14:modId xmlns:p14="http://schemas.microsoft.com/office/powerpoint/2010/main" val="1389532485"/>
              </p:ext>
            </p:extLst>
          </p:nvPr>
        </p:nvGraphicFramePr>
        <p:xfrm>
          <a:off x="4114799" y="5277001"/>
          <a:ext cx="914400" cy="771525"/>
        </p:xfrm>
        <a:graphic>
          <a:graphicData uri="http://schemas.openxmlformats.org/presentationml/2006/ole">
            <mc:AlternateContent xmlns:mc="http://schemas.openxmlformats.org/markup-compatibility/2006">
              <mc:Choice xmlns:v="urn:schemas-microsoft-com:vml" Requires="v">
                <p:oleObj spid="_x0000_s1067" name="Worksheet" showAsIcon="1" r:id="rId4" imgW="914400" imgH="771480" progId="Excel.Sheet.12">
                  <p:embed/>
                </p:oleObj>
              </mc:Choice>
              <mc:Fallback>
                <p:oleObj name="Worksheet" showAsIcon="1" r:id="rId4" imgW="914400" imgH="771480" progId="Excel.Sheet.12">
                  <p:embed/>
                  <p:pic>
                    <p:nvPicPr>
                      <p:cNvPr id="0" name=""/>
                      <p:cNvPicPr/>
                      <p:nvPr/>
                    </p:nvPicPr>
                    <p:blipFill>
                      <a:blip r:embed="rId5"/>
                      <a:stretch>
                        <a:fillRect/>
                      </a:stretch>
                    </p:blipFill>
                    <p:spPr>
                      <a:xfrm>
                        <a:off x="4114799" y="5277001"/>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July 2022 -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10/11/22</a:t>
            </a:r>
          </a:p>
        </p:txBody>
      </p:sp>
      <p:pic>
        <p:nvPicPr>
          <p:cNvPr id="5" name="Picture 4" descr="Chart, scatter chart&#10;&#10;Description automatically generated">
            <a:extLst>
              <a:ext uri="{FF2B5EF4-FFF2-40B4-BE49-F238E27FC236}">
                <a16:creationId xmlns:a16="http://schemas.microsoft.com/office/drawing/2014/main" id="{1E780763-509E-484A-B8BB-B064FEDBB2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35021"/>
            <a:ext cx="9144000" cy="1524000"/>
          </a:xfrm>
          <a:prstGeom prst="rect">
            <a:avLst/>
          </a:prstGeom>
        </p:spPr>
      </p:pic>
      <p:sp>
        <p:nvSpPr>
          <p:cNvPr id="12" name="TextBox 11">
            <a:extLst>
              <a:ext uri="{FF2B5EF4-FFF2-40B4-BE49-F238E27FC236}">
                <a16:creationId xmlns:a16="http://schemas.microsoft.com/office/drawing/2014/main" id="{052E5FAA-2952-4A4F-B178-48EF77F1794A}"/>
              </a:ext>
            </a:extLst>
          </p:cNvPr>
          <p:cNvSpPr txBox="1"/>
          <p:nvPr/>
        </p:nvSpPr>
        <p:spPr>
          <a:xfrm>
            <a:off x="8039100" y="927042"/>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10</a:t>
            </a:r>
          </a:p>
        </p:txBody>
      </p:sp>
      <p:pic>
        <p:nvPicPr>
          <p:cNvPr id="8" name="Picture 7" descr="Chart, bar chart, box and whisker chart&#10;&#10;Description automatically generated">
            <a:extLst>
              <a:ext uri="{FF2B5EF4-FFF2-40B4-BE49-F238E27FC236}">
                <a16:creationId xmlns:a16="http://schemas.microsoft.com/office/drawing/2014/main" id="{C97843BD-8B6F-4083-8296-36D3D6575A3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1" name="Picture 10" descr="Chart, box and whisker chart&#10;&#10;Description automatically generated">
            <a:extLst>
              <a:ext uri="{FF2B5EF4-FFF2-40B4-BE49-F238E27FC236}">
                <a16:creationId xmlns:a16="http://schemas.microsoft.com/office/drawing/2014/main" id="{EE793C19-C7E5-4400-8CF8-8F05188DEE2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298305"/>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July 2022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10/11/22</a:t>
            </a:r>
          </a:p>
        </p:txBody>
      </p:sp>
      <p:pic>
        <p:nvPicPr>
          <p:cNvPr id="4" name="Picture 3" descr="Chart, scatter chart&#10;&#10;Description automatically generated">
            <a:extLst>
              <a:ext uri="{FF2B5EF4-FFF2-40B4-BE49-F238E27FC236}">
                <a16:creationId xmlns:a16="http://schemas.microsoft.com/office/drawing/2014/main" id="{A570C1CE-745F-4EB5-9C7F-FFF0A5BF88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33420"/>
            <a:ext cx="9144000" cy="1524000"/>
          </a:xfrm>
          <a:prstGeom prst="rect">
            <a:avLst/>
          </a:prstGeom>
        </p:spPr>
      </p:pic>
      <p:pic>
        <p:nvPicPr>
          <p:cNvPr id="8" name="Picture 7" descr="Chart, bar chart, box and whisker chart&#10;&#10;Description automatically generated">
            <a:extLst>
              <a:ext uri="{FF2B5EF4-FFF2-40B4-BE49-F238E27FC236}">
                <a16:creationId xmlns:a16="http://schemas.microsoft.com/office/drawing/2014/main" id="{B920FB62-07DE-4AEB-AC16-054A394E65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2" name="Picture 11" descr="Chart, scatter chart, box and whisker chart&#10;&#10;Description automatically generated">
            <a:extLst>
              <a:ext uri="{FF2B5EF4-FFF2-40B4-BE49-F238E27FC236}">
                <a16:creationId xmlns:a16="http://schemas.microsoft.com/office/drawing/2014/main" id="{F2E36F6F-61E4-4541-AB00-CE7264CF06E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00580"/>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10/11/22</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10/11/22</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July 2022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10/11/22</a:t>
            </a:r>
          </a:p>
        </p:txBody>
      </p:sp>
      <p:pic>
        <p:nvPicPr>
          <p:cNvPr id="5" name="Picture 4" descr="Chart, waterfall chart&#10;&#10;Description automatically generated">
            <a:extLst>
              <a:ext uri="{FF2B5EF4-FFF2-40B4-BE49-F238E27FC236}">
                <a16:creationId xmlns:a16="http://schemas.microsoft.com/office/drawing/2014/main" id="{F1555CBC-F0C0-44D0-8390-93C518FBF2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10/11/22</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16923</TotalTime>
  <Words>1167</Words>
  <Application>Microsoft Office PowerPoint</Application>
  <PresentationFormat>On-screen Show (4:3)</PresentationFormat>
  <Paragraphs>358</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July 2022 - IAG/IAL Statistics</vt:lpstr>
      <vt:lpstr>Top 10 - July 2022 - IAG/IAL % Greater Than 1% of Enrollments With number of months Greater Than 1%  </vt:lpstr>
      <vt:lpstr>Top 10 - 12 Month Average IAG/IAL % Greater Than 1% of Enrollments thru July 2022 With number of months Greater Than 1% </vt:lpstr>
      <vt:lpstr>Explanation of IAG/IAL Slides Data</vt:lpstr>
      <vt:lpstr>Explanation of IAG/IAL Slides Data (Cont)</vt:lpstr>
      <vt:lpstr>Top - 12 Month Average Rescission % Greater Than 1% of Switches thru July 2022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438</cp:revision>
  <cp:lastPrinted>2016-01-21T20:53:15Z</cp:lastPrinted>
  <dcterms:created xsi:type="dcterms:W3CDTF">2016-01-21T15:20:31Z</dcterms:created>
  <dcterms:modified xsi:type="dcterms:W3CDTF">2022-10-04T14:15:21Z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