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32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10/4/2022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10/03/2022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10/11/2022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07E12DC1-6414-4559-8EAE-E0862B849F6A}"/>
              </a:ext>
            </a:extLst>
          </p:cNvPr>
          <p:cNvGraphicFramePr>
            <a:graphicFrameLocks noGrp="1"/>
          </p:cNvGraphicFramePr>
          <p:nvPr>
            <p:extLst>
              <p:ext uri="{D42A27DB-BD31-4B8C-83A1-F6EECF244321}">
                <p14:modId xmlns:p14="http://schemas.microsoft.com/office/powerpoint/2010/main" val="549303338"/>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3300987129"/>
                    </a:ext>
                  </a:extLst>
                </a:gridCol>
                <a:gridCol w="698500">
                  <a:extLst>
                    <a:ext uri="{9D8B030D-6E8A-4147-A177-3AD203B41FA5}">
                      <a16:colId xmlns:a16="http://schemas.microsoft.com/office/drawing/2014/main" val="354159943"/>
                    </a:ext>
                  </a:extLst>
                </a:gridCol>
                <a:gridCol w="698500">
                  <a:extLst>
                    <a:ext uri="{9D8B030D-6E8A-4147-A177-3AD203B41FA5}">
                      <a16:colId xmlns:a16="http://schemas.microsoft.com/office/drawing/2014/main" val="213283371"/>
                    </a:ext>
                  </a:extLst>
                </a:gridCol>
                <a:gridCol w="698500">
                  <a:extLst>
                    <a:ext uri="{9D8B030D-6E8A-4147-A177-3AD203B41FA5}">
                      <a16:colId xmlns:a16="http://schemas.microsoft.com/office/drawing/2014/main" val="321158608"/>
                    </a:ext>
                  </a:extLst>
                </a:gridCol>
                <a:gridCol w="698500">
                  <a:extLst>
                    <a:ext uri="{9D8B030D-6E8A-4147-A177-3AD203B41FA5}">
                      <a16:colId xmlns:a16="http://schemas.microsoft.com/office/drawing/2014/main" val="957482447"/>
                    </a:ext>
                  </a:extLst>
                </a:gridCol>
                <a:gridCol w="698500">
                  <a:extLst>
                    <a:ext uri="{9D8B030D-6E8A-4147-A177-3AD203B41FA5}">
                      <a16:colId xmlns:a16="http://schemas.microsoft.com/office/drawing/2014/main" val="3270868624"/>
                    </a:ext>
                  </a:extLst>
                </a:gridCol>
                <a:gridCol w="698500">
                  <a:extLst>
                    <a:ext uri="{9D8B030D-6E8A-4147-A177-3AD203B41FA5}">
                      <a16:colId xmlns:a16="http://schemas.microsoft.com/office/drawing/2014/main" val="2031092608"/>
                    </a:ext>
                  </a:extLst>
                </a:gridCol>
                <a:gridCol w="698500">
                  <a:extLst>
                    <a:ext uri="{9D8B030D-6E8A-4147-A177-3AD203B41FA5}">
                      <a16:colId xmlns:a16="http://schemas.microsoft.com/office/drawing/2014/main" val="1117364391"/>
                    </a:ext>
                  </a:extLst>
                </a:gridCol>
                <a:gridCol w="698500">
                  <a:extLst>
                    <a:ext uri="{9D8B030D-6E8A-4147-A177-3AD203B41FA5}">
                      <a16:colId xmlns:a16="http://schemas.microsoft.com/office/drawing/2014/main" val="389691867"/>
                    </a:ext>
                  </a:extLst>
                </a:gridCol>
                <a:gridCol w="698500">
                  <a:extLst>
                    <a:ext uri="{9D8B030D-6E8A-4147-A177-3AD203B41FA5}">
                      <a16:colId xmlns:a16="http://schemas.microsoft.com/office/drawing/2014/main" val="1008815997"/>
                    </a:ext>
                  </a:extLst>
                </a:gridCol>
                <a:gridCol w="698500">
                  <a:extLst>
                    <a:ext uri="{9D8B030D-6E8A-4147-A177-3AD203B41FA5}">
                      <a16:colId xmlns:a16="http://schemas.microsoft.com/office/drawing/2014/main" val="1858092508"/>
                    </a:ext>
                  </a:extLst>
                </a:gridCol>
                <a:gridCol w="698500">
                  <a:extLst>
                    <a:ext uri="{9D8B030D-6E8A-4147-A177-3AD203B41FA5}">
                      <a16:colId xmlns:a16="http://schemas.microsoft.com/office/drawing/2014/main" val="3700204710"/>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0238431"/>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2341791"/>
                  </a:ext>
                </a:extLst>
              </a:tr>
              <a:tr h="238817">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120729"/>
                  </a:ext>
                </a:extLst>
              </a:tr>
              <a:tr h="238817">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894138"/>
                  </a:ext>
                </a:extLst>
              </a:tr>
              <a:tr h="238817">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175394"/>
                  </a:ext>
                </a:extLst>
              </a:tr>
              <a:tr h="238817">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65654"/>
                  </a:ext>
                </a:extLst>
              </a:tr>
              <a:tr h="238817">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940377"/>
                  </a:ext>
                </a:extLst>
              </a:tr>
              <a:tr h="238817">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982634"/>
                  </a:ext>
                </a:extLst>
              </a:tr>
              <a:tr h="238817">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567571"/>
                  </a:ext>
                </a:extLst>
              </a:tr>
              <a:tr h="238817">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409672"/>
                  </a:ext>
                </a:extLst>
              </a:tr>
              <a:tr h="238817">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7781002"/>
                  </a:ext>
                </a:extLst>
              </a:tr>
              <a:tr h="238817">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96454"/>
                  </a:ext>
                </a:extLst>
              </a:tr>
              <a:tr h="238817">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3464674"/>
                  </a:ext>
                </a:extLst>
              </a:tr>
              <a:tr h="238817">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333891"/>
                  </a:ext>
                </a:extLst>
              </a:tr>
              <a:tr h="238817">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995170"/>
                  </a:ext>
                </a:extLst>
              </a:tr>
              <a:tr h="238817">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6813600"/>
                  </a:ext>
                </a:extLst>
              </a:tr>
              <a:tr h="238817">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6337717"/>
                  </a:ext>
                </a:extLst>
              </a:tr>
              <a:tr h="238817">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5,889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5775123"/>
                  </a:ext>
                </a:extLst>
              </a:tr>
              <a:tr h="238817">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9773204"/>
                  </a:ext>
                </a:extLst>
              </a:tr>
              <a:tr h="238817">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902124"/>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July 2022 - IAG/IAL Statistics</a:t>
            </a:r>
          </a:p>
          <a:p>
            <a:r>
              <a:rPr lang="en-US" altLang="en-US" dirty="0"/>
              <a:t>Top 10 – July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July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graphicFrame>
        <p:nvGraphicFramePr>
          <p:cNvPr id="5" name="Table 4">
            <a:extLst>
              <a:ext uri="{FF2B5EF4-FFF2-40B4-BE49-F238E27FC236}">
                <a16:creationId xmlns:a16="http://schemas.microsoft.com/office/drawing/2014/main" id="{B7239A3B-131A-4045-BB5C-3554A160523E}"/>
              </a:ext>
            </a:extLst>
          </p:cNvPr>
          <p:cNvGraphicFramePr>
            <a:graphicFrameLocks noGrp="1"/>
          </p:cNvGraphicFramePr>
          <p:nvPr>
            <p:extLst>
              <p:ext uri="{D42A27DB-BD31-4B8C-83A1-F6EECF244321}">
                <p14:modId xmlns:p14="http://schemas.microsoft.com/office/powerpoint/2010/main" val="4149880882"/>
              </p:ext>
            </p:extLst>
          </p:nvPr>
        </p:nvGraphicFramePr>
        <p:xfrm>
          <a:off x="2120899" y="1100213"/>
          <a:ext cx="4902201" cy="3914775"/>
        </p:xfrm>
        <a:graphic>
          <a:graphicData uri="http://schemas.openxmlformats.org/drawingml/2006/table">
            <a:tbl>
              <a:tblPr/>
              <a:tblGrid>
                <a:gridCol w="1148953">
                  <a:extLst>
                    <a:ext uri="{9D8B030D-6E8A-4147-A177-3AD203B41FA5}">
                      <a16:colId xmlns:a16="http://schemas.microsoft.com/office/drawing/2014/main" val="563596119"/>
                    </a:ext>
                  </a:extLst>
                </a:gridCol>
                <a:gridCol w="938312">
                  <a:extLst>
                    <a:ext uri="{9D8B030D-6E8A-4147-A177-3AD203B41FA5}">
                      <a16:colId xmlns:a16="http://schemas.microsoft.com/office/drawing/2014/main" val="2577912196"/>
                    </a:ext>
                  </a:extLst>
                </a:gridCol>
                <a:gridCol w="938312">
                  <a:extLst>
                    <a:ext uri="{9D8B030D-6E8A-4147-A177-3AD203B41FA5}">
                      <a16:colId xmlns:a16="http://schemas.microsoft.com/office/drawing/2014/main" val="2957111851"/>
                    </a:ext>
                  </a:extLst>
                </a:gridCol>
                <a:gridCol w="938312">
                  <a:extLst>
                    <a:ext uri="{9D8B030D-6E8A-4147-A177-3AD203B41FA5}">
                      <a16:colId xmlns:a16="http://schemas.microsoft.com/office/drawing/2014/main" val="632645693"/>
                    </a:ext>
                  </a:extLst>
                </a:gridCol>
                <a:gridCol w="938312">
                  <a:extLst>
                    <a:ext uri="{9D8B030D-6E8A-4147-A177-3AD203B41FA5}">
                      <a16:colId xmlns:a16="http://schemas.microsoft.com/office/drawing/2014/main" val="4245732244"/>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223657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4216686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1088085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630006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1,739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924862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0557123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85325299"/>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162173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1,974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526318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017695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87370455"/>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9466723"/>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1168863"/>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5163"/>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894325495"/>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832884325"/>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811266778"/>
                  </a:ext>
                </a:extLst>
              </a:tr>
            </a:tbl>
          </a:graphicData>
        </a:graphic>
      </p:graphicFrame>
      <p:graphicFrame>
        <p:nvGraphicFramePr>
          <p:cNvPr id="7" name="Object 6">
            <a:extLst>
              <a:ext uri="{FF2B5EF4-FFF2-40B4-BE49-F238E27FC236}">
                <a16:creationId xmlns:a16="http://schemas.microsoft.com/office/drawing/2014/main" id="{4EF0A273-9CFD-4C00-AA35-7836E48799B2}"/>
              </a:ext>
            </a:extLst>
          </p:cNvPr>
          <p:cNvGraphicFramePr>
            <a:graphicFrameLocks noChangeAspect="1"/>
          </p:cNvGraphicFramePr>
          <p:nvPr>
            <p:extLst>
              <p:ext uri="{D42A27DB-BD31-4B8C-83A1-F6EECF244321}">
                <p14:modId xmlns:p14="http://schemas.microsoft.com/office/powerpoint/2010/main" val="1389532485"/>
              </p:ext>
            </p:extLst>
          </p:nvPr>
        </p:nvGraphicFramePr>
        <p:xfrm>
          <a:off x="4114799" y="5277001"/>
          <a:ext cx="914400" cy="771525"/>
        </p:xfrm>
        <a:graphic>
          <a:graphicData uri="http://schemas.openxmlformats.org/presentationml/2006/ole">
            <mc:AlternateContent xmlns:mc="http://schemas.openxmlformats.org/markup-compatibility/2006">
              <mc:Choice xmlns:v="urn:schemas-microsoft-com:vml" Requires="v">
                <p:oleObj spid="_x0000_s1067"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9" y="527700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July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pic>
        <p:nvPicPr>
          <p:cNvPr id="5" name="Picture 4" descr="Chart, scatter chart&#10;&#10;Description automatically generated">
            <a:extLst>
              <a:ext uri="{FF2B5EF4-FFF2-40B4-BE49-F238E27FC236}">
                <a16:creationId xmlns:a16="http://schemas.microsoft.com/office/drawing/2014/main" id="{1E780763-509E-484A-B8BB-B064FEDBB2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5021"/>
            <a:ext cx="9144000" cy="1524000"/>
          </a:xfrm>
          <a:prstGeom prst="rect">
            <a:avLst/>
          </a:prstGeom>
        </p:spPr>
      </p:pic>
      <p:sp>
        <p:nvSpPr>
          <p:cNvPr id="12" name="TextBox 11">
            <a:extLst>
              <a:ext uri="{FF2B5EF4-FFF2-40B4-BE49-F238E27FC236}">
                <a16:creationId xmlns:a16="http://schemas.microsoft.com/office/drawing/2014/main" id="{052E5FAA-2952-4A4F-B178-48EF77F1794A}"/>
              </a:ext>
            </a:extLst>
          </p:cNvPr>
          <p:cNvSpPr txBox="1"/>
          <p:nvPr/>
        </p:nvSpPr>
        <p:spPr>
          <a:xfrm>
            <a:off x="8039100" y="927042"/>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10</a:t>
            </a:r>
          </a:p>
        </p:txBody>
      </p:sp>
      <p:pic>
        <p:nvPicPr>
          <p:cNvPr id="8" name="Picture 7" descr="Chart, bar chart, box and whisker chart&#10;&#10;Description automatically generated">
            <a:extLst>
              <a:ext uri="{FF2B5EF4-FFF2-40B4-BE49-F238E27FC236}">
                <a16:creationId xmlns:a16="http://schemas.microsoft.com/office/drawing/2014/main" id="{C97843BD-8B6F-4083-8296-36D3D6575A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box and whisker chart&#10;&#10;Description automatically generated">
            <a:extLst>
              <a:ext uri="{FF2B5EF4-FFF2-40B4-BE49-F238E27FC236}">
                <a16:creationId xmlns:a16="http://schemas.microsoft.com/office/drawing/2014/main" id="{EE793C19-C7E5-4400-8CF8-8F05188DEE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8305"/>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July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pic>
        <p:nvPicPr>
          <p:cNvPr id="4" name="Picture 3" descr="Chart, scatter chart&#10;&#10;Description automatically generated">
            <a:extLst>
              <a:ext uri="{FF2B5EF4-FFF2-40B4-BE49-F238E27FC236}">
                <a16:creationId xmlns:a16="http://schemas.microsoft.com/office/drawing/2014/main" id="{A570C1CE-745F-4EB5-9C7F-FFF0A5BF88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3420"/>
            <a:ext cx="9144000" cy="1524000"/>
          </a:xfrm>
          <a:prstGeom prst="rect">
            <a:avLst/>
          </a:prstGeom>
        </p:spPr>
      </p:pic>
      <p:pic>
        <p:nvPicPr>
          <p:cNvPr id="8" name="Picture 7" descr="Chart, bar chart, box and whisker chart&#10;&#10;Description automatically generated">
            <a:extLst>
              <a:ext uri="{FF2B5EF4-FFF2-40B4-BE49-F238E27FC236}">
                <a16:creationId xmlns:a16="http://schemas.microsoft.com/office/drawing/2014/main" id="{B920FB62-07DE-4AEB-AC16-054A394E65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scatter chart, box and whisker chart&#10;&#10;Description automatically generated">
            <a:extLst>
              <a:ext uri="{FF2B5EF4-FFF2-40B4-BE49-F238E27FC236}">
                <a16:creationId xmlns:a16="http://schemas.microsoft.com/office/drawing/2014/main" id="{F2E36F6F-61E4-4541-AB00-CE7264CF06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058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July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pic>
        <p:nvPicPr>
          <p:cNvPr id="5" name="Picture 4" descr="Chart, waterfall chart&#10;&#10;Description automatically generated">
            <a:extLst>
              <a:ext uri="{FF2B5EF4-FFF2-40B4-BE49-F238E27FC236}">
                <a16:creationId xmlns:a16="http://schemas.microsoft.com/office/drawing/2014/main" id="{F1555CBC-F0C0-44D0-8390-93C518FBF2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10/11/22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16923</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July 2022 - IAG/IAL Statistics</vt:lpstr>
      <vt:lpstr>Top 10 - July 2022 - IAG/IAL % Greater Than 1% of Enrollments With number of months Greater Than 1%  </vt:lpstr>
      <vt:lpstr>Top 10 - 12 Month Average IAG/IAL % Greater Than 1% of Enrollments thru July 2022 With number of months Greater Than 1% </vt:lpstr>
      <vt:lpstr>Explanation of IAG/IAL Slides Data</vt:lpstr>
      <vt:lpstr>Explanation of IAG/IAL Slides Data (Cont)</vt:lpstr>
      <vt:lpstr>Top - 12 Month Average Rescission % Greater Than 1% of Switches thru July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438</cp:revision>
  <cp:lastPrinted>2016-01-21T20:53:15Z</cp:lastPrinted>
  <dcterms:created xsi:type="dcterms:W3CDTF">2016-01-21T15:20:31Z</dcterms:created>
  <dcterms:modified xsi:type="dcterms:W3CDTF">2022-10-04T14:15:21Z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