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2"/>
  </p:sldMasterIdLst>
  <p:notesMasterIdLst>
    <p:notesMasterId r:id="rId6"/>
  </p:notesMasterIdLst>
  <p:handoutMasterIdLst>
    <p:handoutMasterId r:id="rId7"/>
  </p:handoutMasterIdLst>
  <p:sldIdLst>
    <p:sldId id="268" r:id="rId3"/>
    <p:sldId id="269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3" autoAdjust="0"/>
    <p:restoredTop sz="94660"/>
  </p:normalViewPr>
  <p:slideViewPr>
    <p:cSldViewPr>
      <p:cViewPr varScale="1">
        <p:scale>
          <a:sx n="108" d="100"/>
          <a:sy n="108" d="100"/>
        </p:scale>
        <p:origin x="145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2280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88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818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9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84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6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3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44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19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4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96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9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54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1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259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rcot.com/files/docs/2022/09/28/2022%20TAC%20Combined%20Ballot%2020220928.xls" TargetMode="External"/><Relationship Id="rId3" Type="http://schemas.openxmlformats.org/officeDocument/2006/relationships/hyperlink" Target="http://www.ercot.com/calendar/2021/9/29/214214-TAC" TargetMode="External"/><Relationship Id="rId7" Type="http://schemas.openxmlformats.org/officeDocument/2006/relationships/hyperlink" Target="https://www.ercot.com/files/docs/2022/09/26/9.%202022-09-28%20RMS%20UPDATE%20TO%20TAC%20v3_js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ercot.com/files/docs/2022/09/27/12.%20ERCOT%20Reports.zip" TargetMode="External"/><Relationship Id="rId5" Type="http://schemas.openxmlformats.org/officeDocument/2006/relationships/hyperlink" Target="https://www.ercot.com/files/docs/2022/09/21/4.%20TAC%20Structural%20and%20Procedural%20Review.zip" TargetMode="External"/><Relationship Id="rId10" Type="http://schemas.openxmlformats.org/officeDocument/2006/relationships/hyperlink" Target="https://www.ercot.com/files/docs/2022/09/28/2022%20TAC%20NPRR1084%20Ballot%2020220928.xls" TargetMode="External"/><Relationship Id="rId4" Type="http://schemas.openxmlformats.org/officeDocument/2006/relationships/hyperlink" Target="https://www.ercot.com/calendar/event?id=1620841706607" TargetMode="External"/><Relationship Id="rId9" Type="http://schemas.openxmlformats.org/officeDocument/2006/relationships/hyperlink" Target="https://www.ercot.com/files/docs/2022/09/28/2022%20TAC%20NPRR1058%20Ballot%2020220928.xl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TAC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October 11,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812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7061" y="115887"/>
            <a:ext cx="7518400" cy="646113"/>
          </a:xfrm>
        </p:spPr>
        <p:txBody>
          <a:bodyPr>
            <a:normAutofit/>
          </a:bodyPr>
          <a:lstStyle/>
          <a:p>
            <a:r>
              <a:rPr lang="en-US" sz="4000" b="1" dirty="0"/>
              <a:t>TAC Highlights – </a:t>
            </a:r>
            <a:r>
              <a:rPr lang="en-US" sz="4000" b="1" dirty="0">
                <a:hlinkClick r:id="rId3"/>
              </a:rPr>
              <a:t> </a:t>
            </a:r>
            <a:r>
              <a:rPr lang="en-US" sz="4000" b="1" dirty="0">
                <a:hlinkClick r:id="rId4"/>
              </a:rPr>
              <a:t>September 28th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0999" y="838201"/>
            <a:ext cx="8610601" cy="548640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br>
              <a:rPr lang="en-US" sz="800" b="1" u="sng" dirty="0"/>
            </a:br>
            <a:r>
              <a:rPr lang="en-US" sz="2000" b="1" u="sng" dirty="0"/>
              <a:t>Discussion Highlights:</a:t>
            </a:r>
            <a:endParaRPr lang="en-US" sz="900" b="1" u="sng" dirty="0"/>
          </a:p>
          <a:p>
            <a:pPr marL="457200" lvl="1" indent="-457200">
              <a:buFont typeface="+mj-lt"/>
              <a:buAutoNum type="arabicPeriod"/>
            </a:pPr>
            <a:r>
              <a:rPr lang="en-US" sz="1900" dirty="0"/>
              <a:t>TAC Structural and Procedural </a:t>
            </a:r>
            <a:r>
              <a:rPr lang="en-US" sz="1900" dirty="0">
                <a:hlinkClick r:id="rId5"/>
              </a:rPr>
              <a:t>Review</a:t>
            </a:r>
            <a:endParaRPr lang="en-US" sz="1900" dirty="0"/>
          </a:p>
          <a:p>
            <a:pPr marL="457200" lvl="1" indent="-457200">
              <a:buFont typeface="+mj-lt"/>
              <a:buAutoNum type="arabicPeriod"/>
            </a:pPr>
            <a:r>
              <a:rPr lang="en-US" sz="1900" dirty="0"/>
              <a:t>Update on Governing Document for Proposed ADER Pilot </a:t>
            </a:r>
            <a:r>
              <a:rPr lang="en-US" sz="1900" dirty="0">
                <a:hlinkClick r:id="rId6"/>
              </a:rPr>
              <a:t>Program</a:t>
            </a:r>
            <a:endParaRPr lang="en-US" sz="1900" dirty="0"/>
          </a:p>
          <a:p>
            <a:pPr marL="457200" lvl="1" indent="-457200">
              <a:buFont typeface="+mj-lt"/>
              <a:buAutoNum type="arabicPeriod"/>
            </a:pPr>
            <a:r>
              <a:rPr lang="en-US" sz="1900" dirty="0"/>
              <a:t>Self-deployment of ERS during July 13 Deployment </a:t>
            </a:r>
            <a:r>
              <a:rPr lang="en-US" sz="1900" dirty="0">
                <a:hlinkClick r:id="rId6"/>
              </a:rPr>
              <a:t>Event</a:t>
            </a:r>
            <a:endParaRPr lang="en-US" sz="1900" dirty="0"/>
          </a:p>
          <a:p>
            <a:pPr marL="457200" lvl="1" indent="-457200">
              <a:buFont typeface="+mj-lt"/>
              <a:buAutoNum type="arabicPeriod"/>
            </a:pPr>
            <a:r>
              <a:rPr lang="en-US" sz="1900" dirty="0">
                <a:hlinkClick r:id="rId7"/>
              </a:rPr>
              <a:t>RMS Update</a:t>
            </a:r>
            <a:r>
              <a:rPr lang="en-US" sz="1900" dirty="0"/>
              <a:t> covered Sept. 13 approval items; WG/TF updates; TNMP 3G update; and LP&amp;L update</a:t>
            </a:r>
          </a:p>
          <a:p>
            <a:pPr marL="0" lvl="1" indent="0">
              <a:buNone/>
            </a:pPr>
            <a:endParaRPr lang="en-US" sz="1900" b="1" u="sng" dirty="0"/>
          </a:p>
          <a:p>
            <a:pPr marL="0" lvl="1" indent="0">
              <a:buNone/>
            </a:pPr>
            <a:r>
              <a:rPr lang="en-US" sz="1900" b="1" u="sng" dirty="0"/>
              <a:t>Voting Items:</a:t>
            </a:r>
          </a:p>
          <a:p>
            <a:pPr marL="0" lvl="1" indent="0">
              <a:buNone/>
            </a:pPr>
            <a:r>
              <a:rPr lang="en-US" sz="1500" dirty="0"/>
              <a:t> Combined Ballot: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US" sz="1500" dirty="0">
                <a:hlinkClick r:id="rId8"/>
              </a:rPr>
              <a:t>Approval</a:t>
            </a:r>
            <a:r>
              <a:rPr lang="en-US" sz="1500" dirty="0"/>
              <a:t>  of: Concepts presented in the TAC Structural and Procedural Review; NPRR118; NPRR1139; NPRR1140; SCR820; </a:t>
            </a:r>
            <a:r>
              <a:rPr lang="en-US" sz="1500" b="1" dirty="0">
                <a:solidFill>
                  <a:srgbClr val="C00000"/>
                </a:solidFill>
              </a:rPr>
              <a:t>SCR823 + Impact Analysis with recommended priority of 2023 and rank of 3700</a:t>
            </a:r>
            <a:r>
              <a:rPr lang="en-US" sz="1500" dirty="0"/>
              <a:t>; NPRR 1127; NOGRR241; NOGRR242; OBDRR043 was tabled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US" sz="1500" dirty="0"/>
              <a:t>Standalone ballot </a:t>
            </a:r>
            <a:r>
              <a:rPr lang="en-US" sz="1500" dirty="0">
                <a:hlinkClick r:id="rId9"/>
              </a:rPr>
              <a:t>NPRR1058</a:t>
            </a:r>
            <a:r>
              <a:rPr lang="en-US" sz="1500" dirty="0"/>
              <a:t> – 29 for; 1 abstention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US" sz="1500" dirty="0"/>
              <a:t>Standalone ballot  </a:t>
            </a:r>
            <a:r>
              <a:rPr lang="en-US" sz="1500" dirty="0">
                <a:hlinkClick r:id="rId10"/>
              </a:rPr>
              <a:t>NPRR1084</a:t>
            </a:r>
            <a:r>
              <a:rPr lang="en-US" sz="1500" dirty="0"/>
              <a:t> – 26 for / 1against; 2 abstentions</a:t>
            </a:r>
          </a:p>
          <a:p>
            <a:pPr marL="342900" lvl="1" indent="-342900">
              <a:buFont typeface="+mj-lt"/>
              <a:buAutoNum type="arabicPeriod"/>
            </a:pPr>
            <a:endParaRPr lang="en-US" sz="1500" dirty="0"/>
          </a:p>
          <a:p>
            <a:pPr marL="342900" lvl="1" indent="-342900">
              <a:buFont typeface="+mj-lt"/>
              <a:buAutoNum type="arabicPeriod"/>
            </a:pPr>
            <a:endParaRPr lang="en-US" sz="1500" dirty="0"/>
          </a:p>
          <a:p>
            <a:pPr marL="457200" lvl="1" indent="-457200">
              <a:buFont typeface="+mj-lt"/>
              <a:buAutoNum type="arabicPeriod"/>
            </a:pPr>
            <a:endParaRPr lang="en-US" sz="1900" dirty="0"/>
          </a:p>
          <a:p>
            <a:pPr marL="457200" lvl="1" indent="-457200">
              <a:buFont typeface="+mj-lt"/>
              <a:buAutoNum type="arabicPeriod"/>
            </a:pPr>
            <a:endParaRPr lang="en-US" i="1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15F28AF-C8F2-4201-A7AC-CCCAA0DD0B75}"/>
              </a:ext>
            </a:extLst>
          </p:cNvPr>
          <p:cNvCxnSpPr/>
          <p:nvPr/>
        </p:nvCxnSpPr>
        <p:spPr>
          <a:xfrm>
            <a:off x="685800" y="83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835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3552192" y="2567149"/>
            <a:ext cx="2145978" cy="2145978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15F28AF-C8F2-4201-A7AC-CCCAA0DD0B75}"/>
              </a:ext>
            </a:extLst>
          </p:cNvPr>
          <p:cNvCxnSpPr/>
          <p:nvPr/>
        </p:nvCxnSpPr>
        <p:spPr>
          <a:xfrm>
            <a:off x="685800" y="83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95820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e9c0b8d7-bdb4-4fd3-b62a-f50327aaefce" origin="autoSelectedSuggestion">
  <element uid="c5f8eb12-5b27-439d-aaa6-3402af626fa3" value=""/>
  <element uid="c64218ab-b8d1-40b6-a478-cb8be1e10ecc" value=""/>
</sisl>
</file>

<file path=customXml/itemProps1.xml><?xml version="1.0" encoding="utf-8"?>
<ds:datastoreItem xmlns:ds="http://schemas.openxmlformats.org/officeDocument/2006/customXml" ds:itemID="{33399861-CD0A-4742-8C95-5B5B5A50183F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16031</TotalTime>
  <Words>137</Words>
  <Application>Microsoft Office PowerPoint</Application>
  <PresentationFormat>On-screen Show (4:3)</PresentationFormat>
  <Paragraphs>21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Calibri Light</vt:lpstr>
      <vt:lpstr>Retrospect</vt:lpstr>
      <vt:lpstr>TAC Update</vt:lpstr>
      <vt:lpstr>TAC Highlights –  September 28th</vt:lpstr>
      <vt:lpstr>PowerPoint Presentation</vt:lpstr>
    </vt:vector>
  </TitlesOfParts>
  <Company>NRG Energy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update to RMS</dc:title>
  <dc:creator>Jim Lee</dc:creator>
  <cp:keywords/>
  <cp:lastModifiedBy>Schatz, John</cp:lastModifiedBy>
  <cp:revision>222</cp:revision>
  <cp:lastPrinted>2018-11-28T18:48:20Z</cp:lastPrinted>
  <dcterms:created xsi:type="dcterms:W3CDTF">2018-01-08T22:15:17Z</dcterms:created>
  <dcterms:modified xsi:type="dcterms:W3CDTF">2022-10-05T19:18:11Z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66fbd887-84f1-44c6-b614-caad1dd41da1</vt:lpwstr>
  </property>
  <property fmtid="{D5CDD505-2E9C-101B-9397-08002B2CF9AE}" pid="3" name="bjSaver">
    <vt:lpwstr>hVeZjyyepu7wfUb3kwBo4T82bAn9HrXq</vt:lpwstr>
  </property>
  <property fmtid="{D5CDD505-2E9C-101B-9397-08002B2CF9AE}" pid="4" name="bjDocumentSecurityLabel">
    <vt:lpwstr>AEP Public</vt:lpwstr>
  </property>
  <property fmtid="{D5CDD505-2E9C-101B-9397-08002B2CF9AE}" pid="5" name="bjDocumentLabelXML">
    <vt:lpwstr>&lt;?xml version="1.0" encoding="us-ascii"?&gt;&lt;sisl xmlns:xsi="http://www.w3.org/2001/XMLSchema-instance" xmlns:xsd="http://www.w3.org/2001/XMLSchema" sislVersion="0" policy="e9c0b8d7-bdb4-4fd3-b62a-f50327aaefce" origin="autoSelectedSuggestion" xmlns="http://w</vt:lpwstr>
  </property>
  <property fmtid="{D5CDD505-2E9C-101B-9397-08002B2CF9AE}" pid="6" name="bjDocumentLabelXML-0">
    <vt:lpwstr>ww.boldonjames.com/2008/01/sie/internal/label"&gt;&lt;element uid="c5f8eb12-5b27-439d-aaa6-3402af626fa3" value="" /&gt;&lt;element uid="c64218ab-b8d1-40b6-a478-cb8be1e10ecc" value="" /&gt;&lt;/sisl&gt;</vt:lpwstr>
  </property>
  <property fmtid="{D5CDD505-2E9C-101B-9397-08002B2CF9AE}" pid="7" name="Visual Markings Removed">
    <vt:lpwstr>No</vt:lpwstr>
  </property>
</Properties>
</file>