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108" d="100"/>
          <a:sy n="108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files/docs/2022/09/28/2022%20TAC%20Combined%20Ballot%2020220928.xls" TargetMode="External"/><Relationship Id="rId3" Type="http://schemas.openxmlformats.org/officeDocument/2006/relationships/hyperlink" Target="http://www.ercot.com/calendar/2021/9/29/214214-TAC" TargetMode="External"/><Relationship Id="rId7" Type="http://schemas.openxmlformats.org/officeDocument/2006/relationships/hyperlink" Target="https://www.ercot.com/files/docs/2022/09/26/9.%202022-09-28%20RMS%20UPDATE%20TO%20TAC%20v3_j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rcot.com/files/docs/2022/09/27/12.%20ERCOT%20Reports.zip" TargetMode="External"/><Relationship Id="rId5" Type="http://schemas.openxmlformats.org/officeDocument/2006/relationships/hyperlink" Target="https://www.ercot.com/files/docs/2022/09/21/4.%20TAC%20Structural%20and%20Procedural%20Review.zip" TargetMode="External"/><Relationship Id="rId10" Type="http://schemas.openxmlformats.org/officeDocument/2006/relationships/hyperlink" Target="https://www.ercot.com/files/docs/2022/09/28/2022%20TAC%20NPRR1084%20Ballot%2020220928.xls" TargetMode="External"/><Relationship Id="rId4" Type="http://schemas.openxmlformats.org/officeDocument/2006/relationships/hyperlink" Target="https://www.ercot.com/calendar/event?id=1620841706607" TargetMode="External"/><Relationship Id="rId9" Type="http://schemas.openxmlformats.org/officeDocument/2006/relationships/hyperlink" Target="https://www.ercot.com/files/docs/2022/09/28/2022%20TAC%20NPRR1058%20Ballot%2020220928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TAC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11,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>
                <a:hlinkClick r:id="rId3"/>
              </a:rPr>
              <a:t> </a:t>
            </a:r>
            <a:r>
              <a:rPr lang="en-US" sz="4000" b="1" dirty="0">
                <a:hlinkClick r:id="rId4"/>
              </a:rPr>
              <a:t>September 28th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r>
              <a:rPr lang="en-US" sz="2000" b="1" u="sng" dirty="0"/>
              <a:t>Discussion Highlights:</a:t>
            </a:r>
            <a:endParaRPr lang="en-US" sz="900" b="1" u="sng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/>
              <a:t>TAC Structural and Procedural </a:t>
            </a:r>
            <a:r>
              <a:rPr lang="en-US" sz="1900" dirty="0">
                <a:hlinkClick r:id="rId5"/>
              </a:rPr>
              <a:t>Review</a:t>
            </a:r>
            <a:endParaRPr lang="en-US" sz="1900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/>
              <a:t>Update on Governing Document for Proposed ADER Pilot </a:t>
            </a:r>
            <a:r>
              <a:rPr lang="en-US" sz="1900" dirty="0">
                <a:hlinkClick r:id="rId6"/>
              </a:rPr>
              <a:t>Program</a:t>
            </a:r>
            <a:endParaRPr lang="en-US" sz="1900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/>
              <a:t>Self-deployment of ERS during July 13 Deployment </a:t>
            </a:r>
            <a:r>
              <a:rPr lang="en-US" sz="1900" dirty="0">
                <a:hlinkClick r:id="rId6"/>
              </a:rPr>
              <a:t>Event</a:t>
            </a:r>
            <a:endParaRPr lang="en-US" sz="1900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>
                <a:hlinkClick r:id="rId7"/>
              </a:rPr>
              <a:t>RMS Update</a:t>
            </a:r>
            <a:r>
              <a:rPr lang="en-US" sz="1900" dirty="0"/>
              <a:t> covered Sept. 13 approval items; WG/TF updates; TNMP 3G update; and LP&amp;L update</a:t>
            </a:r>
          </a:p>
          <a:p>
            <a:pPr marL="0" lvl="1" indent="0">
              <a:buNone/>
            </a:pPr>
            <a:endParaRPr lang="en-US" sz="1900" b="1" u="sng" dirty="0"/>
          </a:p>
          <a:p>
            <a:pPr marL="0" lvl="1" indent="0">
              <a:buNone/>
            </a:pPr>
            <a:r>
              <a:rPr lang="en-US" sz="1900" b="1" u="sng" dirty="0"/>
              <a:t>Voting Items:</a:t>
            </a:r>
          </a:p>
          <a:p>
            <a:pPr marL="0" lvl="1" indent="0">
              <a:buNone/>
            </a:pPr>
            <a:r>
              <a:rPr lang="en-US" sz="1500" dirty="0"/>
              <a:t> Combined Ballot: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>
                <a:hlinkClick r:id="rId8"/>
              </a:rPr>
              <a:t>Approval</a:t>
            </a:r>
            <a:r>
              <a:rPr lang="en-US" sz="1500" dirty="0"/>
              <a:t>  of: Concepts presented in the TAC Structural and Procedural Review; NPRR118; NPRR1139; NPRR1140; SCR820; </a:t>
            </a:r>
            <a:r>
              <a:rPr lang="en-US" sz="1500" b="1" dirty="0">
                <a:solidFill>
                  <a:srgbClr val="C00000"/>
                </a:solidFill>
              </a:rPr>
              <a:t>SCR823 + Impact Analysis with recommended priority of 2023 and rank of 3700</a:t>
            </a:r>
            <a:r>
              <a:rPr lang="en-US" sz="1500" dirty="0"/>
              <a:t>; NPRR 1127; NOGRR241; NOGRR242; OBDRR043 was tabled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/>
              <a:t>Standalone ballot </a:t>
            </a:r>
            <a:r>
              <a:rPr lang="en-US" sz="1500" dirty="0">
                <a:hlinkClick r:id="rId9"/>
              </a:rPr>
              <a:t>NPRR1058</a:t>
            </a:r>
            <a:r>
              <a:rPr lang="en-US" sz="1500" dirty="0"/>
              <a:t> – 29 for; 1 abstention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/>
              <a:t>Standalone ballot  </a:t>
            </a:r>
            <a:r>
              <a:rPr lang="en-US" sz="1500" dirty="0">
                <a:hlinkClick r:id="rId10"/>
              </a:rPr>
              <a:t>NPRR1084</a:t>
            </a:r>
            <a:r>
              <a:rPr lang="en-US" sz="1500" dirty="0"/>
              <a:t> – 26 for / 1against; 2 abstentions</a:t>
            </a:r>
          </a:p>
          <a:p>
            <a:pPr marL="342900" lvl="1" indent="-342900">
              <a:buFont typeface="+mj-lt"/>
              <a:buAutoNum type="arabicPeriod"/>
            </a:pPr>
            <a:endParaRPr lang="en-US" sz="1500" dirty="0"/>
          </a:p>
          <a:p>
            <a:pPr marL="342900" lvl="1" indent="-342900">
              <a:buFont typeface="+mj-lt"/>
              <a:buAutoNum type="arabicPeriod"/>
            </a:pPr>
            <a:endParaRPr lang="en-US" sz="1500" dirty="0"/>
          </a:p>
          <a:p>
            <a:pPr marL="457200" lvl="1" indent="-457200">
              <a:buFont typeface="+mj-lt"/>
              <a:buAutoNum type="arabicPeriod"/>
            </a:pPr>
            <a:endParaRPr lang="en-US" sz="1900" dirty="0"/>
          </a:p>
          <a:p>
            <a:pPr marL="457200" lvl="1" indent="-457200">
              <a:buFont typeface="+mj-lt"/>
              <a:buAutoNum type="arabicPeriod"/>
            </a:pPr>
            <a:endParaRPr lang="en-US" i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33399861-CD0A-4742-8C95-5B5B5A50183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16031</TotalTime>
  <Words>137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TAC Update</vt:lpstr>
      <vt:lpstr>TAC Highlights –  September 28th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Schatz, John</cp:lastModifiedBy>
  <cp:revision>222</cp:revision>
  <cp:lastPrinted>2018-11-28T18:48:20Z</cp:lastPrinted>
  <dcterms:created xsi:type="dcterms:W3CDTF">2018-01-08T22:15:17Z</dcterms:created>
  <dcterms:modified xsi:type="dcterms:W3CDTF">2022-10-05T19:18:11Z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