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32"/>
  </p:notesMasterIdLst>
  <p:handoutMasterIdLst>
    <p:handoutMasterId r:id="rId33"/>
  </p:handoutMasterIdLst>
  <p:sldIdLst>
    <p:sldId id="260" r:id="rId8"/>
    <p:sldId id="318" r:id="rId9"/>
    <p:sldId id="623" r:id="rId10"/>
    <p:sldId id="617" r:id="rId11"/>
    <p:sldId id="624" r:id="rId12"/>
    <p:sldId id="634" r:id="rId13"/>
    <p:sldId id="626" r:id="rId14"/>
    <p:sldId id="636" r:id="rId15"/>
    <p:sldId id="615" r:id="rId16"/>
    <p:sldId id="627" r:id="rId17"/>
    <p:sldId id="630" r:id="rId18"/>
    <p:sldId id="632" r:id="rId19"/>
    <p:sldId id="633" r:id="rId20"/>
    <p:sldId id="631" r:id="rId21"/>
    <p:sldId id="637" r:id="rId22"/>
    <p:sldId id="622" r:id="rId23"/>
    <p:sldId id="629" r:id="rId24"/>
    <p:sldId id="269" r:id="rId25"/>
    <p:sldId id="282" r:id="rId26"/>
    <p:sldId id="283" r:id="rId27"/>
    <p:sldId id="271" r:id="rId28"/>
    <p:sldId id="280" r:id="rId29"/>
    <p:sldId id="281" r:id="rId30"/>
    <p:sldId id="573"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90" autoAdjust="0"/>
    <p:restoredTop sz="96721" autoAdjust="0"/>
  </p:normalViewPr>
  <p:slideViewPr>
    <p:cSldViewPr showGuides="1">
      <p:cViewPr varScale="1">
        <p:scale>
          <a:sx n="114" d="100"/>
          <a:sy n="114" d="100"/>
        </p:scale>
        <p:origin x="2100"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21" Type="http://schemas.openxmlformats.org/officeDocument/2006/relationships/slide" Target="slides/slide14.xml"/><Relationship Id="rId34"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presProps" Target="presProps.xml"/><Relationship Id="rId8" Type="http://schemas.openxmlformats.org/officeDocument/2006/relationships/slide" Target="slides/slide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10/4/2022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10/4/2022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187088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09349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1184772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140614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912852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84795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502387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08734740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mailto:Matt.Mereness@ercot.com" TargetMode="External"/><Relationship Id="rId2" Type="http://schemas.openxmlformats.org/officeDocument/2006/relationships/hyperlink" Target="https://www.ercot.com/calendar/event?id=1658240344448" TargetMode="External"/><Relationship Id="rId1" Type="http://schemas.openxmlformats.org/officeDocument/2006/relationships/slideLayout" Target="../slideLayouts/slideLayout3.xml"/><Relationship Id="rId4" Type="http://schemas.openxmlformats.org/officeDocument/2006/relationships/hyperlink" Target="mailto:ClientServices@ercot.co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ercot.com/calendar/event?id=1661527566189"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www.ercot.com/gridinfo/transmission"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mailto:ERCOTICCPSupport@ercot.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calendar/event?id=1658240344448" TargetMode="External"/><Relationship Id="rId2" Type="http://schemas.openxmlformats.org/officeDocument/2006/relationships/hyperlink" Target="https://www.ercot.com/calendar/event?id=1637611945240"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mailto:Matt.Mereness@ercot.com"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www.ercot.com/committees/tac" TargetMode="External"/><Relationship Id="rId1" Type="http://schemas.openxmlformats.org/officeDocument/2006/relationships/slideLayout" Target="../slideLayouts/slideLayout3.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mailto:ClientServices@ercot.com" TargetMode="External"/><Relationship Id="rId2" Type="http://schemas.openxmlformats.org/officeDocument/2006/relationships/hyperlink" Target="mailto:Matt.Mereness@ercot.c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3416320"/>
          </a:xfrm>
          <a:prstGeom prst="rect">
            <a:avLst/>
          </a:prstGeom>
          <a:noFill/>
        </p:spPr>
        <p:txBody>
          <a:bodyPr wrap="square" rtlCol="0">
            <a:spAutoFit/>
          </a:bodyPr>
          <a:lstStyle/>
          <a:p>
            <a:r>
              <a:rPr lang="en-US" sz="2400" b="1" dirty="0"/>
              <a:t>Weekly Market Readiness for </a:t>
            </a:r>
          </a:p>
          <a:p>
            <a:r>
              <a:rPr lang="en-US" sz="2400" b="1" dirty="0"/>
              <a:t>FFRA and Firm-Fuel Release </a:t>
            </a:r>
          </a:p>
          <a:p>
            <a:r>
              <a:rPr lang="en-US" sz="2400" b="1" dirty="0"/>
              <a:t>(Go-Live October 13, 2022)</a:t>
            </a:r>
          </a:p>
          <a:p>
            <a:endParaRPr lang="en-US" dirty="0"/>
          </a:p>
          <a:p>
            <a:endParaRPr lang="en-US" dirty="0"/>
          </a:p>
          <a:p>
            <a:endParaRPr lang="en-US" dirty="0"/>
          </a:p>
          <a:p>
            <a:r>
              <a:rPr lang="en-US" dirty="0"/>
              <a:t>Matt Mereness</a:t>
            </a:r>
          </a:p>
          <a:p>
            <a:endParaRPr lang="en-US" dirty="0"/>
          </a:p>
          <a:p>
            <a:r>
              <a:rPr lang="en-US" dirty="0"/>
              <a:t>October 4, 2022</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442118"/>
          </a:xfrm>
        </p:spPr>
        <p:txBody>
          <a:bodyPr/>
          <a:lstStyle/>
          <a:p>
            <a:r>
              <a:rPr lang="en-US" sz="2400" dirty="0"/>
              <a:t>Data Cutover Approach</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838200"/>
            <a:ext cx="8534400" cy="5486400"/>
          </a:xfrm>
        </p:spPr>
        <p:txBody>
          <a:bodyPr/>
          <a:lstStyle/>
          <a:p>
            <a:r>
              <a:rPr lang="en-US" sz="1800" dirty="0">
                <a:solidFill>
                  <a:schemeClr val="tx2"/>
                </a:solidFill>
              </a:rPr>
              <a:t>Planned cutover is evening of October 13, 2022 (at approximately 9pm)</a:t>
            </a:r>
          </a:p>
          <a:p>
            <a:endParaRPr lang="en-US" sz="900" dirty="0">
              <a:solidFill>
                <a:schemeClr val="tx2"/>
              </a:solidFill>
            </a:endParaRPr>
          </a:p>
          <a:p>
            <a:r>
              <a:rPr lang="en-US" sz="1800" u="sng" dirty="0">
                <a:solidFill>
                  <a:schemeClr val="tx2"/>
                </a:solidFill>
              </a:rPr>
              <a:t>Before October 13 evening upgrade:</a:t>
            </a:r>
          </a:p>
          <a:p>
            <a:pPr lvl="1"/>
            <a:r>
              <a:rPr lang="en-US" sz="1400" dirty="0">
                <a:solidFill>
                  <a:schemeClr val="tx2"/>
                </a:solidFill>
              </a:rPr>
              <a:t>On morning of October 13, DAM completes and publish awards at 1330 for OD Oct 14 (current system and RRS). DRUC, HRUC, SASM continue to run on old code most of day.</a:t>
            </a:r>
          </a:p>
          <a:p>
            <a:pPr lvl="1"/>
            <a:r>
              <a:rPr lang="en-US" sz="1400" dirty="0">
                <a:solidFill>
                  <a:srgbClr val="C00000"/>
                </a:solidFill>
              </a:rPr>
              <a:t>QSE action before evening of cutover on October 13: </a:t>
            </a:r>
          </a:p>
          <a:p>
            <a:pPr lvl="2"/>
            <a:r>
              <a:rPr lang="en-US" sz="1200" dirty="0">
                <a:solidFill>
                  <a:srgbClr val="C00000"/>
                </a:solidFill>
              </a:rPr>
              <a:t>After cutover, queries and cancels are not backward compatible for AS Trades, AS Offers, AS Self-Arrangement, therefore…..</a:t>
            </a:r>
          </a:p>
          <a:p>
            <a:pPr lvl="3"/>
            <a:r>
              <a:rPr lang="en-US" sz="1100" dirty="0">
                <a:solidFill>
                  <a:srgbClr val="C00000"/>
                </a:solidFill>
              </a:rPr>
              <a:t>If exists where QSE submitted OD+2 (Oct 15), then QSE must cancel </a:t>
            </a:r>
            <a:r>
              <a:rPr lang="en-US" sz="1100" u="sng" dirty="0">
                <a:solidFill>
                  <a:srgbClr val="C00000"/>
                </a:solidFill>
              </a:rPr>
              <a:t>AS Offers</a:t>
            </a:r>
            <a:r>
              <a:rPr lang="en-US" sz="1100" dirty="0">
                <a:solidFill>
                  <a:srgbClr val="C00000"/>
                </a:solidFill>
              </a:rPr>
              <a:t> and </a:t>
            </a:r>
            <a:r>
              <a:rPr lang="en-US" sz="1100" u="sng" dirty="0">
                <a:solidFill>
                  <a:srgbClr val="C00000"/>
                </a:solidFill>
              </a:rPr>
              <a:t>AS Self-Arrangement</a:t>
            </a:r>
            <a:r>
              <a:rPr lang="en-US" sz="1100" dirty="0">
                <a:solidFill>
                  <a:srgbClr val="C00000"/>
                </a:solidFill>
              </a:rPr>
              <a:t> with RRS for OD 10/15 and forward before the upgrade (some QSEs submit OD+2 and beyond).</a:t>
            </a:r>
          </a:p>
          <a:p>
            <a:pPr lvl="3"/>
            <a:r>
              <a:rPr lang="en-US" sz="1100" dirty="0">
                <a:solidFill>
                  <a:srgbClr val="C00000"/>
                </a:solidFill>
              </a:rPr>
              <a:t>QSEs will not be able to Query </a:t>
            </a:r>
            <a:r>
              <a:rPr lang="en-US" sz="1100" u="sng" dirty="0">
                <a:solidFill>
                  <a:srgbClr val="C00000"/>
                </a:solidFill>
              </a:rPr>
              <a:t>AS Trades</a:t>
            </a:r>
            <a:r>
              <a:rPr lang="en-US" sz="1100" dirty="0">
                <a:solidFill>
                  <a:srgbClr val="C00000"/>
                </a:solidFill>
              </a:rPr>
              <a:t> in old format after upgrade, if needed then recommend QSE query AS Trades for snapshot of confirmed trades before upgrade.</a:t>
            </a:r>
          </a:p>
          <a:p>
            <a:r>
              <a:rPr lang="en-US" sz="1800" u="sng" dirty="0">
                <a:solidFill>
                  <a:schemeClr val="tx2"/>
                </a:solidFill>
              </a:rPr>
              <a:t>After upgrade on Oct 13 evening:</a:t>
            </a:r>
          </a:p>
          <a:p>
            <a:pPr lvl="1"/>
            <a:r>
              <a:rPr lang="en-US" sz="1400" dirty="0">
                <a:solidFill>
                  <a:srgbClr val="C00000"/>
                </a:solidFill>
              </a:rPr>
              <a:t>Immediately QSEs will need to refresh </a:t>
            </a:r>
            <a:r>
              <a:rPr lang="en-US" sz="1400" u="sng" dirty="0">
                <a:solidFill>
                  <a:srgbClr val="C00000"/>
                </a:solidFill>
              </a:rPr>
              <a:t>COP</a:t>
            </a:r>
            <a:r>
              <a:rPr lang="en-US" sz="1400" dirty="0">
                <a:solidFill>
                  <a:srgbClr val="C00000"/>
                </a:solidFill>
              </a:rPr>
              <a:t> submissions that contain RRS</a:t>
            </a:r>
          </a:p>
          <a:p>
            <a:pPr lvl="1"/>
            <a:r>
              <a:rPr lang="en-US" sz="1400" dirty="0">
                <a:solidFill>
                  <a:schemeClr val="tx1">
                    <a:lumMod val="65000"/>
                    <a:lumOff val="35000"/>
                  </a:schemeClr>
                </a:solidFill>
              </a:rPr>
              <a:t>QSE </a:t>
            </a:r>
            <a:r>
              <a:rPr lang="en-US" sz="1400" u="sng" dirty="0">
                <a:solidFill>
                  <a:schemeClr val="tx1">
                    <a:lumMod val="65000"/>
                    <a:lumOff val="35000"/>
                  </a:schemeClr>
                </a:solidFill>
              </a:rPr>
              <a:t>AS Trades</a:t>
            </a:r>
            <a:r>
              <a:rPr lang="en-US" sz="1400" dirty="0">
                <a:solidFill>
                  <a:schemeClr val="tx1">
                    <a:lumMod val="65000"/>
                    <a:lumOff val="35000"/>
                  </a:schemeClr>
                </a:solidFill>
              </a:rPr>
              <a:t> submitted after cutover will be new RRS types</a:t>
            </a:r>
          </a:p>
          <a:p>
            <a:pPr lvl="1"/>
            <a:r>
              <a:rPr lang="en-US" sz="1400" dirty="0">
                <a:solidFill>
                  <a:schemeClr val="tx1">
                    <a:lumMod val="65000"/>
                    <a:lumOff val="35000"/>
                  </a:schemeClr>
                </a:solidFill>
              </a:rPr>
              <a:t>QSE </a:t>
            </a:r>
            <a:r>
              <a:rPr lang="en-US" sz="1400" u="sng" dirty="0">
                <a:solidFill>
                  <a:schemeClr val="tx1">
                    <a:lumMod val="65000"/>
                    <a:lumOff val="35000"/>
                  </a:schemeClr>
                </a:solidFill>
              </a:rPr>
              <a:t>AS Offers</a:t>
            </a:r>
            <a:r>
              <a:rPr lang="en-US" sz="1400" dirty="0">
                <a:solidFill>
                  <a:schemeClr val="tx1">
                    <a:lumMod val="65000"/>
                    <a:lumOff val="35000"/>
                  </a:schemeClr>
                </a:solidFill>
              </a:rPr>
              <a:t> and </a:t>
            </a:r>
            <a:r>
              <a:rPr lang="en-US" sz="1400" u="sng" dirty="0">
                <a:solidFill>
                  <a:schemeClr val="tx1">
                    <a:lumMod val="65000"/>
                    <a:lumOff val="35000"/>
                  </a:schemeClr>
                </a:solidFill>
              </a:rPr>
              <a:t>AS Self-Arrangement</a:t>
            </a:r>
            <a:r>
              <a:rPr lang="en-US" sz="1400" dirty="0">
                <a:solidFill>
                  <a:schemeClr val="tx1">
                    <a:lumMod val="65000"/>
                    <a:lumOff val="35000"/>
                  </a:schemeClr>
                </a:solidFill>
              </a:rPr>
              <a:t> after cutover for morning of 10/14 for DAM OD 10/15 will be new RRS types</a:t>
            </a:r>
          </a:p>
          <a:p>
            <a:endParaRPr lang="en-US" sz="1100" dirty="0">
              <a:solidFill>
                <a:schemeClr val="tx2"/>
              </a:solidFill>
            </a:endParaRPr>
          </a:p>
          <a:p>
            <a:r>
              <a:rPr lang="en-US" sz="1800" dirty="0">
                <a:solidFill>
                  <a:schemeClr val="tx2"/>
                </a:solidFill>
              </a:rPr>
              <a:t>More detail on subsequent slides for each transaction type….</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457676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COP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5" name="Rectangle 4">
            <a:extLst>
              <a:ext uri="{FF2B5EF4-FFF2-40B4-BE49-F238E27FC236}">
                <a16:creationId xmlns:a16="http://schemas.microsoft.com/office/drawing/2014/main" id="{28F7D960-571D-4720-A379-DFA9F0AE25BF}"/>
              </a:ext>
            </a:extLst>
          </p:cNvPr>
          <p:cNvSpPr/>
          <p:nvPr/>
        </p:nvSpPr>
        <p:spPr>
          <a:xfrm>
            <a:off x="304800" y="12954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2954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295400"/>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14</a:t>
            </a: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2954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066800"/>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543580"/>
            <a:ext cx="1409702" cy="523220"/>
          </a:xfrm>
          <a:prstGeom prst="rect">
            <a:avLst/>
          </a:prstGeom>
          <a:noFill/>
          <a:ln>
            <a:solidFill>
              <a:schemeClr val="accent6">
                <a:lumMod val="75000"/>
              </a:schemeClr>
            </a:solidFill>
          </a:ln>
        </p:spPr>
        <p:txBody>
          <a:bodyPr wrap="square" rtlCol="0">
            <a:spAutoFit/>
          </a:bodyPr>
          <a:lstStyle/>
          <a:p>
            <a:pPr algn="ctr"/>
            <a:r>
              <a:rPr lang="en-US" sz="1400" dirty="0">
                <a:solidFill>
                  <a:schemeClr val="accent6">
                    <a:lumMod val="75000"/>
                  </a:schemeClr>
                </a:solidFill>
              </a:rPr>
              <a:t>System</a:t>
            </a:r>
          </a:p>
          <a:p>
            <a:pPr algn="ctr"/>
            <a:r>
              <a:rPr lang="en-US" sz="1400" dirty="0">
                <a:solidFill>
                  <a:schemeClr val="accent6">
                    <a:lumMod val="75000"/>
                  </a:schemeClr>
                </a:solidFill>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514600"/>
            <a:ext cx="8762995" cy="2133600"/>
          </a:xfrm>
        </p:spPr>
        <p:txBody>
          <a:bodyPr/>
          <a:lstStyle/>
          <a:p>
            <a:r>
              <a:rPr lang="en-US" sz="1800" dirty="0">
                <a:solidFill>
                  <a:schemeClr val="tx2"/>
                </a:solidFill>
              </a:rPr>
              <a:t>OD 10/12 Normal COP submission for next 7 days</a:t>
            </a:r>
          </a:p>
          <a:p>
            <a:r>
              <a:rPr lang="en-US" sz="1800" dirty="0">
                <a:solidFill>
                  <a:schemeClr val="tx2"/>
                </a:solidFill>
              </a:rPr>
              <a:t>OD 10/13 Normal COP submission for next 7 days</a:t>
            </a:r>
          </a:p>
          <a:p>
            <a:r>
              <a:rPr lang="en-US" sz="1800" dirty="0">
                <a:solidFill>
                  <a:srgbClr val="C00000"/>
                </a:solidFill>
              </a:rPr>
              <a:t>AFTER CUTOVER on 10/13 (at approximately 9pm)</a:t>
            </a:r>
          </a:p>
          <a:p>
            <a:pPr lvl="1"/>
            <a:r>
              <a:rPr lang="en-US" sz="1400" u="sng" dirty="0">
                <a:solidFill>
                  <a:srgbClr val="C00000"/>
                </a:solidFill>
              </a:rPr>
              <a:t>RE-SUBMIT COPs for Resources carrying RRS for next OD 10/14 0100 and forward</a:t>
            </a:r>
          </a:p>
          <a:p>
            <a:pPr lvl="2"/>
            <a:r>
              <a:rPr lang="en-US" sz="1200" u="sng" dirty="0">
                <a:solidFill>
                  <a:srgbClr val="C00000"/>
                </a:solidFill>
              </a:rPr>
              <a:t>Update- ERCOT will be able to accept any balance of day 10/13 HE 2300, 2400</a:t>
            </a:r>
          </a:p>
          <a:p>
            <a:r>
              <a:rPr lang="en-US" sz="1800" dirty="0">
                <a:solidFill>
                  <a:schemeClr val="tx2"/>
                </a:solidFill>
              </a:rPr>
              <a:t>OD 10/14 Normal COP submission on new COP structure</a:t>
            </a:r>
          </a:p>
          <a:p>
            <a:r>
              <a:rPr lang="en-US" sz="1800" dirty="0">
                <a:solidFill>
                  <a:schemeClr val="tx2"/>
                </a:solidFill>
              </a:rPr>
              <a:t>OD 10/15 Normal COP submission on new COP structure</a:t>
            </a:r>
          </a:p>
          <a:p>
            <a:endParaRPr lang="en-US" sz="1800" dirty="0">
              <a:solidFill>
                <a:schemeClr val="tx2"/>
              </a:solidFill>
            </a:endParaRPr>
          </a:p>
          <a:p>
            <a:endParaRPr lang="en-US" sz="1800" dirty="0">
              <a:solidFill>
                <a:schemeClr val="tx2"/>
              </a:solidFill>
            </a:endParaRPr>
          </a:p>
        </p:txBody>
      </p:sp>
    </p:spTree>
    <p:extLst>
      <p:ext uri="{BB962C8B-B14F-4D97-AF65-F5344CB8AC3E}">
        <p14:creationId xmlns:p14="http://schemas.microsoft.com/office/powerpoint/2010/main" val="97366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AS Self-Arrangement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5" name="Rectangle 4">
            <a:extLst>
              <a:ext uri="{FF2B5EF4-FFF2-40B4-BE49-F238E27FC236}">
                <a16:creationId xmlns:a16="http://schemas.microsoft.com/office/drawing/2014/main" id="{28F7D960-571D-4720-A379-DFA9F0AE25BF}"/>
              </a:ext>
            </a:extLst>
          </p:cNvPr>
          <p:cNvSpPr/>
          <p:nvPr/>
        </p:nvSpPr>
        <p:spPr>
          <a:xfrm>
            <a:off x="3048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447800"/>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14</a:t>
            </a: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219200"/>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695980"/>
            <a:ext cx="1409702" cy="523220"/>
          </a:xfrm>
          <a:prstGeom prst="rect">
            <a:avLst/>
          </a:prstGeom>
          <a:noFill/>
          <a:ln>
            <a:solidFill>
              <a:schemeClr val="accent6">
                <a:lumMod val="7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System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514600"/>
            <a:ext cx="8762995" cy="2133600"/>
          </a:xfrm>
        </p:spPr>
        <p:txBody>
          <a:bodyPr/>
          <a:lstStyle/>
          <a:p>
            <a:r>
              <a:rPr lang="en-US" sz="1800" dirty="0">
                <a:solidFill>
                  <a:schemeClr val="tx2"/>
                </a:solidFill>
              </a:rPr>
              <a:t>OD 10/12 Normal AS Self-Arrangement (DAM for OD 10/13)</a:t>
            </a:r>
          </a:p>
          <a:p>
            <a:pPr lvl="1"/>
            <a:r>
              <a:rPr lang="en-US" sz="1400" dirty="0">
                <a:solidFill>
                  <a:schemeClr val="tx2"/>
                </a:solidFill>
              </a:rPr>
              <a:t>Note- Do not submit AS Self-Arrangement for DAM OD 10/15 and beyond</a:t>
            </a:r>
          </a:p>
          <a:p>
            <a:r>
              <a:rPr lang="en-US" sz="1800" dirty="0">
                <a:solidFill>
                  <a:schemeClr val="tx2"/>
                </a:solidFill>
              </a:rPr>
              <a:t>OD 10/13 Normal AS Self-Arrangement (DAM for OD 10/14) </a:t>
            </a:r>
          </a:p>
          <a:p>
            <a:pPr lvl="1"/>
            <a:r>
              <a:rPr lang="en-US" sz="1400" dirty="0">
                <a:solidFill>
                  <a:schemeClr val="tx2"/>
                </a:solidFill>
              </a:rPr>
              <a:t>Note- Do not submit AS Self-Arrangement for DAM OD 10/15 and beyond</a:t>
            </a:r>
          </a:p>
          <a:p>
            <a:pPr lvl="1"/>
            <a:r>
              <a:rPr lang="en-US" sz="1400" dirty="0">
                <a:solidFill>
                  <a:srgbClr val="C00000"/>
                </a:solidFill>
              </a:rPr>
              <a:t>AFTER CUTOVER on 10/13, no special activities required</a:t>
            </a:r>
          </a:p>
          <a:p>
            <a:r>
              <a:rPr lang="en-US" sz="1800" dirty="0">
                <a:solidFill>
                  <a:schemeClr val="tx2"/>
                </a:solidFill>
              </a:rPr>
              <a:t>OD 10/14 AS Self-Arrangement (DAM for OD 10/15) on new RRS Sub Types</a:t>
            </a:r>
          </a:p>
          <a:p>
            <a:r>
              <a:rPr lang="en-US" sz="1800" dirty="0">
                <a:solidFill>
                  <a:schemeClr val="tx2"/>
                </a:solidFill>
              </a:rPr>
              <a:t>OD 10/15 AS Self-Arrangement (DAM for OD 10/16) on new RRS Sub Types</a:t>
            </a:r>
          </a:p>
          <a:p>
            <a:endParaRPr lang="en-US" sz="1800" dirty="0">
              <a:solidFill>
                <a:schemeClr val="tx2"/>
              </a:solidFill>
            </a:endParaRPr>
          </a:p>
          <a:p>
            <a:endParaRPr lang="en-US" sz="1800" dirty="0">
              <a:solidFill>
                <a:schemeClr val="tx2"/>
              </a:solidFill>
            </a:endParaRPr>
          </a:p>
        </p:txBody>
      </p:sp>
    </p:spTree>
    <p:extLst>
      <p:ext uri="{BB962C8B-B14F-4D97-AF65-F5344CB8AC3E}">
        <p14:creationId xmlns:p14="http://schemas.microsoft.com/office/powerpoint/2010/main" val="2884873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AS Offers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5" name="Rectangle 4">
            <a:extLst>
              <a:ext uri="{FF2B5EF4-FFF2-40B4-BE49-F238E27FC236}">
                <a16:creationId xmlns:a16="http://schemas.microsoft.com/office/drawing/2014/main" id="{28F7D960-571D-4720-A379-DFA9F0AE25BF}"/>
              </a:ext>
            </a:extLst>
          </p:cNvPr>
          <p:cNvSpPr/>
          <p:nvPr/>
        </p:nvSpPr>
        <p:spPr>
          <a:xfrm>
            <a:off x="3048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447800"/>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C00000"/>
                </a:solidFill>
                <a:latin typeface="Arial" panose="020B0604020202020204"/>
              </a:rPr>
              <a:t>(transition, no SASM)</a:t>
            </a:r>
            <a:endParaRPr kumimoji="0" lang="en-US" sz="1200" b="0" i="0" u="none" strike="noStrike" kern="1200" cap="none" spc="0" normalizeH="0" baseline="0" noProof="0" dirty="0">
              <a:ln>
                <a:noFill/>
              </a:ln>
              <a:solidFill>
                <a:srgbClr val="C00000"/>
              </a:solidFill>
              <a:effectLst/>
              <a:uLnTx/>
              <a:uFillTx/>
              <a:latin typeface="Arial" panose="020B0604020202020204"/>
              <a:ea typeface="+mn-ea"/>
              <a:cs typeface="+mn-cs"/>
            </a:endParaRP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219200"/>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695980"/>
            <a:ext cx="1409702" cy="523220"/>
          </a:xfrm>
          <a:prstGeom prst="rect">
            <a:avLst/>
          </a:prstGeom>
          <a:noFill/>
          <a:ln>
            <a:solidFill>
              <a:schemeClr val="accent6">
                <a:lumMod val="7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System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362200"/>
            <a:ext cx="8762995" cy="4038600"/>
          </a:xfrm>
        </p:spPr>
        <p:txBody>
          <a:bodyPr/>
          <a:lstStyle/>
          <a:p>
            <a:r>
              <a:rPr lang="en-US" sz="1800" dirty="0">
                <a:solidFill>
                  <a:schemeClr val="tx2"/>
                </a:solidFill>
              </a:rPr>
              <a:t>OD 10/12 Normal AS Offers (DAM for OD 10/13)</a:t>
            </a:r>
          </a:p>
          <a:p>
            <a:pPr lvl="1"/>
            <a:r>
              <a:rPr lang="en-US" sz="1400" dirty="0">
                <a:solidFill>
                  <a:schemeClr val="tx2"/>
                </a:solidFill>
              </a:rPr>
              <a:t>Note- Do not submit AS Offers for DAM OD 10/15 and beyond</a:t>
            </a:r>
          </a:p>
          <a:p>
            <a:r>
              <a:rPr lang="en-US" sz="1800" dirty="0">
                <a:solidFill>
                  <a:schemeClr val="tx2"/>
                </a:solidFill>
              </a:rPr>
              <a:t>OD 10/13 Normal AS Offers (DAM for OD 10/14) </a:t>
            </a:r>
          </a:p>
          <a:p>
            <a:pPr lvl="1"/>
            <a:r>
              <a:rPr lang="en-US" sz="1400" dirty="0">
                <a:solidFill>
                  <a:schemeClr val="tx2"/>
                </a:solidFill>
              </a:rPr>
              <a:t>Note- Do not submit AS Offers for DAM OD 10/15 and beyond</a:t>
            </a:r>
          </a:p>
          <a:p>
            <a:pPr lvl="1"/>
            <a:r>
              <a:rPr lang="en-US" sz="1400" dirty="0">
                <a:solidFill>
                  <a:srgbClr val="C00000"/>
                </a:solidFill>
              </a:rPr>
              <a:t>AFTER CUTOVER on 10/13, no special activities required</a:t>
            </a:r>
          </a:p>
          <a:p>
            <a:r>
              <a:rPr lang="en-US" sz="1800" dirty="0">
                <a:solidFill>
                  <a:schemeClr val="tx2"/>
                </a:solidFill>
              </a:rPr>
              <a:t>OD 10/14 AS Offers (DAM for OD 10/15) on new RRS Sub Types</a:t>
            </a:r>
          </a:p>
          <a:p>
            <a:r>
              <a:rPr lang="en-US" sz="1800" dirty="0">
                <a:solidFill>
                  <a:schemeClr val="tx2"/>
                </a:solidFill>
              </a:rPr>
              <a:t>OD 10/15 AS Offers (DAM for OD 10/16) on new RRS Sub Types</a:t>
            </a:r>
          </a:p>
          <a:p>
            <a:endParaRPr lang="en-US" sz="1800" dirty="0">
              <a:solidFill>
                <a:schemeClr val="tx2"/>
              </a:solidFill>
            </a:endParaRPr>
          </a:p>
          <a:p>
            <a:r>
              <a:rPr lang="en-US" sz="1800" dirty="0">
                <a:solidFill>
                  <a:srgbClr val="C00000"/>
                </a:solidFill>
              </a:rPr>
              <a:t>For OD 10/14 ERCOT will not be running RSASM or SASM.  If AS is needed, Control Room will follow procedures for a failed SASM.</a:t>
            </a:r>
          </a:p>
          <a:p>
            <a:endParaRPr lang="en-US" sz="1800" dirty="0">
              <a:solidFill>
                <a:schemeClr val="tx2"/>
              </a:solidFill>
            </a:endParaRPr>
          </a:p>
        </p:txBody>
      </p:sp>
    </p:spTree>
    <p:extLst>
      <p:ext uri="{BB962C8B-B14F-4D97-AF65-F5344CB8AC3E}">
        <p14:creationId xmlns:p14="http://schemas.microsoft.com/office/powerpoint/2010/main" val="240647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AS Trades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fld id="{1D93BD3E-1E9A-4970-A6F7-E7AC52762E0C}" type="slidenum">
              <a:rPr lang="en-US" smtClean="0"/>
              <a:pPr/>
              <a:t>14</a:t>
            </a:fld>
            <a:endParaRPr lang="en-US"/>
          </a:p>
        </p:txBody>
      </p:sp>
      <p:sp>
        <p:nvSpPr>
          <p:cNvPr id="5" name="Rectangle 4">
            <a:extLst>
              <a:ext uri="{FF2B5EF4-FFF2-40B4-BE49-F238E27FC236}">
                <a16:creationId xmlns:a16="http://schemas.microsoft.com/office/drawing/2014/main" id="{28F7D960-571D-4720-A379-DFA9F0AE25BF}"/>
              </a:ext>
            </a:extLst>
          </p:cNvPr>
          <p:cNvSpPr/>
          <p:nvPr/>
        </p:nvSpPr>
        <p:spPr>
          <a:xfrm>
            <a:off x="304800" y="1455003"/>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455003"/>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455003"/>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a:p>
            <a:pPr algn="ctr"/>
            <a:r>
              <a:rPr lang="en-US" dirty="0"/>
              <a:t>OD Oct 14</a:t>
            </a:r>
          </a:p>
          <a:p>
            <a:pPr algn="ctr"/>
            <a:r>
              <a:rPr lang="en-US" sz="1100" dirty="0">
                <a:solidFill>
                  <a:srgbClr val="C00000"/>
                </a:solidFill>
              </a:rPr>
              <a:t>(transition day)</a:t>
            </a: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455003"/>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226403"/>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703183"/>
            <a:ext cx="1409702" cy="523220"/>
          </a:xfrm>
          <a:prstGeom prst="rect">
            <a:avLst/>
          </a:prstGeom>
          <a:noFill/>
          <a:ln>
            <a:solidFill>
              <a:schemeClr val="accent6">
                <a:lumMod val="75000"/>
              </a:schemeClr>
            </a:solidFill>
          </a:ln>
        </p:spPr>
        <p:txBody>
          <a:bodyPr wrap="square" rtlCol="0">
            <a:spAutoFit/>
          </a:bodyPr>
          <a:lstStyle/>
          <a:p>
            <a:pPr algn="ctr"/>
            <a:r>
              <a:rPr lang="en-US" sz="1400" dirty="0">
                <a:solidFill>
                  <a:schemeClr val="accent6">
                    <a:lumMod val="75000"/>
                  </a:schemeClr>
                </a:solidFill>
              </a:rPr>
              <a:t>System</a:t>
            </a:r>
          </a:p>
          <a:p>
            <a:pPr algn="ctr"/>
            <a:r>
              <a:rPr lang="en-US" sz="1400" dirty="0">
                <a:solidFill>
                  <a:schemeClr val="accent6">
                    <a:lumMod val="75000"/>
                  </a:schemeClr>
                </a:solidFill>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971800"/>
            <a:ext cx="8762995" cy="3276600"/>
          </a:xfrm>
        </p:spPr>
        <p:txBody>
          <a:bodyPr/>
          <a:lstStyle/>
          <a:p>
            <a:r>
              <a:rPr lang="en-US" sz="1800" dirty="0">
                <a:solidFill>
                  <a:schemeClr val="tx2"/>
                </a:solidFill>
              </a:rPr>
              <a:t>OD 10/12 Normal AS Trades </a:t>
            </a:r>
            <a:r>
              <a:rPr lang="en-US" sz="1600" dirty="0">
                <a:solidFill>
                  <a:schemeClr val="tx2"/>
                </a:solidFill>
              </a:rPr>
              <a:t>(</a:t>
            </a:r>
            <a:r>
              <a:rPr lang="en-US" sz="1400" dirty="0">
                <a:solidFill>
                  <a:schemeClr val="tx2"/>
                </a:solidFill>
              </a:rPr>
              <a:t>EXCEPT DO NOT submit for OD 10/15 (OD+3) and beyond</a:t>
            </a:r>
            <a:r>
              <a:rPr lang="en-US" sz="1600" dirty="0">
                <a:solidFill>
                  <a:schemeClr val="tx2"/>
                </a:solidFill>
              </a:rPr>
              <a:t>)</a:t>
            </a:r>
            <a:endParaRPr lang="en-US" sz="1800" dirty="0">
              <a:solidFill>
                <a:schemeClr val="tx2"/>
              </a:solidFill>
            </a:endParaRPr>
          </a:p>
          <a:p>
            <a:r>
              <a:rPr lang="en-US" sz="1800" dirty="0">
                <a:solidFill>
                  <a:schemeClr val="tx2"/>
                </a:solidFill>
              </a:rPr>
              <a:t>OD 10/13 </a:t>
            </a:r>
          </a:p>
          <a:p>
            <a:pPr lvl="1"/>
            <a:r>
              <a:rPr lang="en-US" sz="1400" dirty="0">
                <a:solidFill>
                  <a:schemeClr val="tx2"/>
                </a:solidFill>
              </a:rPr>
              <a:t>Normal AS Trades for most of day, </a:t>
            </a:r>
            <a:r>
              <a:rPr lang="en-US" sz="1400" dirty="0">
                <a:solidFill>
                  <a:srgbClr val="C00000"/>
                </a:solidFill>
              </a:rPr>
              <a:t>EXCEPT </a:t>
            </a:r>
          </a:p>
          <a:p>
            <a:pPr lvl="2"/>
            <a:r>
              <a:rPr lang="en-US" sz="1100" dirty="0">
                <a:solidFill>
                  <a:srgbClr val="C00000"/>
                </a:solidFill>
              </a:rPr>
              <a:t>DO NOT submit RRS-AS-Trades for OD 10/15 (OD+2) and beyond.</a:t>
            </a:r>
          </a:p>
          <a:p>
            <a:pPr lvl="2"/>
            <a:r>
              <a:rPr lang="en-US" sz="1100" b="1" i="1" dirty="0">
                <a:solidFill>
                  <a:srgbClr val="C00000"/>
                </a:solidFill>
              </a:rPr>
              <a:t>After upgrade QSE will not be able to Query or Cancel RRS-AS-Trades from old submissions</a:t>
            </a:r>
          </a:p>
          <a:p>
            <a:pPr lvl="3"/>
            <a:r>
              <a:rPr lang="en-US" sz="900" dirty="0">
                <a:solidFill>
                  <a:srgbClr val="C00000"/>
                </a:solidFill>
              </a:rPr>
              <a:t>Highly recommend taking snapshot of confirmed RRS-AS-Trades before cutover (if dependent on ERCOT portal for AS Trades)</a:t>
            </a:r>
          </a:p>
          <a:p>
            <a:pPr lvl="3"/>
            <a:r>
              <a:rPr lang="en-US" sz="900" dirty="0">
                <a:solidFill>
                  <a:srgbClr val="C00000"/>
                </a:solidFill>
              </a:rPr>
              <a:t>RRS-AS-Trades that are submitted after cutover can be queried and cancelled on OD 10/14</a:t>
            </a:r>
          </a:p>
          <a:p>
            <a:r>
              <a:rPr lang="en-US" sz="1800" dirty="0">
                <a:solidFill>
                  <a:schemeClr val="tx2"/>
                </a:solidFill>
              </a:rPr>
              <a:t>OD 10/14 (transition day)</a:t>
            </a:r>
          </a:p>
          <a:p>
            <a:pPr lvl="1"/>
            <a:r>
              <a:rPr lang="en-US" sz="1400" dirty="0">
                <a:solidFill>
                  <a:schemeClr val="tx2"/>
                </a:solidFill>
              </a:rPr>
              <a:t>AS Trades can be entered with new RRS-sub-types </a:t>
            </a:r>
          </a:p>
          <a:p>
            <a:pPr lvl="1"/>
            <a:r>
              <a:rPr lang="en-US" sz="1400" b="1" i="1" dirty="0">
                <a:solidFill>
                  <a:srgbClr val="C00000"/>
                </a:solidFill>
              </a:rPr>
              <a:t>QSE will not be able to Query or Cancel RRS-AS-Trades from old submissions </a:t>
            </a:r>
          </a:p>
          <a:p>
            <a:pPr lvl="3"/>
            <a:r>
              <a:rPr lang="en-US" sz="1000" dirty="0">
                <a:solidFill>
                  <a:srgbClr val="C00000"/>
                </a:solidFill>
              </a:rPr>
              <a:t>ERCOT will provide market notice for considering RRS-AS-Trade cancellations, or both QSEs follow dispute process</a:t>
            </a:r>
            <a:r>
              <a:rPr lang="en-US" sz="1000" dirty="0">
                <a:solidFill>
                  <a:schemeClr val="tx2"/>
                </a:solidFill>
              </a:rPr>
              <a:t>.</a:t>
            </a:r>
          </a:p>
          <a:p>
            <a:r>
              <a:rPr lang="en-US" sz="1800" dirty="0">
                <a:solidFill>
                  <a:schemeClr val="tx2"/>
                </a:solidFill>
              </a:rPr>
              <a:t>OD 10/15 Normal AS Trades</a:t>
            </a:r>
          </a:p>
          <a:p>
            <a:endParaRPr lang="en-US" sz="1800" dirty="0">
              <a:solidFill>
                <a:schemeClr val="tx2"/>
              </a:solidFill>
            </a:endParaRPr>
          </a:p>
          <a:p>
            <a:endParaRPr lang="en-US" sz="1800" dirty="0">
              <a:solidFill>
                <a:schemeClr val="tx2"/>
              </a:solidFill>
            </a:endParaRPr>
          </a:p>
        </p:txBody>
      </p:sp>
      <p:sp>
        <p:nvSpPr>
          <p:cNvPr id="3" name="TextBox 2">
            <a:extLst>
              <a:ext uri="{FF2B5EF4-FFF2-40B4-BE49-F238E27FC236}">
                <a16:creationId xmlns:a16="http://schemas.microsoft.com/office/drawing/2014/main" id="{1585DF04-2D79-4226-B3A7-F20B87F6D2C8}"/>
              </a:ext>
            </a:extLst>
          </p:cNvPr>
          <p:cNvSpPr txBox="1"/>
          <p:nvPr/>
        </p:nvSpPr>
        <p:spPr>
          <a:xfrm>
            <a:off x="4418055" y="2140803"/>
            <a:ext cx="2057400" cy="769441"/>
          </a:xfrm>
          <a:prstGeom prst="rect">
            <a:avLst/>
          </a:prstGeom>
          <a:noFill/>
          <a:ln>
            <a:solidFill>
              <a:schemeClr val="tx1">
                <a:lumMod val="50000"/>
                <a:lumOff val="50000"/>
              </a:schemeClr>
            </a:solidFill>
          </a:ln>
        </p:spPr>
        <p:txBody>
          <a:bodyPr wrap="square" rtlCol="0">
            <a:spAutoFit/>
          </a:bodyPr>
          <a:lstStyle/>
          <a:p>
            <a:pPr algn="ctr"/>
            <a:r>
              <a:rPr lang="en-US" sz="1100" dirty="0"/>
              <a:t>OD 10/14 will maintain already submitted trades from old transaction, and accept new transactions</a:t>
            </a:r>
          </a:p>
        </p:txBody>
      </p:sp>
      <p:sp>
        <p:nvSpPr>
          <p:cNvPr id="14" name="TextBox 13">
            <a:extLst>
              <a:ext uri="{FF2B5EF4-FFF2-40B4-BE49-F238E27FC236}">
                <a16:creationId xmlns:a16="http://schemas.microsoft.com/office/drawing/2014/main" id="{EB86EE63-2AF3-424C-9C7E-48488B36DB4E}"/>
              </a:ext>
            </a:extLst>
          </p:cNvPr>
          <p:cNvSpPr txBox="1"/>
          <p:nvPr/>
        </p:nvSpPr>
        <p:spPr>
          <a:xfrm>
            <a:off x="6473910" y="2140803"/>
            <a:ext cx="2057400" cy="784830"/>
          </a:xfrm>
          <a:prstGeom prst="rect">
            <a:avLst/>
          </a:prstGeom>
          <a:noFill/>
          <a:ln>
            <a:solidFill>
              <a:schemeClr val="tx1">
                <a:lumMod val="50000"/>
                <a:lumOff val="50000"/>
              </a:schemeClr>
            </a:solidFill>
          </a:ln>
        </p:spPr>
        <p:txBody>
          <a:bodyPr wrap="square" rtlCol="0">
            <a:spAutoFit/>
          </a:bodyPr>
          <a:lstStyle/>
          <a:p>
            <a:pPr algn="ctr"/>
            <a:r>
              <a:rPr lang="en-US" sz="1200" dirty="0">
                <a:solidFill>
                  <a:srgbClr val="C00000"/>
                </a:solidFill>
              </a:rPr>
              <a:t>OD 10/15 incompatible with pre-upgrade AS Trades</a:t>
            </a:r>
          </a:p>
          <a:p>
            <a:pPr algn="ctr"/>
            <a:endParaRPr lang="en-US" sz="1200" dirty="0">
              <a:solidFill>
                <a:srgbClr val="C00000"/>
              </a:solidFill>
            </a:endParaRPr>
          </a:p>
          <a:p>
            <a:pPr algn="ctr"/>
            <a:endParaRPr lang="en-US" sz="800" dirty="0">
              <a:solidFill>
                <a:srgbClr val="C00000"/>
              </a:solidFill>
            </a:endParaRPr>
          </a:p>
        </p:txBody>
      </p:sp>
    </p:spTree>
    <p:extLst>
      <p:ext uri="{BB962C8B-B14F-4D97-AF65-F5344CB8AC3E}">
        <p14:creationId xmlns:p14="http://schemas.microsoft.com/office/powerpoint/2010/main" val="41393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DB291-055F-4EED-8B82-E197E2DC8577}"/>
              </a:ext>
            </a:extLst>
          </p:cNvPr>
          <p:cNvSpPr>
            <a:spLocks noGrp="1"/>
          </p:cNvSpPr>
          <p:nvPr>
            <p:ph type="title"/>
          </p:nvPr>
        </p:nvSpPr>
        <p:spPr/>
        <p:txBody>
          <a:bodyPr/>
          <a:lstStyle/>
          <a:p>
            <a:r>
              <a:rPr lang="en-US" dirty="0"/>
              <a:t>QSE Readiness risk mitigation</a:t>
            </a:r>
          </a:p>
        </p:txBody>
      </p:sp>
      <p:sp>
        <p:nvSpPr>
          <p:cNvPr id="3" name="Content Placeholder 2">
            <a:extLst>
              <a:ext uri="{FF2B5EF4-FFF2-40B4-BE49-F238E27FC236}">
                <a16:creationId xmlns:a16="http://schemas.microsoft.com/office/drawing/2014/main" id="{1AFD241F-E0AC-4BB8-85F6-2D15C5B94CE6}"/>
              </a:ext>
            </a:extLst>
          </p:cNvPr>
          <p:cNvSpPr>
            <a:spLocks noGrp="1"/>
          </p:cNvSpPr>
          <p:nvPr>
            <p:ph idx="1"/>
          </p:nvPr>
        </p:nvSpPr>
        <p:spPr>
          <a:xfrm>
            <a:off x="304800" y="1371600"/>
            <a:ext cx="8534400" cy="4319832"/>
          </a:xfrm>
        </p:spPr>
        <p:txBody>
          <a:bodyPr/>
          <a:lstStyle/>
          <a:p>
            <a:r>
              <a:rPr lang="en-US" sz="2800" dirty="0"/>
              <a:t>Questions have come up regarding “what if my QSE is not ready, will the upgrade be deferred”? </a:t>
            </a:r>
          </a:p>
          <a:p>
            <a:r>
              <a:rPr lang="en-US" sz="2800" dirty="0"/>
              <a:t>The short answer is No, the upgrade will proceed but:</a:t>
            </a:r>
          </a:p>
          <a:p>
            <a:pPr lvl="1"/>
            <a:r>
              <a:rPr lang="en-US" sz="2400" dirty="0"/>
              <a:t>ERCOT will be reaching out to individual QSEs to understand why not testing in MOTE, or why not ready.</a:t>
            </a:r>
          </a:p>
          <a:p>
            <a:pPr lvl="1"/>
            <a:r>
              <a:rPr lang="en-US" sz="2400" dirty="0">
                <a:solidFill>
                  <a:srgbClr val="C00000"/>
                </a:solidFill>
              </a:rPr>
              <a:t>MITIGATION: In MOTE and after the cutover, QSEs have option of using Portal Interface / MMS-UI as alternative interface for market submissions.</a:t>
            </a:r>
          </a:p>
        </p:txBody>
      </p:sp>
      <p:sp>
        <p:nvSpPr>
          <p:cNvPr id="4" name="Slide Number Placeholder 3">
            <a:extLst>
              <a:ext uri="{FF2B5EF4-FFF2-40B4-BE49-F238E27FC236}">
                <a16:creationId xmlns:a16="http://schemas.microsoft.com/office/drawing/2014/main" id="{1C3107AA-7A5D-4919-800C-59F38A0D90F1}"/>
              </a:ext>
            </a:extLst>
          </p:cNvPr>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585545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a:xfrm>
            <a:off x="381000" y="243682"/>
            <a:ext cx="8458200" cy="899318"/>
          </a:xfrm>
        </p:spPr>
        <p:txBody>
          <a:bodyPr/>
          <a:lstStyle/>
          <a:p>
            <a:r>
              <a:rPr lang="en-US" sz="2400" dirty="0"/>
              <a:t>Summary and Q&amp;A</a:t>
            </a:r>
            <a:br>
              <a:rPr lang="en-US" sz="2400" dirty="0"/>
            </a:br>
            <a:endParaRPr lang="en-US" sz="2400" dirty="0"/>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304800" y="990600"/>
            <a:ext cx="8534400" cy="5334000"/>
          </a:xfrm>
        </p:spPr>
        <p:txBody>
          <a:bodyPr/>
          <a:lstStyle/>
          <a:p>
            <a:r>
              <a:rPr lang="en-US" sz="2200" dirty="0">
                <a:solidFill>
                  <a:schemeClr val="tx2"/>
                </a:solidFill>
                <a:latin typeface="Arial" panose="020B0604020202020204" pitchFamily="34" charset="0"/>
                <a:ea typeface="Calibri" panose="020F0502020204030204" pitchFamily="34" charset="0"/>
              </a:rPr>
              <a:t>Weekly meetings  </a:t>
            </a:r>
            <a:r>
              <a:rPr lang="en-US" sz="2400" dirty="0">
                <a:solidFill>
                  <a:schemeClr val="tx2"/>
                </a:solidFill>
                <a:latin typeface="Arial" panose="020B0604020202020204" pitchFamily="34" charset="0"/>
                <a:ea typeface="Calibri" panose="020F0502020204030204" pitchFamily="34" charset="0"/>
              </a:rPr>
              <a:t>(ERCOT calendar) </a:t>
            </a:r>
            <a:endParaRPr lang="en-US" sz="22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Tuesdays 10am Aug 30-Oct 11, 2022</a:t>
            </a:r>
          </a:p>
          <a:p>
            <a:pPr lvl="1"/>
            <a:r>
              <a:rPr lang="en-US" sz="1800" dirty="0">
                <a:solidFill>
                  <a:schemeClr val="tx2"/>
                </a:solidFill>
                <a:latin typeface="Arial" panose="020B0604020202020204" pitchFamily="34" charset="0"/>
                <a:ea typeface="Calibri" panose="020F0502020204030204" pitchFamily="34" charset="0"/>
              </a:rPr>
              <a:t>Detailed business changes posted </a:t>
            </a:r>
            <a:r>
              <a:rPr lang="en-US" sz="1800" dirty="0">
                <a:solidFill>
                  <a:schemeClr val="tx2"/>
                </a:solidFill>
                <a:effectLst/>
                <a:latin typeface="Arial" panose="020B0604020202020204" pitchFamily="34" charset="0"/>
                <a:ea typeface="Calibri" panose="020F0502020204030204" pitchFamily="34" charset="0"/>
              </a:rPr>
              <a:t>at </a:t>
            </a:r>
            <a:r>
              <a:rPr lang="en-US" sz="1800" dirty="0">
                <a:solidFill>
                  <a:schemeClr val="tx2"/>
                </a:solidFill>
                <a:effectLst/>
                <a:latin typeface="Arial" panose="020B0604020202020204" pitchFamily="34" charset="0"/>
                <a:ea typeface="Calibri" panose="020F0502020204030204" pitchFamily="34" charset="0"/>
                <a:hlinkClick r:id="rId2"/>
              </a:rPr>
              <a:t>July 25, 2022 workshop</a:t>
            </a:r>
            <a:endParaRPr lang="en-US" sz="1800" dirty="0">
              <a:solidFill>
                <a:schemeClr val="tx2"/>
              </a:solidFill>
              <a:effectLst/>
              <a:latin typeface="Arial" panose="020B0604020202020204" pitchFamily="34" charset="0"/>
              <a:ea typeface="Calibri" panose="020F0502020204030204" pitchFamily="34" charset="0"/>
            </a:endParaRPr>
          </a:p>
          <a:p>
            <a:r>
              <a:rPr lang="en-US" sz="2200" dirty="0">
                <a:solidFill>
                  <a:schemeClr val="tx2"/>
                </a:solidFill>
                <a:latin typeface="Arial" panose="020B0604020202020204" pitchFamily="34" charset="0"/>
                <a:ea typeface="Calibri" panose="020F0502020204030204" pitchFamily="34" charset="0"/>
              </a:rPr>
              <a:t>MOTE Scorecard to be published to TAC homepage</a:t>
            </a:r>
          </a:p>
          <a:p>
            <a:pPr lvl="1"/>
            <a:r>
              <a:rPr lang="en-US" sz="1800" dirty="0">
                <a:solidFill>
                  <a:schemeClr val="tx2"/>
                </a:solidFill>
                <a:latin typeface="Arial" panose="020B0604020202020204" pitchFamily="34" charset="0"/>
                <a:ea typeface="Calibri" panose="020F0502020204030204" pitchFamily="34" charset="0"/>
              </a:rPr>
              <a:t>Weekly emails to TAC </a:t>
            </a:r>
          </a:p>
          <a:p>
            <a:r>
              <a:rPr lang="en-US" sz="2200" dirty="0">
                <a:solidFill>
                  <a:schemeClr val="tx2"/>
                </a:solidFill>
                <a:latin typeface="Arial" panose="020B0604020202020204" pitchFamily="34" charset="0"/>
                <a:ea typeface="Calibri" panose="020F0502020204030204" pitchFamily="34" charset="0"/>
              </a:rPr>
              <a:t>Cutover details</a:t>
            </a:r>
          </a:p>
          <a:p>
            <a:pPr lvl="1"/>
            <a:r>
              <a:rPr lang="en-US" sz="1800" dirty="0">
                <a:solidFill>
                  <a:schemeClr val="tx2"/>
                </a:solidFill>
                <a:latin typeface="Arial" panose="020B0604020202020204" pitchFamily="34" charset="0"/>
                <a:ea typeface="Calibri" panose="020F0502020204030204" pitchFamily="34" charset="0"/>
              </a:rPr>
              <a:t>ERCOT continue to discuss cutover and take questions.</a:t>
            </a:r>
          </a:p>
          <a:p>
            <a:r>
              <a:rPr lang="en-US" sz="2200" dirty="0">
                <a:solidFill>
                  <a:schemeClr val="tx2"/>
                </a:solidFill>
                <a:latin typeface="Arial" panose="020B0604020202020204" pitchFamily="34" charset="0"/>
                <a:ea typeface="Calibri" panose="020F0502020204030204" pitchFamily="34" charset="0"/>
              </a:rPr>
              <a:t>ERCOT open to feedback/questions for this or next meeting</a:t>
            </a:r>
          </a:p>
          <a:p>
            <a:pPr lvl="1"/>
            <a:r>
              <a:rPr lang="en-US" sz="1800" dirty="0">
                <a:solidFill>
                  <a:schemeClr val="tx2"/>
                </a:solidFill>
                <a:latin typeface="Arial" panose="020B0604020202020204" pitchFamily="34" charset="0"/>
                <a:ea typeface="Calibri" panose="020F0502020204030204" pitchFamily="34" charset="0"/>
              </a:rPr>
              <a:t>Feedback can be directed to </a:t>
            </a:r>
            <a:r>
              <a:rPr lang="en-US" sz="1800" dirty="0">
                <a:solidFill>
                  <a:schemeClr val="tx2"/>
                </a:solidFill>
                <a:latin typeface="Arial" panose="020B0604020202020204" pitchFamily="34" charset="0"/>
                <a:ea typeface="Calibri" panose="020F0502020204030204" pitchFamily="34" charset="0"/>
                <a:hlinkClick r:id="rId3"/>
              </a:rPr>
              <a:t>Matt.Mereness@ercot.com</a:t>
            </a:r>
            <a:r>
              <a:rPr lang="en-US" sz="1800" dirty="0">
                <a:solidFill>
                  <a:schemeClr val="tx2"/>
                </a:solidFill>
                <a:latin typeface="Arial" panose="020B0604020202020204" pitchFamily="34" charset="0"/>
                <a:ea typeface="Calibri" panose="020F0502020204030204" pitchFamily="34" charset="0"/>
              </a:rPr>
              <a:t> </a:t>
            </a:r>
          </a:p>
          <a:p>
            <a:pPr lvl="1"/>
            <a:r>
              <a:rPr lang="en-US" sz="1800" dirty="0">
                <a:solidFill>
                  <a:schemeClr val="tx2"/>
                </a:solidFill>
                <a:latin typeface="Arial" panose="020B0604020202020204" pitchFamily="34" charset="0"/>
                <a:ea typeface="Calibri" panose="020F0502020204030204" pitchFamily="34" charset="0"/>
              </a:rPr>
              <a:t>MOTE set-up questions go through your ERCOT Account Manager or email </a:t>
            </a:r>
            <a:r>
              <a:rPr lang="en-US" sz="1800" u="sng" dirty="0">
                <a:solidFill>
                  <a:srgbClr val="0079DB"/>
                </a:solidFill>
                <a:effectLst/>
                <a:latin typeface="Arial" panose="020B0604020202020204" pitchFamily="34" charset="0"/>
                <a:ea typeface="Calibri" panose="020F0502020204030204" pitchFamily="34" charset="0"/>
                <a:hlinkClick r:id="rId4"/>
              </a:rPr>
              <a:t>ClientServices@ercot.com</a:t>
            </a:r>
            <a:endParaRPr lang="en-US" sz="1800" dirty="0">
              <a:solidFill>
                <a:schemeClr val="tx2"/>
              </a:solidFill>
              <a:latin typeface="Arial" panose="020B0604020202020204" pitchFamily="34" charset="0"/>
              <a:ea typeface="Calibri" panose="020F0502020204030204" pitchFamily="34" charset="0"/>
            </a:endParaRPr>
          </a:p>
          <a:p>
            <a:endParaRPr lang="en-US" sz="2200" dirty="0">
              <a:solidFill>
                <a:schemeClr val="tx2"/>
              </a:solidFill>
              <a:latin typeface="Arial" panose="020B0604020202020204" pitchFamily="34" charset="0"/>
              <a:ea typeface="Calibri" panose="020F0502020204030204" pitchFamily="34" charset="0"/>
            </a:endParaRPr>
          </a:p>
          <a:p>
            <a:r>
              <a:rPr lang="en-US" sz="2200" dirty="0">
                <a:solidFill>
                  <a:schemeClr val="tx2"/>
                </a:solidFill>
                <a:latin typeface="Arial" panose="020B0604020202020204" pitchFamily="34" charset="0"/>
                <a:ea typeface="Calibri" panose="020F0502020204030204" pitchFamily="34" charset="0"/>
              </a:rPr>
              <a:t>Questions?</a:t>
            </a:r>
          </a:p>
          <a:p>
            <a:pPr lvl="1"/>
            <a:endParaRPr lang="en-US" sz="1800" dirty="0">
              <a:solidFill>
                <a:schemeClr val="tx2"/>
              </a:solidFill>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1638877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FD76-6498-41A5-87DD-BEDFE40BAD09}"/>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513A1286-1EBA-4F1C-A5CC-2DFDB4231B57}"/>
              </a:ext>
            </a:extLst>
          </p:cNvPr>
          <p:cNvSpPr>
            <a:spLocks noGrp="1"/>
          </p:cNvSpPr>
          <p:nvPr>
            <p:ph idx="1"/>
          </p:nvPr>
        </p:nvSpPr>
        <p:spPr/>
        <p:txBody>
          <a:bodyPr/>
          <a:lstStyle/>
          <a:p>
            <a:r>
              <a:rPr lang="en-US" dirty="0">
                <a:solidFill>
                  <a:schemeClr val="accent2"/>
                </a:solidFill>
              </a:rPr>
              <a:t>Specific Interface Changes</a:t>
            </a:r>
          </a:p>
        </p:txBody>
      </p:sp>
      <p:sp>
        <p:nvSpPr>
          <p:cNvPr id="4" name="Slide Number Placeholder 3">
            <a:extLst>
              <a:ext uri="{FF2B5EF4-FFF2-40B4-BE49-F238E27FC236}">
                <a16:creationId xmlns:a16="http://schemas.microsoft.com/office/drawing/2014/main" id="{74638A93-4DA2-484E-85AE-0D2380DA5200}"/>
              </a:ext>
            </a:extLst>
          </p:cNvPr>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521552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a:t>
            </a:r>
            <a:br>
              <a:rPr lang="en-US" sz="2400" dirty="0"/>
            </a:br>
            <a:r>
              <a:rPr lang="en-US" sz="2400" dirty="0"/>
              <a:t>High level review of transaction changes</a:t>
            </a:r>
            <a:br>
              <a:rPr lang="en-US" sz="2400" dirty="0"/>
            </a:br>
            <a:endParaRPr lang="en-US" sz="2400" dirty="0"/>
          </a:p>
        </p:txBody>
      </p:sp>
      <p:sp>
        <p:nvSpPr>
          <p:cNvPr id="3" name="Content Placeholder 2"/>
          <p:cNvSpPr>
            <a:spLocks noGrp="1"/>
          </p:cNvSpPr>
          <p:nvPr>
            <p:ph idx="1"/>
          </p:nvPr>
        </p:nvSpPr>
        <p:spPr>
          <a:xfrm>
            <a:off x="304800" y="1030067"/>
            <a:ext cx="8534400" cy="5064627"/>
          </a:xfrm>
        </p:spPr>
        <p:txBody>
          <a:bodyPr/>
          <a:lstStyle/>
          <a:p>
            <a:pPr marL="0" indent="0">
              <a:buNone/>
            </a:pPr>
            <a:endParaRPr lang="en-US" sz="1800" dirty="0"/>
          </a:p>
          <a:p>
            <a:pPr marL="0" indent="0">
              <a:buNone/>
            </a:pPr>
            <a:r>
              <a:rPr lang="en-US" sz="1800" dirty="0"/>
              <a:t>Reminder: New RRS Subtypes implemented October 13, 2022</a:t>
            </a:r>
          </a:p>
          <a:p>
            <a:pPr marL="0" indent="0">
              <a:buNone/>
            </a:pPr>
            <a:endParaRPr lang="en-US" dirty="0"/>
          </a:p>
          <a:p>
            <a:r>
              <a:rPr lang="en-US" dirty="0"/>
              <a:t>RRS – Primary Frequency Response (</a:t>
            </a:r>
            <a:r>
              <a:rPr lang="en-US" dirty="0">
                <a:solidFill>
                  <a:srgbClr val="FF0000"/>
                </a:solidFill>
              </a:rPr>
              <a:t>RRSPF</a:t>
            </a:r>
            <a:r>
              <a:rPr lang="en-US" dirty="0"/>
              <a:t>)</a:t>
            </a:r>
          </a:p>
          <a:p>
            <a:pPr lvl="1"/>
            <a:r>
              <a:rPr lang="en-US" sz="1800" dirty="0"/>
              <a:t>Analogous to previous RRSGN + RRSLD</a:t>
            </a:r>
          </a:p>
          <a:p>
            <a:r>
              <a:rPr lang="en-US" dirty="0"/>
              <a:t>RRS – Load Resources controlled by high-set under-frequency relays (</a:t>
            </a:r>
            <a:r>
              <a:rPr lang="en-US" dirty="0">
                <a:solidFill>
                  <a:srgbClr val="FF0000"/>
                </a:solidFill>
              </a:rPr>
              <a:t>RRSUF</a:t>
            </a:r>
            <a:r>
              <a:rPr lang="en-US" dirty="0"/>
              <a:t>) </a:t>
            </a:r>
          </a:p>
          <a:p>
            <a:pPr lvl="1"/>
            <a:r>
              <a:rPr lang="en-US" sz="1800" dirty="0"/>
              <a:t>Analogous to previous RRSNC</a:t>
            </a:r>
          </a:p>
          <a:p>
            <a:r>
              <a:rPr lang="en-US" dirty="0"/>
              <a:t>RRS - Fast Frequency Response (</a:t>
            </a:r>
            <a:r>
              <a:rPr lang="en-US" dirty="0">
                <a:solidFill>
                  <a:srgbClr val="FF0000"/>
                </a:solidFill>
              </a:rPr>
              <a:t>RRSFF</a:t>
            </a:r>
            <a:r>
              <a:rPr lang="en-US" dirty="0"/>
              <a:t>) </a:t>
            </a:r>
          </a:p>
          <a:p>
            <a:pPr lvl="1"/>
            <a:r>
              <a:rPr lang="en-US" sz="1800" dirty="0"/>
              <a:t>Responds within 15 cycles after frequency meets or drops below a preset threshold (59.85 HZ)</a:t>
            </a:r>
          </a:p>
          <a:p>
            <a:pPr lvl="1"/>
            <a:r>
              <a:rPr lang="en-US" sz="1800" dirty="0"/>
              <a:t>Sustained for at least 15 minutes, recovers in 15 minutes</a:t>
            </a:r>
          </a:p>
          <a:p>
            <a:pPr lvl="1"/>
            <a:r>
              <a:rPr lang="en-US" sz="1800" dirty="0"/>
              <a:t>Can be offered by qualifying Energy Storage (ESR) GEN and CLR, GEN (non ESR), CLR (non ESR), and NCLR.</a:t>
            </a:r>
          </a:p>
          <a:p>
            <a:endParaRPr lang="en-US" sz="2000" dirty="0"/>
          </a:p>
          <a:p>
            <a:pPr marL="457200" lvl="1" indent="0">
              <a:buNone/>
            </a:pPr>
            <a:endParaRPr lang="en-US" sz="1800" dirty="0"/>
          </a:p>
          <a:p>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228381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COP Changes</a:t>
            </a:r>
          </a:p>
        </p:txBody>
      </p:sp>
      <p:sp>
        <p:nvSpPr>
          <p:cNvPr id="3" name="Content Placeholder 2"/>
          <p:cNvSpPr>
            <a:spLocks noGrp="1"/>
          </p:cNvSpPr>
          <p:nvPr>
            <p:ph idx="1"/>
          </p:nvPr>
        </p:nvSpPr>
        <p:spPr>
          <a:xfrm>
            <a:off x="270545" y="1295400"/>
            <a:ext cx="8534400" cy="5064627"/>
          </a:xfrm>
        </p:spPr>
        <p:txBody>
          <a:bodyPr/>
          <a:lstStyle/>
          <a:p>
            <a:r>
              <a:rPr lang="en-US" dirty="0"/>
              <a:t>COP AS Resource Responsibility </a:t>
            </a:r>
          </a:p>
          <a:p>
            <a:pPr lvl="1"/>
            <a:r>
              <a:rPr lang="en-US" dirty="0"/>
              <a:t>RRS</a:t>
            </a:r>
          </a:p>
          <a:p>
            <a:r>
              <a:rPr lang="en-US" dirty="0"/>
              <a:t>Will be replaced by the new RRS subtypes:</a:t>
            </a:r>
          </a:p>
          <a:p>
            <a:pPr lvl="1"/>
            <a:r>
              <a:rPr lang="en-US" dirty="0">
                <a:solidFill>
                  <a:srgbClr val="FF0000"/>
                </a:solidFill>
              </a:rPr>
              <a:t>RRSPF</a:t>
            </a:r>
          </a:p>
          <a:p>
            <a:pPr lvl="1"/>
            <a:r>
              <a:rPr lang="en-US" dirty="0">
                <a:solidFill>
                  <a:srgbClr val="FF0000"/>
                </a:solidFill>
              </a:rPr>
              <a:t>RRSFF</a:t>
            </a:r>
          </a:p>
          <a:p>
            <a:pPr lvl="1"/>
            <a:r>
              <a:rPr lang="en-US" dirty="0">
                <a:solidFill>
                  <a:srgbClr val="FF0000"/>
                </a:solidFill>
              </a:rPr>
              <a:t>RRSUF</a:t>
            </a:r>
          </a:p>
          <a:p>
            <a:endParaRPr lang="en-US" dirty="0">
              <a:solidFill>
                <a:srgbClr val="FF0000"/>
              </a:solidFill>
            </a:endParaRPr>
          </a:p>
          <a:p>
            <a:r>
              <a:rPr lang="en-US" dirty="0">
                <a:solidFill>
                  <a:srgbClr val="FF0000"/>
                </a:solidFill>
              </a:rPr>
              <a:t>Note the extension of RRS-types to 3 fields/headers affects all COPs for all QSEs and encouraged to test COP to minimize cutover risk (20% tested)</a:t>
            </a:r>
          </a:p>
          <a:p>
            <a:pPr marL="457200" lvl="1" indent="0">
              <a:buNone/>
            </a:pPr>
            <a:endParaRPr lang="en-US" dirty="0"/>
          </a:p>
          <a:p>
            <a:pPr marL="457200" lvl="1" indent="0">
              <a:buNone/>
            </a:pPr>
            <a:r>
              <a:rPr lang="en-US" dirty="0"/>
              <a:t>Note: Submit OD +2 </a:t>
            </a:r>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2670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6096000" cy="518318"/>
          </a:xfrm>
        </p:spPr>
        <p:txBody>
          <a:bodyPr/>
          <a:lstStyle/>
          <a:p>
            <a:r>
              <a:rPr lang="en-US" sz="2400" b="1" dirty="0">
                <a:solidFill>
                  <a:schemeClr val="accent1"/>
                </a:solidFill>
              </a:rPr>
              <a:t>Outline</a:t>
            </a:r>
          </a:p>
        </p:txBody>
      </p:sp>
      <p:sp>
        <p:nvSpPr>
          <p:cNvPr id="3" name="Content Placeholder 2"/>
          <p:cNvSpPr>
            <a:spLocks noGrp="1"/>
          </p:cNvSpPr>
          <p:nvPr>
            <p:ph idx="1"/>
          </p:nvPr>
        </p:nvSpPr>
        <p:spPr>
          <a:xfrm>
            <a:off x="228600" y="1066800"/>
            <a:ext cx="8686800" cy="4724400"/>
          </a:xfrm>
        </p:spPr>
        <p:txBody>
          <a:bodyPr/>
          <a:lstStyle/>
          <a:p>
            <a:r>
              <a:rPr lang="en-US" sz="2000" dirty="0">
                <a:solidFill>
                  <a:schemeClr val="tx1">
                    <a:lumMod val="65000"/>
                    <a:lumOff val="35000"/>
                  </a:schemeClr>
                </a:solidFill>
              </a:rPr>
              <a:t>Purpose and scope of weekly Market Readiness meetings</a:t>
            </a:r>
          </a:p>
          <a:p>
            <a:r>
              <a:rPr lang="en-US" sz="2000" dirty="0">
                <a:solidFill>
                  <a:schemeClr val="tx1">
                    <a:lumMod val="65000"/>
                    <a:lumOff val="35000"/>
                  </a:schemeClr>
                </a:solidFill>
              </a:rPr>
              <a:t>Required testing and scorecard for QSEs in MOTE</a:t>
            </a:r>
          </a:p>
          <a:p>
            <a:r>
              <a:rPr lang="en-US" sz="2000" dirty="0">
                <a:solidFill>
                  <a:schemeClr val="tx1">
                    <a:lumMod val="65000"/>
                    <a:lumOff val="35000"/>
                  </a:schemeClr>
                </a:solidFill>
              </a:rPr>
              <a:t>Other supplemental information as needed or requested</a:t>
            </a:r>
          </a:p>
          <a:p>
            <a:r>
              <a:rPr lang="en-US" sz="2000" dirty="0">
                <a:solidFill>
                  <a:schemeClr val="tx1">
                    <a:lumMod val="65000"/>
                    <a:lumOff val="35000"/>
                  </a:schemeClr>
                </a:solidFill>
              </a:rPr>
              <a:t>Data Cutover Approach</a:t>
            </a:r>
          </a:p>
          <a:p>
            <a:r>
              <a:rPr lang="en-US" sz="2000" dirty="0">
                <a:solidFill>
                  <a:schemeClr val="tx1">
                    <a:lumMod val="65000"/>
                    <a:lumOff val="35000"/>
                  </a:schemeClr>
                </a:solidFill>
              </a:rPr>
              <a:t>Summary and Q&amp;A</a:t>
            </a:r>
          </a:p>
          <a:p>
            <a:r>
              <a:rPr lang="en-US" sz="2000" dirty="0">
                <a:solidFill>
                  <a:schemeClr val="tx1">
                    <a:lumMod val="65000"/>
                    <a:lumOff val="35000"/>
                  </a:schemeClr>
                </a:solidFill>
              </a:rPr>
              <a:t>Appendix</a:t>
            </a:r>
          </a:p>
          <a:p>
            <a:pPr lvl="1"/>
            <a:r>
              <a:rPr lang="en-US" sz="1600" dirty="0">
                <a:solidFill>
                  <a:schemeClr val="tx1">
                    <a:lumMod val="65000"/>
                    <a:lumOff val="35000"/>
                  </a:schemeClr>
                </a:solidFill>
              </a:rPr>
              <a:t>High level review of transaction changes</a:t>
            </a:r>
          </a:p>
          <a:p>
            <a:pPr lvl="1"/>
            <a:endParaRPr lang="en-US" sz="1600" dirty="0">
              <a:solidFill>
                <a:schemeClr val="tx1">
                  <a:lumMod val="65000"/>
                  <a:lumOff val="35000"/>
                </a:schemeClr>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Tree>
    <p:extLst>
      <p:ext uri="{BB962C8B-B14F-4D97-AF65-F5344CB8AC3E}">
        <p14:creationId xmlns:p14="http://schemas.microsoft.com/office/powerpoint/2010/main" val="4064255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Self-Arranged AS Changes</a:t>
            </a:r>
          </a:p>
        </p:txBody>
      </p:sp>
      <p:sp>
        <p:nvSpPr>
          <p:cNvPr id="3" name="Content Placeholder 2"/>
          <p:cNvSpPr>
            <a:spLocks noGrp="1"/>
          </p:cNvSpPr>
          <p:nvPr>
            <p:ph idx="1"/>
          </p:nvPr>
        </p:nvSpPr>
        <p:spPr>
          <a:xfrm>
            <a:off x="304800" y="1219200"/>
            <a:ext cx="8534400" cy="5064627"/>
          </a:xfrm>
        </p:spPr>
        <p:txBody>
          <a:bodyPr/>
          <a:lstStyle/>
          <a:p>
            <a:pPr marL="0" indent="0">
              <a:buNone/>
            </a:pPr>
            <a:r>
              <a:rPr lang="en-US" sz="2000" dirty="0"/>
              <a:t>Previous RRS AS Self Arrangement types:</a:t>
            </a:r>
          </a:p>
          <a:p>
            <a:pPr marL="0" indent="0">
              <a:buNone/>
            </a:pPr>
            <a:r>
              <a:rPr lang="en-US" sz="1800" dirty="0">
                <a:solidFill>
                  <a:schemeClr val="tx1">
                    <a:lumMod val="65000"/>
                    <a:lumOff val="35000"/>
                  </a:schemeClr>
                </a:solidFill>
              </a:rPr>
              <a:t>	RRSGN, RRSLD, and RRSNC </a:t>
            </a:r>
            <a:endParaRPr lang="en-US" sz="2000" dirty="0">
              <a:solidFill>
                <a:schemeClr val="tx1">
                  <a:lumMod val="65000"/>
                  <a:lumOff val="35000"/>
                </a:schemeClr>
              </a:solidFill>
            </a:endParaRPr>
          </a:p>
          <a:p>
            <a:pPr marL="0" indent="0">
              <a:buNone/>
            </a:pPr>
            <a:r>
              <a:rPr lang="en-US" sz="2000" dirty="0"/>
              <a:t>Will be replaced by new RRS subtypes:</a:t>
            </a:r>
          </a:p>
          <a:p>
            <a:pPr marL="0" indent="0">
              <a:buNone/>
            </a:pPr>
            <a:r>
              <a:rPr lang="en-US" sz="1800" dirty="0">
                <a:solidFill>
                  <a:schemeClr val="accent1">
                    <a:lumMod val="75000"/>
                  </a:schemeClr>
                </a:solidFill>
              </a:rPr>
              <a:t>	</a:t>
            </a:r>
            <a:r>
              <a:rPr lang="en-US" sz="1800" dirty="0">
                <a:solidFill>
                  <a:srgbClr val="FF0000"/>
                </a:solidFill>
              </a:rPr>
              <a:t>RRSPF</a:t>
            </a:r>
            <a:r>
              <a:rPr lang="en-US" sz="1800" dirty="0">
                <a:solidFill>
                  <a:schemeClr val="accent1">
                    <a:lumMod val="75000"/>
                  </a:schemeClr>
                </a:solidFill>
              </a:rPr>
              <a:t>, </a:t>
            </a:r>
            <a:r>
              <a:rPr lang="en-US" sz="1800" dirty="0">
                <a:solidFill>
                  <a:srgbClr val="FF0000"/>
                </a:solidFill>
              </a:rPr>
              <a:t>RRSFF</a:t>
            </a:r>
            <a:r>
              <a:rPr lang="en-US" sz="1800" dirty="0">
                <a:solidFill>
                  <a:schemeClr val="accent1">
                    <a:lumMod val="75000"/>
                  </a:schemeClr>
                </a:solidFill>
              </a:rPr>
              <a:t>,</a:t>
            </a:r>
            <a:r>
              <a:rPr lang="en-US" sz="1800" dirty="0"/>
              <a:t> and </a:t>
            </a:r>
            <a:r>
              <a:rPr lang="en-US" sz="1800" dirty="0">
                <a:solidFill>
                  <a:srgbClr val="FF0000"/>
                </a:solidFill>
              </a:rPr>
              <a:t>RRSUF</a:t>
            </a:r>
            <a:r>
              <a:rPr lang="en-US" sz="1800" dirty="0"/>
              <a:t> </a:t>
            </a:r>
          </a:p>
          <a:p>
            <a:pPr marL="0" indent="0">
              <a:buNone/>
            </a:pPr>
            <a:endParaRPr lang="en-US" sz="1800" dirty="0"/>
          </a:p>
          <a:p>
            <a:pPr marL="0" indent="0">
              <a:buNone/>
            </a:pPr>
            <a:endParaRPr lang="en-US" sz="2400" dirty="0"/>
          </a:p>
          <a:p>
            <a:pPr marL="0" indent="0">
              <a:buNone/>
            </a:pPr>
            <a:r>
              <a:rPr lang="en-US" sz="1800" dirty="0"/>
              <a:t>Note: AS Obligation for RRS will continue being reported as “RRS” obligation, not by new subtypes. </a:t>
            </a:r>
          </a:p>
          <a:p>
            <a:pPr marL="0" indent="0">
              <a:buNone/>
            </a:pPr>
            <a:endParaRPr lang="en-US" dirty="0"/>
          </a:p>
          <a:p>
            <a:pPr marL="0" indent="0">
              <a:buNone/>
            </a:pPr>
            <a:r>
              <a:rPr lang="en-US" dirty="0"/>
              <a:t>Note: Submit OD +2 </a:t>
            </a:r>
          </a:p>
          <a:p>
            <a:pPr marL="0" indent="0">
              <a:buNone/>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647598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Trades</a:t>
            </a:r>
          </a:p>
        </p:txBody>
      </p:sp>
      <p:sp>
        <p:nvSpPr>
          <p:cNvPr id="3" name="Content Placeholder 2"/>
          <p:cNvSpPr>
            <a:spLocks noGrp="1"/>
          </p:cNvSpPr>
          <p:nvPr>
            <p:ph idx="1"/>
          </p:nvPr>
        </p:nvSpPr>
        <p:spPr>
          <a:xfrm>
            <a:off x="342900" y="1295400"/>
            <a:ext cx="8534400" cy="5064627"/>
          </a:xfrm>
        </p:spPr>
        <p:txBody>
          <a:bodyPr/>
          <a:lstStyle/>
          <a:p>
            <a:pPr marL="0" indent="0">
              <a:buNone/>
            </a:pPr>
            <a:r>
              <a:rPr lang="en-US" dirty="0"/>
              <a:t>RRS AS Trade types </a:t>
            </a:r>
          </a:p>
          <a:p>
            <a:pPr marL="0" indent="0">
              <a:buNone/>
            </a:pPr>
            <a:r>
              <a:rPr lang="en-US" dirty="0">
                <a:solidFill>
                  <a:srgbClr val="C00000"/>
                </a:solidFill>
              </a:rPr>
              <a:t>	</a:t>
            </a:r>
            <a:r>
              <a:rPr lang="en-US" dirty="0">
                <a:solidFill>
                  <a:schemeClr val="tx1">
                    <a:lumMod val="65000"/>
                    <a:lumOff val="35000"/>
                  </a:schemeClr>
                </a:solidFill>
              </a:rPr>
              <a:t>RRSGN, RRSLD, and RRSNC </a:t>
            </a:r>
          </a:p>
          <a:p>
            <a:pPr marL="0" indent="0">
              <a:buNone/>
            </a:pPr>
            <a:r>
              <a:rPr lang="en-US" dirty="0"/>
              <a:t>will be replaced by </a:t>
            </a:r>
          </a:p>
          <a:p>
            <a:pPr marL="0" indent="0">
              <a:buNone/>
            </a:pPr>
            <a:r>
              <a:rPr lang="en-US" dirty="0">
                <a:solidFill>
                  <a:schemeClr val="accent1">
                    <a:lumMod val="75000"/>
                  </a:schemeClr>
                </a:solidFill>
              </a:rPr>
              <a:t>	</a:t>
            </a:r>
            <a:r>
              <a:rPr lang="en-US" dirty="0">
                <a:solidFill>
                  <a:srgbClr val="FF0000"/>
                </a:solidFill>
              </a:rPr>
              <a:t>RRSPF</a:t>
            </a:r>
            <a:r>
              <a:rPr lang="en-US" dirty="0"/>
              <a:t>, </a:t>
            </a:r>
            <a:r>
              <a:rPr lang="en-US" dirty="0">
                <a:solidFill>
                  <a:srgbClr val="FF0000"/>
                </a:solidFill>
              </a:rPr>
              <a:t>RRSFF</a:t>
            </a:r>
            <a:r>
              <a:rPr lang="en-US" dirty="0"/>
              <a:t>, and </a:t>
            </a:r>
            <a:r>
              <a:rPr lang="en-US" dirty="0">
                <a:solidFill>
                  <a:srgbClr val="FF0000"/>
                </a:solidFill>
              </a:rPr>
              <a:t>RRSUF</a:t>
            </a:r>
            <a:r>
              <a:rPr lang="en-US" dirty="0"/>
              <a:t>. </a:t>
            </a:r>
          </a:p>
          <a:p>
            <a:pPr marL="0" indent="0">
              <a:buNone/>
            </a:pPr>
            <a:endParaRPr lang="en-US" sz="1800" dirty="0"/>
          </a:p>
          <a:p>
            <a:pPr>
              <a:buFontTx/>
              <a:buChar char="-"/>
            </a:pPr>
            <a:r>
              <a:rPr lang="en-US" sz="1800" dirty="0"/>
              <a:t>RRSFF responsibility can be replaced by any other RRS subtype.</a:t>
            </a:r>
          </a:p>
          <a:p>
            <a:pPr>
              <a:buFontTx/>
              <a:buChar char="-"/>
            </a:pPr>
            <a:r>
              <a:rPr lang="en-US" sz="1800" dirty="0"/>
              <a:t>RRSUF responsibility can be replaced by RRSPF or RRSUF.</a:t>
            </a:r>
          </a:p>
          <a:p>
            <a:pPr>
              <a:buFontTx/>
              <a:buChar char="-"/>
            </a:pPr>
            <a:r>
              <a:rPr lang="en-US" sz="1800" dirty="0"/>
              <a:t>RRSPF responsibility can only be replaced with other RRSPF.</a:t>
            </a:r>
          </a:p>
          <a:p>
            <a:pPr>
              <a:buFontTx/>
              <a:buChar char="-"/>
            </a:pPr>
            <a:endParaRPr lang="en-US" dirty="0"/>
          </a:p>
          <a:p>
            <a:pPr>
              <a:buFontTx/>
              <a:buChar char="-"/>
            </a:pPr>
            <a:r>
              <a:rPr lang="en-US" dirty="0"/>
              <a:t>Note: Submit OD +2 </a:t>
            </a:r>
          </a:p>
          <a:p>
            <a:pPr>
              <a:buFontTx/>
              <a:buChar char="-"/>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883991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AS Offer Changes</a:t>
            </a:r>
          </a:p>
        </p:txBody>
      </p:sp>
      <p:sp>
        <p:nvSpPr>
          <p:cNvPr id="3" name="Content Placeholder 2"/>
          <p:cNvSpPr>
            <a:spLocks noGrp="1"/>
          </p:cNvSpPr>
          <p:nvPr>
            <p:ph idx="1"/>
          </p:nvPr>
        </p:nvSpPr>
        <p:spPr>
          <a:xfrm>
            <a:off x="304800" y="1219200"/>
            <a:ext cx="8534400" cy="5064627"/>
          </a:xfrm>
        </p:spPr>
        <p:txBody>
          <a:bodyPr/>
          <a:lstStyle/>
          <a:p>
            <a:r>
              <a:rPr lang="en-US" sz="2000" dirty="0"/>
              <a:t>For Online Reserves (ONRES), </a:t>
            </a:r>
            <a:r>
              <a:rPr lang="en-US" sz="2000" dirty="0">
                <a:solidFill>
                  <a:srgbClr val="FF0000"/>
                </a:solidFill>
              </a:rPr>
              <a:t>RRS price will be </a:t>
            </a:r>
            <a:r>
              <a:rPr lang="en-US" sz="2000" dirty="0">
                <a:solidFill>
                  <a:schemeClr val="tx1">
                    <a:lumMod val="65000"/>
                    <a:lumOff val="35000"/>
                  </a:schemeClr>
                </a:solidFill>
              </a:rPr>
              <a:t>removed and </a:t>
            </a:r>
            <a:r>
              <a:rPr lang="en-US" sz="2000" dirty="0">
                <a:solidFill>
                  <a:srgbClr val="FF0000"/>
                </a:solidFill>
              </a:rPr>
              <a:t>replaced a separate price column for each RRS Subtype</a:t>
            </a:r>
            <a:r>
              <a:rPr lang="en-US" sz="2000" dirty="0"/>
              <a:t>. The price columns for ONRES will be as follows:</a:t>
            </a:r>
          </a:p>
          <a:p>
            <a:pPr lvl="1"/>
            <a:r>
              <a:rPr lang="en-US" sz="1800" dirty="0"/>
              <a:t>REGUP Price </a:t>
            </a:r>
            <a:r>
              <a:rPr lang="en-US" sz="1200" dirty="0"/>
              <a:t>(e.g. PRICE1_REGUP, PRICE2_REGUP…PRICE5_REGUP)</a:t>
            </a:r>
          </a:p>
          <a:p>
            <a:pPr lvl="1"/>
            <a:r>
              <a:rPr lang="en-US" sz="1800" dirty="0"/>
              <a:t>RRSPF Price </a:t>
            </a:r>
            <a:r>
              <a:rPr lang="en-US" sz="1200" dirty="0"/>
              <a:t>(e.g. PRICE1_RRSPF, PRICE2_RRSPF…PRICE5_RRSPF)</a:t>
            </a:r>
            <a:endParaRPr lang="en-US" sz="1800" dirty="0"/>
          </a:p>
          <a:p>
            <a:pPr lvl="1"/>
            <a:r>
              <a:rPr lang="en-US" sz="1800" dirty="0"/>
              <a:t>RRSFF Price </a:t>
            </a:r>
            <a:r>
              <a:rPr lang="en-US" sz="1200" dirty="0"/>
              <a:t>(e.g. PRICE1_RRSFF, PRICE2_RRSFF…PRICE5_RRSFF)</a:t>
            </a:r>
          </a:p>
          <a:p>
            <a:pPr lvl="1"/>
            <a:r>
              <a:rPr lang="en-US" sz="1800" dirty="0"/>
              <a:t>RRSUF Price </a:t>
            </a:r>
            <a:r>
              <a:rPr lang="en-US" sz="1200" dirty="0"/>
              <a:t>(e.g. PRICE1_RRSUF, PRICE2_RRSUF…PRICE5_RRSUF)</a:t>
            </a:r>
          </a:p>
          <a:p>
            <a:pPr lvl="1"/>
            <a:r>
              <a:rPr lang="en-US" sz="1800" dirty="0"/>
              <a:t>ONNS Price </a:t>
            </a:r>
            <a:r>
              <a:rPr lang="en-US" sz="1200" dirty="0"/>
              <a:t>(e.g. PRICE1_ONNS, PRICE2_ONNS…PRICE5_ONNS)</a:t>
            </a:r>
          </a:p>
          <a:p>
            <a:endParaRPr lang="en-US" sz="2000" dirty="0"/>
          </a:p>
          <a:p>
            <a:r>
              <a:rPr lang="en-US" sz="2000" dirty="0"/>
              <a:t>NCLR Flag option will be removed</a:t>
            </a:r>
          </a:p>
          <a:p>
            <a:endParaRPr lang="en-US" sz="2000" dirty="0"/>
          </a:p>
          <a:p>
            <a:r>
              <a:rPr lang="en-US" sz="2000" dirty="0">
                <a:solidFill>
                  <a:schemeClr val="tx1">
                    <a:lumMod val="65000"/>
                    <a:lumOff val="35000"/>
                  </a:schemeClr>
                </a:solidFill>
              </a:rPr>
              <a:t>Note: Submit OD +2 </a:t>
            </a:r>
          </a:p>
          <a:p>
            <a:endParaRPr lang="en-US" sz="2000" dirty="0"/>
          </a:p>
          <a:p>
            <a:pPr marL="457200" lvl="1" indent="0">
              <a:buNone/>
            </a:pPr>
            <a:endParaRPr lang="en-US" sz="1600" dirty="0"/>
          </a:p>
          <a:p>
            <a:pPr marL="457200" lvl="1" indent="0">
              <a:buNone/>
            </a:pPr>
            <a:endParaRPr lang="en-US" sz="16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717056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Awards Changes</a:t>
            </a:r>
          </a:p>
        </p:txBody>
      </p:sp>
      <p:sp>
        <p:nvSpPr>
          <p:cNvPr id="3" name="Content Placeholder 2"/>
          <p:cNvSpPr>
            <a:spLocks noGrp="1"/>
          </p:cNvSpPr>
          <p:nvPr>
            <p:ph idx="1"/>
          </p:nvPr>
        </p:nvSpPr>
        <p:spPr>
          <a:xfrm>
            <a:off x="342900" y="1295400"/>
            <a:ext cx="8534400" cy="5064627"/>
          </a:xfrm>
        </p:spPr>
        <p:txBody>
          <a:bodyPr/>
          <a:lstStyle/>
          <a:p>
            <a:r>
              <a:rPr lang="en-US" dirty="0"/>
              <a:t>DAM and SASM RRS awards will now be reported by subtype (RRSPF, RRSFF and RRSUF) instead of by RRS. </a:t>
            </a:r>
          </a:p>
          <a:p>
            <a:endParaRPr lang="en-US" dirty="0"/>
          </a:p>
          <a:p>
            <a:r>
              <a:rPr lang="en-US" dirty="0">
                <a:solidFill>
                  <a:srgbClr val="C00000"/>
                </a:solidFill>
              </a:rPr>
              <a:t>UPDATE: ERCOT provided a sample XML Award at last week’s meeting</a:t>
            </a:r>
          </a:p>
          <a:p>
            <a:pPr lvl="1"/>
            <a:r>
              <a:rPr lang="en-US" sz="1100" dirty="0">
                <a:hlinkClick r:id="rId2"/>
              </a:rPr>
              <a:t>https://www.ercot.com/calendar/event?id=1661527566189</a:t>
            </a:r>
            <a:r>
              <a:rPr lang="en-US" sz="1100" dirty="0"/>
              <a:t> </a:t>
            </a:r>
          </a:p>
          <a:p>
            <a:endParaRPr lang="en-US" dirty="0"/>
          </a:p>
          <a:p>
            <a:pPr marL="0" indent="0">
              <a:buNone/>
            </a:pPr>
            <a:endParaRPr lang="en-US" dirty="0"/>
          </a:p>
          <a:p>
            <a:pPr marL="0" indent="0">
              <a:buNone/>
            </a:pPr>
            <a:r>
              <a:rPr lang="en-US" sz="2000" dirty="0"/>
              <a:t>Note: RRS MCPC will remain as “RRS”.</a:t>
            </a:r>
          </a:p>
          <a:p>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8129505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3ACF660-194B-40FB-9B59-21ECFFB5B794}"/>
              </a:ext>
            </a:extLst>
          </p:cNvPr>
          <p:cNvSpPr>
            <a:spLocks noGrp="1"/>
          </p:cNvSpPr>
          <p:nvPr>
            <p:ph type="title"/>
          </p:nvPr>
        </p:nvSpPr>
        <p:spPr/>
        <p:txBody>
          <a:bodyPr/>
          <a:lstStyle/>
          <a:p>
            <a:r>
              <a:rPr lang="en-US" sz="2400" dirty="0"/>
              <a:t>Other Supplemental Information: </a:t>
            </a:r>
            <a:br>
              <a:rPr lang="en-US" sz="2400" dirty="0"/>
            </a:br>
            <a:r>
              <a:rPr lang="en-US" sz="2400" dirty="0"/>
              <a:t>Telemetry changes</a:t>
            </a:r>
          </a:p>
        </p:txBody>
      </p:sp>
      <p:sp>
        <p:nvSpPr>
          <p:cNvPr id="9" name="Content Placeholder 8">
            <a:extLst>
              <a:ext uri="{FF2B5EF4-FFF2-40B4-BE49-F238E27FC236}">
                <a16:creationId xmlns:a16="http://schemas.microsoft.com/office/drawing/2014/main" id="{B2E08BFC-E906-4129-87AE-42C38C973412}"/>
              </a:ext>
            </a:extLst>
          </p:cNvPr>
          <p:cNvSpPr>
            <a:spLocks noGrp="1"/>
          </p:cNvSpPr>
          <p:nvPr>
            <p:ph idx="1"/>
          </p:nvPr>
        </p:nvSpPr>
        <p:spPr>
          <a:xfrm>
            <a:off x="298508" y="1219200"/>
            <a:ext cx="8534400" cy="5064627"/>
          </a:xfrm>
        </p:spPr>
        <p:txBody>
          <a:bodyPr/>
          <a:lstStyle/>
          <a:p>
            <a:r>
              <a:rPr lang="en-US" sz="1600" dirty="0"/>
              <a:t>Extra telemetry points have already been added into production supporting AS Responsibility and AS Schedule for RRS-FFR</a:t>
            </a:r>
          </a:p>
          <a:p>
            <a:pPr lvl="2"/>
            <a:r>
              <a:rPr lang="en-US" sz="1400" dirty="0"/>
              <a:t>Existing Ancillary Service Responsibility and Ancillary Service Schedule telemetry for RRS-PFR and RRS-UFR will continue to be used (no change)</a:t>
            </a:r>
          </a:p>
          <a:p>
            <a:pPr lvl="2"/>
            <a:r>
              <a:rPr lang="en-US" sz="1400" dirty="0"/>
              <a:t>New points added for RRS-FFR</a:t>
            </a:r>
          </a:p>
          <a:p>
            <a:pPr lvl="3"/>
            <a:r>
              <a:rPr lang="en-US" sz="1400" dirty="0"/>
              <a:t>Table 19- Non Controllable Load Resource / LR / 	FFR Deployed / FDPL (status)</a:t>
            </a:r>
          </a:p>
          <a:p>
            <a:pPr lvl="3"/>
            <a:r>
              <a:rPr lang="en-US" sz="1400" dirty="0"/>
              <a:t>Table 20- Generation Unit / UN / 			FFR Responsibility / FFRS</a:t>
            </a:r>
          </a:p>
          <a:p>
            <a:pPr lvl="3"/>
            <a:r>
              <a:rPr lang="en-US" sz="1400" dirty="0"/>
              <a:t>Table 20- Generation Unit / UN / 			FFR Schedule  / FFSC</a:t>
            </a:r>
          </a:p>
          <a:p>
            <a:pPr lvl="3"/>
            <a:r>
              <a:rPr lang="en-US" sz="1400" dirty="0"/>
              <a:t>Table 20- Non-Controllable Load Resource / LR / 	FFR Responsibility / FFRS</a:t>
            </a:r>
          </a:p>
          <a:p>
            <a:pPr lvl="3"/>
            <a:r>
              <a:rPr lang="en-US" sz="1400" dirty="0"/>
              <a:t>Table 20- Non-Controllable Load Resource / LR / 	FFR Schedule / FFSC</a:t>
            </a:r>
          </a:p>
          <a:p>
            <a:pPr marL="342900" lvl="1" indent="0">
              <a:buNone/>
            </a:pPr>
            <a:endParaRPr lang="en-US" sz="1600" dirty="0"/>
          </a:p>
          <a:p>
            <a:pPr marL="342900" lvl="1" indent="0">
              <a:buNone/>
            </a:pPr>
            <a:r>
              <a:rPr lang="en-US" sz="1600" dirty="0"/>
              <a:t>ICCP Handbook: </a:t>
            </a:r>
            <a:r>
              <a:rPr lang="en-US" sz="1600" dirty="0">
                <a:hlinkClick r:id="rId3"/>
              </a:rPr>
              <a:t>https://www.ercot.com/gridinfo/transmission</a:t>
            </a:r>
            <a:r>
              <a:rPr lang="en-US" sz="1600" dirty="0"/>
              <a:t> (Bottom of the webpage)</a:t>
            </a:r>
          </a:p>
          <a:p>
            <a:pPr marL="342900" lvl="1" indent="0">
              <a:buNone/>
            </a:pPr>
            <a:endParaRPr lang="en-US" sz="1600" dirty="0"/>
          </a:p>
          <a:p>
            <a:pPr marL="342900" lvl="1" indent="0">
              <a:buNone/>
            </a:pPr>
            <a:r>
              <a:rPr lang="en-US" sz="1600" dirty="0">
                <a:solidFill>
                  <a:srgbClr val="C00000"/>
                </a:solidFill>
              </a:rPr>
              <a:t>Email</a:t>
            </a:r>
            <a:r>
              <a:rPr lang="en-US" sz="1600" dirty="0"/>
              <a:t>: </a:t>
            </a:r>
            <a:r>
              <a:rPr lang="en-US" sz="1600" dirty="0">
                <a:hlinkClick r:id="rId4"/>
              </a:rPr>
              <a:t>ErcotICCPSupport@ercot.com</a:t>
            </a:r>
            <a:r>
              <a:rPr lang="en-US" sz="1600" dirty="0"/>
              <a:t> </a:t>
            </a:r>
          </a:p>
          <a:p>
            <a:pPr lvl="3"/>
            <a:endParaRPr lang="en-US" sz="1400" dirty="0"/>
          </a:p>
          <a:p>
            <a:pPr lvl="2"/>
            <a:endParaRPr lang="en-US" sz="1400" dirty="0"/>
          </a:p>
          <a:p>
            <a:pPr marL="0" indent="0">
              <a:buNone/>
            </a:pPr>
            <a:endParaRPr lang="en-US" dirty="0"/>
          </a:p>
        </p:txBody>
      </p:sp>
      <p:sp>
        <p:nvSpPr>
          <p:cNvPr id="2" name="Slide Number Placeholder 1">
            <a:extLst>
              <a:ext uri="{FF2B5EF4-FFF2-40B4-BE49-F238E27FC236}">
                <a16:creationId xmlns:a16="http://schemas.microsoft.com/office/drawing/2014/main" id="{B5FEA80C-DAC5-40CA-83B4-A85EEBE82A7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E7085C4-D6A8-46D9-A1BA-F87C2DEFFCDB}"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572125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143000"/>
            <a:ext cx="8534400" cy="5181600"/>
          </a:xfrm>
        </p:spPr>
        <p:txBody>
          <a:bodyPr/>
          <a:lstStyle/>
          <a:p>
            <a:r>
              <a:rPr lang="en-US" sz="1800" dirty="0">
                <a:solidFill>
                  <a:schemeClr val="tx2"/>
                </a:solidFill>
              </a:rPr>
              <a:t>ERCOT’s release for October 13, 2022 carries more risk and complexity than releases in recent years:</a:t>
            </a:r>
          </a:p>
          <a:p>
            <a:pPr lvl="1"/>
            <a:r>
              <a:rPr lang="en-US" sz="1800" dirty="0">
                <a:solidFill>
                  <a:schemeClr val="tx2"/>
                </a:solidFill>
              </a:rPr>
              <a:t>Required system design changes to Ancillary Service (AS) Offers that structurally impacted all QSE AS Offers and is not backward compatible.</a:t>
            </a:r>
          </a:p>
          <a:p>
            <a:pPr lvl="2"/>
            <a:r>
              <a:rPr lang="en-US" sz="1400" dirty="0">
                <a:solidFill>
                  <a:schemeClr val="tx2"/>
                </a:solidFill>
              </a:rPr>
              <a:t>Risk- inability to submit AS Offers due to interface issues would affect ERCOT reliability</a:t>
            </a:r>
          </a:p>
          <a:p>
            <a:pPr lvl="1"/>
            <a:r>
              <a:rPr lang="en-US" sz="1800" dirty="0">
                <a:solidFill>
                  <a:schemeClr val="tx2"/>
                </a:solidFill>
              </a:rPr>
              <a:t>Other transactions for RRS-related submissions are also impacted:</a:t>
            </a:r>
          </a:p>
          <a:p>
            <a:pPr lvl="2"/>
            <a:r>
              <a:rPr lang="en-US" sz="1400" dirty="0">
                <a:solidFill>
                  <a:schemeClr val="tx2"/>
                </a:solidFill>
              </a:rPr>
              <a:t>Current Operating Plan (COP) – new columns required</a:t>
            </a:r>
          </a:p>
          <a:p>
            <a:pPr lvl="2"/>
            <a:r>
              <a:rPr lang="en-US" sz="1400" dirty="0">
                <a:solidFill>
                  <a:schemeClr val="tx2"/>
                </a:solidFill>
              </a:rPr>
              <a:t>AS Self-Arrangement – value changes</a:t>
            </a:r>
          </a:p>
          <a:p>
            <a:pPr lvl="2"/>
            <a:r>
              <a:rPr lang="en-US" sz="1400" dirty="0">
                <a:solidFill>
                  <a:schemeClr val="tx2"/>
                </a:solidFill>
              </a:rPr>
              <a:t>AS Trades – value changes</a:t>
            </a:r>
            <a:endParaRPr lang="en-US" sz="1800" dirty="0">
              <a:solidFill>
                <a:schemeClr val="tx2"/>
              </a:solidFill>
            </a:endParaRPr>
          </a:p>
          <a:p>
            <a:pPr lvl="1"/>
            <a:r>
              <a:rPr lang="en-US" sz="1800" dirty="0">
                <a:solidFill>
                  <a:srgbClr val="C00000"/>
                </a:solidFill>
              </a:rPr>
              <a:t>On the day of implementation/cutover, QSEs may be required to cancel and re-submit certain transactions (later agenda item)</a:t>
            </a:r>
          </a:p>
          <a:p>
            <a:pPr lvl="1"/>
            <a:r>
              <a:rPr lang="en-US" sz="1800" dirty="0">
                <a:solidFill>
                  <a:schemeClr val="tx2"/>
                </a:solidFill>
              </a:rPr>
              <a:t>ERCOT will host these weekly calls with SMEs to answer technical and business questions, or to follow up with additional information as needed. </a:t>
            </a:r>
          </a:p>
          <a:p>
            <a:pPr lvl="1"/>
            <a:endParaRPr lang="en-US" sz="1200" dirty="0">
              <a:solidFill>
                <a:schemeClr val="tx2"/>
              </a:solidFill>
            </a:endParaRPr>
          </a:p>
          <a:p>
            <a:pPr lvl="2"/>
            <a:r>
              <a:rPr lang="en-US" sz="1400" i="1" dirty="0">
                <a:solidFill>
                  <a:schemeClr val="tx2"/>
                </a:solidFill>
              </a:rPr>
              <a:t>Note- although not as high risk, the MOTE deployment also supports changes to Firm Fuel awarded providers (Availability Plan). Firm Fuel software deployment is October 13, 2022 for Nov 15, 2022 Operating Day.</a:t>
            </a:r>
          </a:p>
          <a:p>
            <a:pPr lvl="2"/>
            <a:endParaRPr lang="en-US" sz="1400" i="1"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254840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 (continued)</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219200"/>
            <a:ext cx="8534400" cy="4419600"/>
          </a:xfrm>
        </p:spPr>
        <p:txBody>
          <a:bodyPr/>
          <a:lstStyle/>
          <a:p>
            <a:r>
              <a:rPr lang="en-US" sz="1800" u="sng" dirty="0">
                <a:solidFill>
                  <a:schemeClr val="tx2"/>
                </a:solidFill>
              </a:rPr>
              <a:t>Progression of Market Readiness:</a:t>
            </a:r>
          </a:p>
          <a:p>
            <a:pPr lvl="1"/>
            <a:r>
              <a:rPr lang="en-US" sz="1800" dirty="0">
                <a:solidFill>
                  <a:schemeClr val="tx2"/>
                </a:solidFill>
              </a:rPr>
              <a:t>FFRA Interface changes reviewed at </a:t>
            </a:r>
            <a:r>
              <a:rPr lang="en-US" sz="1800" dirty="0">
                <a:solidFill>
                  <a:schemeClr val="tx2"/>
                </a:solidFill>
                <a:hlinkClick r:id="rId2"/>
              </a:rPr>
              <a:t>December 7, 2021 workshop </a:t>
            </a:r>
            <a:endParaRPr lang="en-US" sz="1800" dirty="0">
              <a:solidFill>
                <a:schemeClr val="tx2"/>
              </a:solidFill>
            </a:endParaRPr>
          </a:p>
          <a:p>
            <a:pPr lvl="2"/>
            <a:r>
              <a:rPr lang="en-US" sz="1400" dirty="0">
                <a:solidFill>
                  <a:schemeClr val="tx2"/>
                </a:solidFill>
              </a:rPr>
              <a:t>Updates at every TWG meeting</a:t>
            </a:r>
          </a:p>
          <a:p>
            <a:pPr lvl="1"/>
            <a:r>
              <a:rPr lang="en-US" sz="1800" dirty="0">
                <a:solidFill>
                  <a:schemeClr val="tx2"/>
                </a:solidFill>
              </a:rPr>
              <a:t>Market Notice concerning Market Readiness May 20, 2022</a:t>
            </a:r>
          </a:p>
          <a:p>
            <a:pPr lvl="2"/>
            <a:r>
              <a:rPr lang="en-US" sz="1400" dirty="0">
                <a:solidFill>
                  <a:schemeClr val="tx2"/>
                </a:solidFill>
                <a:effectLst/>
                <a:latin typeface="Arial" panose="020B0604020202020204" pitchFamily="34" charset="0"/>
                <a:ea typeface="Calibri" panose="020F0502020204030204" pitchFamily="34" charset="0"/>
              </a:rPr>
              <a:t>Interface changes are not backward compatible.</a:t>
            </a:r>
          </a:p>
          <a:p>
            <a:pPr lvl="2"/>
            <a:r>
              <a:rPr lang="en-US" sz="1400" dirty="0">
                <a:solidFill>
                  <a:schemeClr val="tx2"/>
                </a:solidFill>
                <a:effectLst/>
                <a:latin typeface="Arial" panose="020B0604020202020204" pitchFamily="34" charset="0"/>
                <a:ea typeface="Calibri" panose="020F0502020204030204" pitchFamily="34" charset="0"/>
              </a:rPr>
              <a:t>All QSEs that are qualified providers of Responsive Reserve Service (RRS), Regulation Service, and/or Non-Spinning Reserve Service will be required to demonstrate their ability to submit offers for these Ancillary Services using the new interface prior to implementation of the FFRA project</a:t>
            </a:r>
          </a:p>
          <a:p>
            <a:pPr lvl="1"/>
            <a:r>
              <a:rPr lang="en-US" sz="1800" dirty="0">
                <a:solidFill>
                  <a:schemeClr val="tx2"/>
                </a:solidFill>
                <a:effectLst/>
                <a:latin typeface="Arial" panose="020B0604020202020204" pitchFamily="34" charset="0"/>
                <a:ea typeface="Calibri" panose="020F0502020204030204" pitchFamily="34" charset="0"/>
              </a:rPr>
              <a:t>Project/Business review at </a:t>
            </a:r>
            <a:r>
              <a:rPr lang="en-US" sz="1800" dirty="0">
                <a:solidFill>
                  <a:schemeClr val="tx2"/>
                </a:solidFill>
                <a:effectLst/>
                <a:latin typeface="Arial" panose="020B0604020202020204" pitchFamily="34" charset="0"/>
                <a:ea typeface="Calibri" panose="020F0502020204030204" pitchFamily="34" charset="0"/>
                <a:hlinkClick r:id="rId3"/>
              </a:rPr>
              <a:t>July 25, 2022 workshop</a:t>
            </a:r>
            <a:endParaRPr lang="en-US" sz="1800" dirty="0">
              <a:solidFill>
                <a:schemeClr val="tx2"/>
              </a:solidFill>
              <a:effectLst/>
              <a:latin typeface="Arial" panose="020B0604020202020204" pitchFamily="34" charset="0"/>
              <a:ea typeface="Calibri" panose="020F0502020204030204" pitchFamily="34" charset="0"/>
            </a:endParaRPr>
          </a:p>
          <a:p>
            <a:pPr lvl="1"/>
            <a:r>
              <a:rPr lang="en-US" sz="1800" dirty="0">
                <a:solidFill>
                  <a:schemeClr val="tx2"/>
                </a:solidFill>
              </a:rPr>
              <a:t>MOTE deployment- August 15, 2022</a:t>
            </a:r>
          </a:p>
          <a:p>
            <a:pPr lvl="2"/>
            <a:r>
              <a:rPr lang="en-US" sz="1400" dirty="0">
                <a:solidFill>
                  <a:schemeClr val="tx2"/>
                </a:solidFill>
                <a:latin typeface="Arial" panose="020B0604020202020204" pitchFamily="34" charset="0"/>
                <a:ea typeface="Calibri" panose="020F0502020204030204" pitchFamily="34" charset="0"/>
              </a:rPr>
              <a:t>MOTE participation required, monitored, and published by ERCOT. </a:t>
            </a:r>
          </a:p>
          <a:p>
            <a:pPr lvl="3"/>
            <a:r>
              <a:rPr lang="en-US" sz="1000" dirty="0">
                <a:solidFill>
                  <a:schemeClr val="tx2"/>
                </a:solidFill>
                <a:latin typeface="Arial" panose="020B0604020202020204" pitchFamily="34" charset="0"/>
                <a:ea typeface="Calibri" panose="020F0502020204030204" pitchFamily="34" charset="0"/>
              </a:rPr>
              <a:t>(Aug 15 – Aug 26): No submission summary published</a:t>
            </a:r>
          </a:p>
          <a:p>
            <a:pPr lvl="3"/>
            <a:r>
              <a:rPr lang="en-US" sz="1000" dirty="0">
                <a:solidFill>
                  <a:schemeClr val="tx2"/>
                </a:solidFill>
                <a:latin typeface="Arial" panose="020B0604020202020204" pitchFamily="34" charset="0"/>
                <a:ea typeface="Calibri" panose="020F0502020204030204" pitchFamily="34" charset="0"/>
              </a:rPr>
              <a:t>Weeks 1 &amp; 2 (Aug 29 – Sep 9):  Publish weekly submission summary by QSE (target 50% success)</a:t>
            </a:r>
          </a:p>
          <a:p>
            <a:pPr lvl="3"/>
            <a:r>
              <a:rPr lang="en-US" sz="1000" dirty="0">
                <a:solidFill>
                  <a:schemeClr val="tx2"/>
                </a:solidFill>
                <a:latin typeface="Arial" panose="020B0604020202020204" pitchFamily="34" charset="0"/>
                <a:ea typeface="Calibri" panose="020F0502020204030204" pitchFamily="34" charset="0"/>
              </a:rPr>
              <a:t>Weeks 3 &amp; 4 (Sep 12 – Sep 23):  Publish weekly submission summary by QSE (target 75% success)</a:t>
            </a:r>
          </a:p>
          <a:p>
            <a:pPr lvl="3"/>
            <a:r>
              <a:rPr lang="en-US" sz="1000" dirty="0">
                <a:solidFill>
                  <a:schemeClr val="tx2"/>
                </a:solidFill>
                <a:latin typeface="Arial" panose="020B0604020202020204" pitchFamily="34" charset="0"/>
                <a:ea typeface="Calibri" panose="020F0502020204030204" pitchFamily="34" charset="0"/>
              </a:rPr>
              <a:t>Week   5 &amp; 6 (Sept 26 – Oct 7):  Publish weekly submission summary by QSE (target 95% success)</a:t>
            </a:r>
          </a:p>
          <a:p>
            <a:pPr lvl="1"/>
            <a:r>
              <a:rPr lang="en-US" sz="1800" dirty="0">
                <a:solidFill>
                  <a:srgbClr val="C00000"/>
                </a:solidFill>
                <a:effectLst/>
                <a:latin typeface="Arial" panose="020B0604020202020204" pitchFamily="34" charset="0"/>
                <a:ea typeface="Calibri" panose="020F0502020204030204" pitchFamily="34" charset="0"/>
              </a:rPr>
              <a:t>Weekly Market Readiness- every Tuesday, 10am Aug 30-Oct 11, 2022</a:t>
            </a:r>
          </a:p>
          <a:p>
            <a:pPr lvl="1"/>
            <a:r>
              <a:rPr lang="en-US" sz="1800" dirty="0">
                <a:solidFill>
                  <a:srgbClr val="C00000"/>
                </a:solidFill>
                <a:effectLst/>
                <a:latin typeface="Arial" panose="020B0604020202020204" pitchFamily="34" charset="0"/>
                <a:ea typeface="Calibri" panose="020F0502020204030204" pitchFamily="34" charset="0"/>
              </a:rPr>
              <a:t>FFRA Go-Live October 13, 2022 (approx. 9pm)</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197545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914400"/>
            <a:ext cx="8674916" cy="5029200"/>
          </a:xfrm>
        </p:spPr>
        <p:txBody>
          <a:bodyPr/>
          <a:lstStyle/>
          <a:p>
            <a:pPr lvl="1"/>
            <a:r>
              <a:rPr lang="en-US" sz="1800" dirty="0">
                <a:solidFill>
                  <a:schemeClr val="tx2"/>
                </a:solidFill>
                <a:latin typeface="Arial" panose="020B0604020202020204" pitchFamily="34" charset="0"/>
                <a:ea typeface="Calibri" panose="020F0502020204030204" pitchFamily="34" charset="0"/>
              </a:rPr>
              <a:t>All QSEs highly encouraged to test in MOTE at their own pace</a:t>
            </a:r>
          </a:p>
          <a:p>
            <a:pPr lvl="2"/>
            <a:r>
              <a:rPr lang="en-US" sz="1400" dirty="0">
                <a:solidFill>
                  <a:srgbClr val="C00000"/>
                </a:solidFill>
                <a:latin typeface="Arial" panose="020B0604020202020204" pitchFamily="34" charset="0"/>
                <a:ea typeface="Calibri" panose="020F0502020204030204" pitchFamily="34" charset="0"/>
              </a:rPr>
              <a:t>With the COP structural changes from FRRA, all QSEs with Resources should submit into MOTE to ensure successful operations continuity (even if not RRS providers).</a:t>
            </a:r>
          </a:p>
          <a:p>
            <a:pPr lvl="2"/>
            <a:endParaRPr lang="en-US" sz="18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Required participation </a:t>
            </a:r>
            <a:r>
              <a:rPr lang="en-US" sz="1800" u="sng" dirty="0">
                <a:solidFill>
                  <a:schemeClr val="tx2"/>
                </a:solidFill>
                <a:latin typeface="Arial" panose="020B0604020202020204" pitchFamily="34" charset="0"/>
                <a:ea typeface="Calibri" panose="020F0502020204030204" pitchFamily="34" charset="0"/>
              </a:rPr>
              <a:t>for QSEs that submitted AS Offers May 15 through Aug 15, 2022</a:t>
            </a:r>
            <a:r>
              <a:rPr lang="en-US" sz="1800" dirty="0">
                <a:solidFill>
                  <a:schemeClr val="tx2"/>
                </a:solidFill>
                <a:latin typeface="Arial" panose="020B0604020202020204" pitchFamily="34" charset="0"/>
                <a:ea typeface="Calibri" panose="020F0502020204030204" pitchFamily="34" charset="0"/>
              </a:rPr>
              <a:t> will be monitored and published to TAC. </a:t>
            </a:r>
          </a:p>
          <a:p>
            <a:pPr lvl="1"/>
            <a:r>
              <a:rPr lang="en-US" sz="1800" dirty="0">
                <a:solidFill>
                  <a:schemeClr val="tx2"/>
                </a:solidFill>
                <a:latin typeface="Arial" panose="020B0604020202020204" pitchFamily="34" charset="0"/>
                <a:ea typeface="Calibri" panose="020F0502020204030204" pitchFamily="34" charset="0"/>
              </a:rPr>
              <a:t>MOTE participation targets for required QSE AS Offers:</a:t>
            </a:r>
          </a:p>
          <a:p>
            <a:pPr lvl="2"/>
            <a:r>
              <a:rPr lang="en-US" sz="1200" dirty="0">
                <a:solidFill>
                  <a:schemeClr val="tx2"/>
                </a:solidFill>
                <a:latin typeface="Arial" panose="020B0604020202020204" pitchFamily="34" charset="0"/>
                <a:ea typeface="Calibri" panose="020F0502020204030204" pitchFamily="34" charset="0"/>
              </a:rPr>
              <a:t>(Aug 15 – Aug 28):  No submission summary published</a:t>
            </a:r>
          </a:p>
          <a:p>
            <a:pPr lvl="2"/>
            <a:r>
              <a:rPr lang="en-US" sz="1200" dirty="0">
                <a:solidFill>
                  <a:schemeClr val="tx2"/>
                </a:solidFill>
                <a:latin typeface="Arial" panose="020B0604020202020204" pitchFamily="34" charset="0"/>
                <a:ea typeface="Calibri" panose="020F0502020204030204" pitchFamily="34" charset="0"/>
              </a:rPr>
              <a:t>Weeks 1 &amp; 2 (Aug 29 – Sep 11):   Publish weekly submission summary by QSE (target 50% success)</a:t>
            </a:r>
          </a:p>
          <a:p>
            <a:pPr lvl="2"/>
            <a:r>
              <a:rPr lang="en-US" sz="1200" b="1" i="1" dirty="0">
                <a:solidFill>
                  <a:schemeClr val="tx2"/>
                </a:solidFill>
                <a:latin typeface="Arial" panose="020B0604020202020204" pitchFamily="34" charset="0"/>
                <a:ea typeface="Calibri" panose="020F0502020204030204" pitchFamily="34" charset="0"/>
              </a:rPr>
              <a:t>Weeks 3 &amp; 4 (Sep 12 – Sep 25):  Publish weekly submission summary by QSE (target 75% success)</a:t>
            </a:r>
          </a:p>
          <a:p>
            <a:pPr lvl="2"/>
            <a:r>
              <a:rPr lang="en-US" sz="1200" dirty="0">
                <a:solidFill>
                  <a:schemeClr val="tx2"/>
                </a:solidFill>
                <a:latin typeface="Arial" panose="020B0604020202020204" pitchFamily="34" charset="0"/>
                <a:ea typeface="Calibri" panose="020F0502020204030204" pitchFamily="34" charset="0"/>
              </a:rPr>
              <a:t>Week   5 &amp; 6 (Sept 26 – Oct 9):   Publish weekly submission summary by QSE (target 95% success)</a:t>
            </a:r>
          </a:p>
          <a:p>
            <a:pPr lvl="1"/>
            <a:r>
              <a:rPr lang="en-US" sz="1800" dirty="0">
                <a:solidFill>
                  <a:schemeClr val="tx2"/>
                </a:solidFill>
                <a:latin typeface="Arial" panose="020B0604020202020204" pitchFamily="34" charset="0"/>
              </a:rPr>
              <a:t>The list of required QSEs is in scorecard and posted with presentation</a:t>
            </a:r>
          </a:p>
          <a:p>
            <a:pPr lvl="2"/>
            <a:r>
              <a:rPr lang="en-US" sz="1400" dirty="0">
                <a:solidFill>
                  <a:schemeClr val="tx2"/>
                </a:solidFill>
                <a:latin typeface="Arial" panose="020B0604020202020204" pitchFamily="34" charset="0"/>
              </a:rPr>
              <a:t>For 56 QSEs, ERCOT is tracking each QSE that submitted submit at least one AS Offer during the week for each service that they offered in the 90-day window May15-Aug15.</a:t>
            </a:r>
          </a:p>
          <a:p>
            <a:pPr lvl="3"/>
            <a:r>
              <a:rPr lang="en-US" sz="1200" b="1" dirty="0">
                <a:solidFill>
                  <a:schemeClr val="tx2"/>
                </a:solidFill>
                <a:highlight>
                  <a:srgbClr val="99FF99"/>
                </a:highlight>
                <a:latin typeface="Arial" panose="020B0604020202020204" pitchFamily="34" charset="0"/>
              </a:rPr>
              <a:t>Green = All AS types historically offered were submitted at least once during week</a:t>
            </a:r>
          </a:p>
          <a:p>
            <a:pPr lvl="3"/>
            <a:r>
              <a:rPr lang="en-US" sz="1200" b="1" dirty="0">
                <a:solidFill>
                  <a:schemeClr val="tx2"/>
                </a:solidFill>
                <a:highlight>
                  <a:srgbClr val="FFFF99"/>
                </a:highlight>
                <a:latin typeface="Arial" panose="020B0604020202020204" pitchFamily="34" charset="0"/>
              </a:rPr>
              <a:t>Yellow = Some, but not all, types of AS Offers submitted</a:t>
            </a:r>
          </a:p>
          <a:p>
            <a:pPr lvl="3"/>
            <a:r>
              <a:rPr lang="en-US" sz="1200" b="1" dirty="0">
                <a:solidFill>
                  <a:srgbClr val="C00000"/>
                </a:solidFill>
                <a:latin typeface="Arial" panose="020B0604020202020204" pitchFamily="34" charset="0"/>
              </a:rPr>
              <a:t>Red = No AS Offers submitted</a:t>
            </a:r>
          </a:p>
          <a:p>
            <a:pPr lvl="1"/>
            <a:r>
              <a:rPr lang="en-US" sz="1800" dirty="0">
                <a:solidFill>
                  <a:schemeClr val="tx2"/>
                </a:solidFill>
                <a:latin typeface="Arial" panose="020B0604020202020204" pitchFamily="34" charset="0"/>
              </a:rPr>
              <a:t>If you need assistance identifying which Ancillary Services your company submitted May 15 – Aug 15, please contact </a:t>
            </a:r>
            <a:r>
              <a:rPr lang="en-US" sz="1600" dirty="0">
                <a:solidFill>
                  <a:srgbClr val="C00000"/>
                </a:solidFill>
                <a:latin typeface="Arial" panose="020B0604020202020204" pitchFamily="34" charset="0"/>
                <a:hlinkClick r:id="rId2"/>
              </a:rPr>
              <a:t>Matt.Mereness@ercot.com</a:t>
            </a:r>
            <a:endParaRPr lang="en-US" sz="2000" dirty="0">
              <a:solidFill>
                <a:srgbClr val="C00000"/>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15978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0304C-41B3-4399-8B85-039D5ED01790}"/>
              </a:ext>
            </a:extLst>
          </p:cNvPr>
          <p:cNvSpPr>
            <a:spLocks noGrp="1"/>
          </p:cNvSpPr>
          <p:nvPr>
            <p:ph type="title"/>
          </p:nvPr>
        </p:nvSpPr>
        <p:spPr/>
        <p:txBody>
          <a:bodyPr/>
          <a:lstStyle/>
          <a:p>
            <a:r>
              <a:rPr lang="en-US" dirty="0"/>
              <a:t>Update/Changes since last meeting</a:t>
            </a:r>
          </a:p>
        </p:txBody>
      </p:sp>
      <p:sp>
        <p:nvSpPr>
          <p:cNvPr id="4" name="Slide Number Placeholder 3">
            <a:extLst>
              <a:ext uri="{FF2B5EF4-FFF2-40B4-BE49-F238E27FC236}">
                <a16:creationId xmlns:a16="http://schemas.microsoft.com/office/drawing/2014/main" id="{7A31827F-17AD-44ED-A6D4-0A0D97F4C347}"/>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6" name="Picture 5">
            <a:extLst>
              <a:ext uri="{FF2B5EF4-FFF2-40B4-BE49-F238E27FC236}">
                <a16:creationId xmlns:a16="http://schemas.microsoft.com/office/drawing/2014/main" id="{2E43ADCA-C0B5-4BB6-A2C2-7C512DD48AE9}"/>
              </a:ext>
            </a:extLst>
          </p:cNvPr>
          <p:cNvPicPr>
            <a:picLocks noChangeAspect="1"/>
          </p:cNvPicPr>
          <p:nvPr/>
        </p:nvPicPr>
        <p:blipFill>
          <a:blip r:embed="rId2"/>
          <a:stretch>
            <a:fillRect/>
          </a:stretch>
        </p:blipFill>
        <p:spPr>
          <a:xfrm>
            <a:off x="76200" y="990600"/>
            <a:ext cx="8842551" cy="3786692"/>
          </a:xfrm>
          <a:prstGeom prst="rect">
            <a:avLst/>
          </a:prstGeom>
        </p:spPr>
      </p:pic>
    </p:spTree>
    <p:extLst>
      <p:ext uri="{BB962C8B-B14F-4D97-AF65-F5344CB8AC3E}">
        <p14:creationId xmlns:p14="http://schemas.microsoft.com/office/powerpoint/2010/main" val="2571142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6" name="TextBox 5">
            <a:extLst>
              <a:ext uri="{FF2B5EF4-FFF2-40B4-BE49-F238E27FC236}">
                <a16:creationId xmlns:a16="http://schemas.microsoft.com/office/drawing/2014/main" id="{770BCEFC-CB52-4FD7-9938-BE1F4E23953B}"/>
              </a:ext>
            </a:extLst>
          </p:cNvPr>
          <p:cNvSpPr txBox="1"/>
          <p:nvPr/>
        </p:nvSpPr>
        <p:spPr>
          <a:xfrm>
            <a:off x="2133600" y="6107069"/>
            <a:ext cx="7010400" cy="646331"/>
          </a:xfrm>
          <a:prstGeom prst="rect">
            <a:avLst/>
          </a:prstGeom>
          <a:noFill/>
        </p:spPr>
        <p:txBody>
          <a:bodyPr wrap="square" rtlCol="0">
            <a:spAutoFit/>
          </a:bodyPr>
          <a:lstStyle/>
          <a:p>
            <a:r>
              <a:rPr lang="en-US" dirty="0"/>
              <a:t>Weekly posting on TAC homepage: 	</a:t>
            </a:r>
            <a:r>
              <a:rPr lang="en-US" dirty="0">
                <a:hlinkClick r:id="rId2"/>
              </a:rPr>
              <a:t>https://www.ercot.com/committees/tac</a:t>
            </a:r>
            <a:r>
              <a:rPr lang="en-US" dirty="0"/>
              <a:t> </a:t>
            </a:r>
          </a:p>
        </p:txBody>
      </p:sp>
      <p:sp>
        <p:nvSpPr>
          <p:cNvPr id="3" name="TextBox 2">
            <a:extLst>
              <a:ext uri="{FF2B5EF4-FFF2-40B4-BE49-F238E27FC236}">
                <a16:creationId xmlns:a16="http://schemas.microsoft.com/office/drawing/2014/main" id="{543890BA-33AA-4D50-B22A-3C42B4787E03}"/>
              </a:ext>
            </a:extLst>
          </p:cNvPr>
          <p:cNvSpPr txBox="1"/>
          <p:nvPr/>
        </p:nvSpPr>
        <p:spPr>
          <a:xfrm>
            <a:off x="385194" y="786288"/>
            <a:ext cx="8001000" cy="369332"/>
          </a:xfrm>
          <a:prstGeom prst="rect">
            <a:avLst/>
          </a:prstGeom>
          <a:noFill/>
        </p:spPr>
        <p:txBody>
          <a:bodyPr wrap="square" rtlCol="0">
            <a:spAutoFit/>
          </a:bodyPr>
          <a:lstStyle/>
          <a:p>
            <a:r>
              <a:rPr lang="en-US" dirty="0">
                <a:solidFill>
                  <a:schemeClr val="tx1">
                    <a:lumMod val="65000"/>
                    <a:lumOff val="35000"/>
                  </a:schemeClr>
                </a:solidFill>
              </a:rPr>
              <a:t>Review scorecard- goal is 95%, currently at 91%</a:t>
            </a:r>
          </a:p>
        </p:txBody>
      </p:sp>
      <p:pic>
        <p:nvPicPr>
          <p:cNvPr id="7" name="Picture 6">
            <a:extLst>
              <a:ext uri="{FF2B5EF4-FFF2-40B4-BE49-F238E27FC236}">
                <a16:creationId xmlns:a16="http://schemas.microsoft.com/office/drawing/2014/main" id="{11B79C6C-F4F7-4B6D-A576-5D42074645C5}"/>
              </a:ext>
            </a:extLst>
          </p:cNvPr>
          <p:cNvPicPr>
            <a:picLocks noChangeAspect="1"/>
          </p:cNvPicPr>
          <p:nvPr/>
        </p:nvPicPr>
        <p:blipFill>
          <a:blip r:embed="rId3"/>
          <a:stretch>
            <a:fillRect/>
          </a:stretch>
        </p:blipFill>
        <p:spPr>
          <a:xfrm>
            <a:off x="306198" y="1458218"/>
            <a:ext cx="4347105" cy="4485382"/>
          </a:xfrm>
          <a:prstGeom prst="rect">
            <a:avLst/>
          </a:prstGeom>
        </p:spPr>
      </p:pic>
      <p:pic>
        <p:nvPicPr>
          <p:cNvPr id="10" name="Picture 9">
            <a:extLst>
              <a:ext uri="{FF2B5EF4-FFF2-40B4-BE49-F238E27FC236}">
                <a16:creationId xmlns:a16="http://schemas.microsoft.com/office/drawing/2014/main" id="{C28AAC21-7B02-4D7C-93E7-F3A9E3E42495}"/>
              </a:ext>
            </a:extLst>
          </p:cNvPr>
          <p:cNvPicPr>
            <a:picLocks noChangeAspect="1"/>
          </p:cNvPicPr>
          <p:nvPr/>
        </p:nvPicPr>
        <p:blipFill>
          <a:blip r:embed="rId4"/>
          <a:stretch>
            <a:fillRect/>
          </a:stretch>
        </p:blipFill>
        <p:spPr>
          <a:xfrm>
            <a:off x="4724400" y="2110535"/>
            <a:ext cx="4214660" cy="3223465"/>
          </a:xfrm>
          <a:prstGeom prst="rect">
            <a:avLst/>
          </a:prstGeom>
        </p:spPr>
      </p:pic>
    </p:spTree>
    <p:extLst>
      <p:ext uri="{BB962C8B-B14F-4D97-AF65-F5344CB8AC3E}">
        <p14:creationId xmlns:p14="http://schemas.microsoft.com/office/powerpoint/2010/main" val="1642537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D553D-E497-486F-BEC6-050DAE3F78C0}"/>
              </a:ext>
            </a:extLst>
          </p:cNvPr>
          <p:cNvSpPr>
            <a:spLocks noGrp="1"/>
          </p:cNvSpPr>
          <p:nvPr>
            <p:ph type="title"/>
          </p:nvPr>
        </p:nvSpPr>
        <p:spPr/>
        <p:txBody>
          <a:bodyPr/>
          <a:lstStyle/>
          <a:p>
            <a:r>
              <a:rPr lang="en-US" dirty="0"/>
              <a:t>COP Outreach </a:t>
            </a:r>
          </a:p>
        </p:txBody>
      </p:sp>
      <p:sp>
        <p:nvSpPr>
          <p:cNvPr id="3" name="Content Placeholder 2">
            <a:extLst>
              <a:ext uri="{FF2B5EF4-FFF2-40B4-BE49-F238E27FC236}">
                <a16:creationId xmlns:a16="http://schemas.microsoft.com/office/drawing/2014/main" id="{15E5A3AE-F06A-4256-B226-6E9C65679478}"/>
              </a:ext>
            </a:extLst>
          </p:cNvPr>
          <p:cNvSpPr>
            <a:spLocks noGrp="1"/>
          </p:cNvSpPr>
          <p:nvPr>
            <p:ph idx="1"/>
          </p:nvPr>
        </p:nvSpPr>
        <p:spPr>
          <a:xfrm>
            <a:off x="304800" y="1040319"/>
            <a:ext cx="8534400" cy="692726"/>
          </a:xfrm>
        </p:spPr>
        <p:txBody>
          <a:bodyPr/>
          <a:lstStyle/>
          <a:p>
            <a:r>
              <a:rPr lang="en-US" sz="2000" dirty="0"/>
              <a:t>Message sent last week to all QSEs with Resources that have not submitted a COP into MOTE:</a:t>
            </a:r>
          </a:p>
          <a:p>
            <a:endParaRPr lang="en-US" dirty="0"/>
          </a:p>
        </p:txBody>
      </p:sp>
      <p:sp>
        <p:nvSpPr>
          <p:cNvPr id="4" name="Slide Number Placeholder 3">
            <a:extLst>
              <a:ext uri="{FF2B5EF4-FFF2-40B4-BE49-F238E27FC236}">
                <a16:creationId xmlns:a16="http://schemas.microsoft.com/office/drawing/2014/main" id="{ED2D3FF5-5865-4E1D-82F6-4E80ED93E544}"/>
              </a:ext>
            </a:extLst>
          </p:cNvPr>
          <p:cNvSpPr>
            <a:spLocks noGrp="1"/>
          </p:cNvSpPr>
          <p:nvPr>
            <p:ph type="sldNum" sz="quarter" idx="4"/>
          </p:nvPr>
        </p:nvSpPr>
        <p:spPr/>
        <p:txBody>
          <a:bodyPr/>
          <a:lstStyle/>
          <a:p>
            <a:fld id="{1D93BD3E-1E9A-4970-A6F7-E7AC52762E0C}" type="slidenum">
              <a:rPr lang="en-US" smtClean="0"/>
              <a:pPr/>
              <a:t>8</a:t>
            </a:fld>
            <a:endParaRPr lang="en-US"/>
          </a:p>
        </p:txBody>
      </p:sp>
      <p:pic>
        <p:nvPicPr>
          <p:cNvPr id="7" name="Picture 6">
            <a:extLst>
              <a:ext uri="{FF2B5EF4-FFF2-40B4-BE49-F238E27FC236}">
                <a16:creationId xmlns:a16="http://schemas.microsoft.com/office/drawing/2014/main" id="{BF76463B-71DE-446E-89A1-195BCCD4683A}"/>
              </a:ext>
            </a:extLst>
          </p:cNvPr>
          <p:cNvPicPr>
            <a:picLocks noChangeAspect="1"/>
          </p:cNvPicPr>
          <p:nvPr/>
        </p:nvPicPr>
        <p:blipFill>
          <a:blip r:embed="rId2"/>
          <a:stretch>
            <a:fillRect/>
          </a:stretch>
        </p:blipFill>
        <p:spPr>
          <a:xfrm>
            <a:off x="685800" y="1742133"/>
            <a:ext cx="7211207" cy="4620228"/>
          </a:xfrm>
          <a:prstGeom prst="rect">
            <a:avLst/>
          </a:prstGeom>
        </p:spPr>
      </p:pic>
    </p:spTree>
    <p:extLst>
      <p:ext uri="{BB962C8B-B14F-4D97-AF65-F5344CB8AC3E}">
        <p14:creationId xmlns:p14="http://schemas.microsoft.com/office/powerpoint/2010/main" val="1796668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Firm Fuel Supply Service Change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1219200"/>
            <a:ext cx="8534400" cy="4572000"/>
          </a:xfrm>
        </p:spPr>
        <p:txBody>
          <a:bodyPr/>
          <a:lstStyle/>
          <a:p>
            <a:r>
              <a:rPr lang="en-US" sz="2200" dirty="0">
                <a:solidFill>
                  <a:schemeClr val="tx2"/>
                </a:solidFill>
              </a:rPr>
              <a:t>Changes limited to QSEs awarded </a:t>
            </a:r>
            <a:r>
              <a:rPr lang="en-US" sz="2200" dirty="0" err="1">
                <a:solidFill>
                  <a:schemeClr val="tx2"/>
                </a:solidFill>
              </a:rPr>
              <a:t>FirmFuel</a:t>
            </a:r>
            <a:r>
              <a:rPr lang="en-US" sz="2200" dirty="0">
                <a:solidFill>
                  <a:schemeClr val="tx2"/>
                </a:solidFill>
              </a:rPr>
              <a:t> that will submit Availability Plans</a:t>
            </a:r>
          </a:p>
          <a:p>
            <a:pPr lvl="1"/>
            <a:r>
              <a:rPr lang="en-US" sz="1800" dirty="0">
                <a:solidFill>
                  <a:schemeClr val="tx1">
                    <a:lumMod val="65000"/>
                    <a:lumOff val="35000"/>
                  </a:schemeClr>
                </a:solidFill>
              </a:rPr>
              <a:t>New Availability Plan type  = FFSS</a:t>
            </a:r>
          </a:p>
          <a:p>
            <a:pPr lvl="1"/>
            <a:r>
              <a:rPr lang="en-US" sz="1800" dirty="0">
                <a:solidFill>
                  <a:schemeClr val="tx1">
                    <a:lumMod val="65000"/>
                    <a:lumOff val="35000"/>
                  </a:schemeClr>
                </a:solidFill>
              </a:rPr>
              <a:t>Note that Firm Fuel software deployment is October 13, 2022 for Nov 15, 2022 Operating Day</a:t>
            </a:r>
          </a:p>
          <a:p>
            <a:pPr lvl="1"/>
            <a:r>
              <a:rPr lang="en-US" sz="1800" dirty="0">
                <a:solidFill>
                  <a:srgbClr val="C00000"/>
                </a:solidFill>
              </a:rPr>
              <a:t>QSEs can request FFSS Resource qualification in MOTE </a:t>
            </a:r>
            <a:r>
              <a:rPr lang="en-US" sz="1800" dirty="0">
                <a:solidFill>
                  <a:schemeClr val="tx1">
                    <a:lumMod val="65000"/>
                    <a:lumOff val="35000"/>
                  </a:schemeClr>
                </a:solidFill>
              </a:rPr>
              <a:t>by requesting from </a:t>
            </a:r>
            <a:r>
              <a:rPr lang="en-US" sz="1800" dirty="0">
                <a:solidFill>
                  <a:schemeClr val="tx1">
                    <a:lumMod val="65000"/>
                    <a:lumOff val="35000"/>
                  </a:schemeClr>
                </a:solidFill>
                <a:hlinkClick r:id="rId2"/>
              </a:rPr>
              <a:t>Matt.Mereness@ercot.com</a:t>
            </a:r>
            <a:r>
              <a:rPr lang="en-US" sz="1800" dirty="0">
                <a:solidFill>
                  <a:schemeClr val="tx1">
                    <a:lumMod val="65000"/>
                    <a:lumOff val="35000"/>
                  </a:schemeClr>
                </a:solidFill>
              </a:rPr>
              <a:t> and/or  through your ERCOT Account Manager or email </a:t>
            </a:r>
            <a:r>
              <a:rPr lang="en-US" sz="1800" dirty="0">
                <a:solidFill>
                  <a:schemeClr val="tx1">
                    <a:lumMod val="65000"/>
                    <a:lumOff val="35000"/>
                  </a:schemeClr>
                </a:solidFill>
                <a:hlinkClick r:id="rId3"/>
              </a:rPr>
              <a:t>ClientServices@ercot.com</a:t>
            </a:r>
            <a:r>
              <a:rPr lang="en-US" sz="1800" dirty="0">
                <a:solidFill>
                  <a:schemeClr val="tx1">
                    <a:lumMod val="65000"/>
                    <a:lumOff val="35000"/>
                  </a:schemeClr>
                </a:solidFill>
              </a:rPr>
              <a:t> </a:t>
            </a:r>
          </a:p>
          <a:p>
            <a:r>
              <a:rPr lang="en-US" sz="2200" dirty="0">
                <a:solidFill>
                  <a:schemeClr val="tx1">
                    <a:lumMod val="65000"/>
                    <a:lumOff val="35000"/>
                  </a:schemeClr>
                </a:solidFill>
              </a:rPr>
              <a:t>Question/Answer from last week:</a:t>
            </a:r>
          </a:p>
          <a:p>
            <a:pPr lvl="1"/>
            <a:r>
              <a:rPr lang="en-US" sz="1200" dirty="0">
                <a:solidFill>
                  <a:schemeClr val="tx1">
                    <a:lumMod val="65000"/>
                    <a:lumOff val="35000"/>
                  </a:schemeClr>
                </a:solidFill>
              </a:rPr>
              <a:t>Will the new Settlement billing determinants for  NPRR1120 be included in the settlement extracts reports on October 13 2022? Or will they start showing up on November 15?  </a:t>
            </a:r>
            <a:r>
              <a:rPr lang="en-US" sz="1200" dirty="0">
                <a:solidFill>
                  <a:srgbClr val="C00000"/>
                </a:solidFill>
              </a:rPr>
              <a:t>Data will start showing up on extracts for operating Day November 15th</a:t>
            </a:r>
          </a:p>
          <a:p>
            <a:pPr lvl="1"/>
            <a:r>
              <a:rPr lang="en-US" sz="1200" dirty="0">
                <a:solidFill>
                  <a:schemeClr val="tx1">
                    <a:lumMod val="65000"/>
                    <a:lumOff val="35000"/>
                  </a:schemeClr>
                </a:solidFill>
              </a:rPr>
              <a:t>Does ERCOT have any Mock Settlement statements for NPRR1120? </a:t>
            </a:r>
            <a:r>
              <a:rPr lang="en-US" sz="1200" dirty="0">
                <a:solidFill>
                  <a:srgbClr val="C00000"/>
                </a:solidFill>
              </a:rPr>
              <a:t>No</a:t>
            </a:r>
          </a:p>
          <a:p>
            <a:pPr lvl="1"/>
            <a:r>
              <a:rPr lang="en-US" sz="1200" dirty="0">
                <a:solidFill>
                  <a:schemeClr val="tx1">
                    <a:lumMod val="65000"/>
                    <a:lumOff val="35000"/>
                  </a:schemeClr>
                </a:solidFill>
              </a:rPr>
              <a:t>Are there new invoices associated with NPRR1120? </a:t>
            </a:r>
            <a:r>
              <a:rPr lang="en-US" sz="1200" dirty="0">
                <a:solidFill>
                  <a:srgbClr val="C00000"/>
                </a:solidFill>
              </a:rPr>
              <a:t>No, it’s a new charge type on the existing Real Time Statement</a:t>
            </a:r>
          </a:p>
          <a:p>
            <a:endParaRPr lang="en-US" sz="2200" dirty="0">
              <a:solidFill>
                <a:schemeClr val="tx1">
                  <a:lumMod val="65000"/>
                  <a:lumOff val="35000"/>
                </a:schemeClr>
              </a:solidFill>
            </a:endParaRPr>
          </a:p>
          <a:p>
            <a:endParaRPr lang="en-US" sz="2200" dirty="0">
              <a:solidFill>
                <a:schemeClr val="tx1">
                  <a:lumMod val="65000"/>
                  <a:lumOff val="35000"/>
                </a:schemeClr>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23279309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277748</TotalTime>
  <Words>2563</Words>
  <Application>Microsoft Office PowerPoint</Application>
  <PresentationFormat>On-screen Show (4:3)</PresentationFormat>
  <Paragraphs>284</Paragraphs>
  <Slides>24</Slides>
  <Notes>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24</vt:i4>
      </vt:variant>
    </vt:vector>
  </HeadingPairs>
  <TitlesOfParts>
    <vt:vector size="32" baseType="lpstr">
      <vt:lpstr>Arial</vt:lpstr>
      <vt:lpstr>Calibri</vt:lpstr>
      <vt:lpstr>Courier New</vt:lpstr>
      <vt:lpstr>Wingdings</vt:lpstr>
      <vt:lpstr>1_Custom Design</vt:lpstr>
      <vt:lpstr>Office Theme</vt:lpstr>
      <vt:lpstr>Custom Design</vt:lpstr>
      <vt:lpstr>2_Office Theme</vt:lpstr>
      <vt:lpstr>PowerPoint Presentation</vt:lpstr>
      <vt:lpstr>Outline</vt:lpstr>
      <vt:lpstr>Purpose and scope of weekly Market Readiness meetings</vt:lpstr>
      <vt:lpstr>Purpose and scope of weekly Market Readiness meetings (continued)</vt:lpstr>
      <vt:lpstr>Required testing and scorecard for QSEs in MOTE </vt:lpstr>
      <vt:lpstr>Update/Changes since last meeting</vt:lpstr>
      <vt:lpstr>Required testing and scorecard for QSEs in MOTE</vt:lpstr>
      <vt:lpstr>COP Outreach </vt:lpstr>
      <vt:lpstr>Other Supplemental Information:  Firm Fuel Supply Service Change </vt:lpstr>
      <vt:lpstr>Data Cutover Approach </vt:lpstr>
      <vt:lpstr>COP cutover</vt:lpstr>
      <vt:lpstr>AS Self-Arrangement cutover</vt:lpstr>
      <vt:lpstr>AS Offers cutover</vt:lpstr>
      <vt:lpstr>AS Trades cutover</vt:lpstr>
      <vt:lpstr>QSE Readiness risk mitigation</vt:lpstr>
      <vt:lpstr>Summary and Q&amp;A </vt:lpstr>
      <vt:lpstr>APPENDIX</vt:lpstr>
      <vt:lpstr>Other Supplemental Information High level review of transaction changes </vt:lpstr>
      <vt:lpstr>Other Supplemental Information:  COP Changes</vt:lpstr>
      <vt:lpstr>Other Supplemental Information:  Self-Arranged AS Changes</vt:lpstr>
      <vt:lpstr>Other Supplemental Information:  AS Trades</vt:lpstr>
      <vt:lpstr>Other Supplemental Information:  AS Offer Changes</vt:lpstr>
      <vt:lpstr>Other Supplemental Information:  AS Awards Changes</vt:lpstr>
      <vt:lpstr>Other Supplemental Information:  Telemetry changes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2856</cp:revision>
  <cp:lastPrinted>2020-02-05T17:47:59Z</cp:lastPrinted>
  <dcterms:created xsi:type="dcterms:W3CDTF">2016-01-21T15:20:31Z</dcterms:created>
  <dcterms:modified xsi:type="dcterms:W3CDTF">2022-10-04T14:45:41Z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