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2"/>
  </p:notesMasterIdLst>
  <p:handoutMasterIdLst>
    <p:handoutMasterId r:id="rId23"/>
  </p:handoutMasterIdLst>
  <p:sldIdLst>
    <p:sldId id="260" r:id="rId7"/>
    <p:sldId id="258" r:id="rId8"/>
    <p:sldId id="318" r:id="rId9"/>
    <p:sldId id="350" r:id="rId10"/>
    <p:sldId id="355" r:id="rId11"/>
    <p:sldId id="356" r:id="rId12"/>
    <p:sldId id="701" r:id="rId13"/>
    <p:sldId id="398" r:id="rId14"/>
    <p:sldId id="396" r:id="rId15"/>
    <p:sldId id="390" r:id="rId16"/>
    <p:sldId id="374" r:id="rId17"/>
    <p:sldId id="294" r:id="rId18"/>
    <p:sldId id="267" r:id="rId19"/>
    <p:sldId id="354" r:id="rId20"/>
    <p:sldId id="353" r:id="rId21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D857E9-CD5F-40C0-9DA5-B8535B8C2DF6}" v="21" dt="2022-09-15T03:17:58.8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22" d="100"/>
          <a:sy n="122" d="100"/>
        </p:scale>
        <p:origin x="126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58D857E9-CD5F-40C0-9DA5-B8535B8C2DF6}"/>
    <pc:docChg chg="custSel modSld">
      <pc:chgData name="Anderson, Troy" userId="04de3903-03dd-44db-8353-3f14e4dd6886" providerId="ADAL" clId="{58D857E9-CD5F-40C0-9DA5-B8535B8C2DF6}" dt="2022-09-15T03:31:53.422" v="1030" actId="20577"/>
      <pc:docMkLst>
        <pc:docMk/>
      </pc:docMkLst>
      <pc:sldChg chg="modSp mod">
        <pc:chgData name="Anderson, Troy" userId="04de3903-03dd-44db-8353-3f14e4dd6886" providerId="ADAL" clId="{58D857E9-CD5F-40C0-9DA5-B8535B8C2DF6}" dt="2022-09-15T03:31:53.422" v="1030" actId="20577"/>
        <pc:sldMkLst>
          <pc:docMk/>
          <pc:sldMk cId="4258148812" sldId="374"/>
        </pc:sldMkLst>
        <pc:graphicFrameChg chg="modGraphic">
          <ac:chgData name="Anderson, Troy" userId="04de3903-03dd-44db-8353-3f14e4dd6886" providerId="ADAL" clId="{58D857E9-CD5F-40C0-9DA5-B8535B8C2DF6}" dt="2022-09-15T03:01:23.187" v="511" actId="20577"/>
          <ac:graphicFrameMkLst>
            <pc:docMk/>
            <pc:sldMk cId="4258148812" sldId="374"/>
            <ac:graphicFrameMk id="7" creationId="{00000000-0000-0000-0000-000000000000}"/>
          </ac:graphicFrameMkLst>
        </pc:graphicFrameChg>
        <pc:graphicFrameChg chg="modGraphic">
          <ac:chgData name="Anderson, Troy" userId="04de3903-03dd-44db-8353-3f14e4dd6886" providerId="ADAL" clId="{58D857E9-CD5F-40C0-9DA5-B8535B8C2DF6}" dt="2022-09-15T03:31:53.422" v="1030" actId="20577"/>
          <ac:graphicFrameMkLst>
            <pc:docMk/>
            <pc:sldMk cId="4258148812" sldId="374"/>
            <ac:graphicFrameMk id="8" creationId="{C88E8A7C-2C43-408F-BB94-969CADD917FA}"/>
          </ac:graphicFrameMkLst>
        </pc:graphicFrameChg>
      </pc:sldChg>
      <pc:sldChg chg="addSp delSp modSp mod">
        <pc:chgData name="Anderson, Troy" userId="04de3903-03dd-44db-8353-3f14e4dd6886" providerId="ADAL" clId="{58D857E9-CD5F-40C0-9DA5-B8535B8C2DF6}" dt="2022-09-15T03:29:52.569" v="1025" actId="1038"/>
        <pc:sldMkLst>
          <pc:docMk/>
          <pc:sldMk cId="1590667373" sldId="396"/>
        </pc:sldMkLst>
        <pc:spChg chg="mod">
          <ac:chgData name="Anderson, Troy" userId="04de3903-03dd-44db-8353-3f14e4dd6886" providerId="ADAL" clId="{58D857E9-CD5F-40C0-9DA5-B8535B8C2DF6}" dt="2022-09-15T03:27:56.689" v="946" actId="1076"/>
          <ac:spMkLst>
            <pc:docMk/>
            <pc:sldMk cId="1590667373" sldId="396"/>
            <ac:spMk id="30" creationId="{00000000-0000-0000-0000-000000000000}"/>
          </ac:spMkLst>
        </pc:spChg>
        <pc:spChg chg="mod">
          <ac:chgData name="Anderson, Troy" userId="04de3903-03dd-44db-8353-3f14e4dd6886" providerId="ADAL" clId="{58D857E9-CD5F-40C0-9DA5-B8535B8C2DF6}" dt="2022-09-15T03:28:00.456" v="947" actId="1076"/>
          <ac:spMkLst>
            <pc:docMk/>
            <pc:sldMk cId="1590667373" sldId="396"/>
            <ac:spMk id="35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3:21.418" v="664" actId="1036"/>
          <ac:spMkLst>
            <pc:docMk/>
            <pc:sldMk cId="1590667373" sldId="396"/>
            <ac:spMk id="39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3:13.365" v="652" actId="1038"/>
          <ac:spMkLst>
            <pc:docMk/>
            <pc:sldMk cId="1590667373" sldId="396"/>
            <ac:spMk id="40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3:52.227" v="683" actId="1035"/>
          <ac:spMkLst>
            <pc:docMk/>
            <pc:sldMk cId="1590667373" sldId="396"/>
            <ac:spMk id="41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3:46.373" v="679" actId="1035"/>
          <ac:spMkLst>
            <pc:docMk/>
            <pc:sldMk cId="1590667373" sldId="396"/>
            <ac:spMk id="42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4:00.530" v="684" actId="1076"/>
          <ac:spMkLst>
            <pc:docMk/>
            <pc:sldMk cId="1590667373" sldId="396"/>
            <ac:spMk id="43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4:05.603" v="685" actId="1076"/>
          <ac:spMkLst>
            <pc:docMk/>
            <pc:sldMk cId="1590667373" sldId="396"/>
            <ac:spMk id="44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4:44.526" v="714" actId="1036"/>
          <ac:spMkLst>
            <pc:docMk/>
            <pc:sldMk cId="1590667373" sldId="396"/>
            <ac:spMk id="46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5:03.918" v="726" actId="1038"/>
          <ac:spMkLst>
            <pc:docMk/>
            <pc:sldMk cId="1590667373" sldId="396"/>
            <ac:spMk id="47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4:58.528" v="722" actId="1035"/>
          <ac:spMkLst>
            <pc:docMk/>
            <pc:sldMk cId="1590667373" sldId="396"/>
            <ac:spMk id="48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4:49.501" v="717" actId="1038"/>
          <ac:spMkLst>
            <pc:docMk/>
            <pc:sldMk cId="1590667373" sldId="396"/>
            <ac:spMk id="49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5:18.012" v="756" actId="1038"/>
          <ac:spMkLst>
            <pc:docMk/>
            <pc:sldMk cId="1590667373" sldId="396"/>
            <ac:spMk id="50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6:21.919" v="806" actId="1038"/>
          <ac:spMkLst>
            <pc:docMk/>
            <pc:sldMk cId="1590667373" sldId="396"/>
            <ac:spMk id="51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6:15.354" v="790" actId="1038"/>
          <ac:spMkLst>
            <pc:docMk/>
            <pc:sldMk cId="1590667373" sldId="396"/>
            <ac:spMk id="52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6:05.270" v="774" actId="1038"/>
          <ac:spMkLst>
            <pc:docMk/>
            <pc:sldMk cId="1590667373" sldId="396"/>
            <ac:spMk id="53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6:35.234" v="842" actId="1038"/>
          <ac:spMkLst>
            <pc:docMk/>
            <pc:sldMk cId="1590667373" sldId="396"/>
            <ac:spMk id="54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6:45.551" v="859" actId="1037"/>
          <ac:spMkLst>
            <pc:docMk/>
            <pc:sldMk cId="1590667373" sldId="396"/>
            <ac:spMk id="55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7:01.238" v="883" actId="1038"/>
          <ac:spMkLst>
            <pc:docMk/>
            <pc:sldMk cId="1590667373" sldId="396"/>
            <ac:spMk id="56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7:11.732" v="913" actId="1037"/>
          <ac:spMkLst>
            <pc:docMk/>
            <pc:sldMk cId="1590667373" sldId="396"/>
            <ac:spMk id="57" creationId="{00000000-0000-0000-0000-000000000000}"/>
          </ac:spMkLst>
        </pc:spChg>
        <pc:spChg chg="mod">
          <ac:chgData name="Anderson, Troy" userId="04de3903-03dd-44db-8353-3f14e4dd6886" providerId="ADAL" clId="{58D857E9-CD5F-40C0-9DA5-B8535B8C2DF6}" dt="2022-09-15T03:27:38.677" v="943" actId="1076"/>
          <ac:spMkLst>
            <pc:docMk/>
            <pc:sldMk cId="1590667373" sldId="396"/>
            <ac:spMk id="58" creationId="{00000000-0000-0000-0000-000000000000}"/>
          </ac:spMkLst>
        </pc:spChg>
        <pc:spChg chg="mod">
          <ac:chgData name="Anderson, Troy" userId="04de3903-03dd-44db-8353-3f14e4dd6886" providerId="ADAL" clId="{58D857E9-CD5F-40C0-9DA5-B8535B8C2DF6}" dt="2022-09-15T03:27:42.221" v="944" actId="1076"/>
          <ac:spMkLst>
            <pc:docMk/>
            <pc:sldMk cId="1590667373" sldId="396"/>
            <ac:spMk id="59" creationId="{00000000-0000-0000-0000-000000000000}"/>
          </ac:spMkLst>
        </pc:spChg>
        <pc:spChg chg="mod">
          <ac:chgData name="Anderson, Troy" userId="04de3903-03dd-44db-8353-3f14e4dd6886" providerId="ADAL" clId="{58D857E9-CD5F-40C0-9DA5-B8535B8C2DF6}" dt="2022-09-15T03:27:35.309" v="942" actId="14100"/>
          <ac:spMkLst>
            <pc:docMk/>
            <pc:sldMk cId="1590667373" sldId="396"/>
            <ac:spMk id="60" creationId="{00000000-0000-0000-0000-000000000000}"/>
          </ac:spMkLst>
        </pc:spChg>
        <pc:spChg chg="mod">
          <ac:chgData name="Anderson, Troy" userId="04de3903-03dd-44db-8353-3f14e4dd6886" providerId="ADAL" clId="{58D857E9-CD5F-40C0-9DA5-B8535B8C2DF6}" dt="2022-09-15T03:29:43.033" v="1021" actId="14100"/>
          <ac:spMkLst>
            <pc:docMk/>
            <pc:sldMk cId="1590667373" sldId="396"/>
            <ac:spMk id="61" creationId="{00000000-0000-0000-0000-000000000000}"/>
          </ac:spMkLst>
        </pc:spChg>
        <pc:spChg chg="mod">
          <ac:chgData name="Anderson, Troy" userId="04de3903-03dd-44db-8353-3f14e4dd6886" providerId="ADAL" clId="{58D857E9-CD5F-40C0-9DA5-B8535B8C2DF6}" dt="2022-09-15T03:29:34.544" v="1009" actId="14100"/>
          <ac:spMkLst>
            <pc:docMk/>
            <pc:sldMk cId="1590667373" sldId="396"/>
            <ac:spMk id="63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8:34.302" v="957" actId="1036"/>
          <ac:spMkLst>
            <pc:docMk/>
            <pc:sldMk cId="1590667373" sldId="396"/>
            <ac:spMk id="64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7:50.399" v="945" actId="1076"/>
          <ac:spMkLst>
            <pc:docMk/>
            <pc:sldMk cId="1590667373" sldId="396"/>
            <ac:spMk id="65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8:19.396" v="950" actId="1038"/>
          <ac:spMkLst>
            <pc:docMk/>
            <pc:sldMk cId="1590667373" sldId="396"/>
            <ac:spMk id="66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8:42.349" v="974" actId="1038"/>
          <ac:spMkLst>
            <pc:docMk/>
            <pc:sldMk cId="1590667373" sldId="396"/>
            <ac:spMk id="67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8:55.266" v="990" actId="1038"/>
          <ac:spMkLst>
            <pc:docMk/>
            <pc:sldMk cId="1590667373" sldId="396"/>
            <ac:spMk id="69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9:08.133" v="991" actId="1076"/>
          <ac:spMkLst>
            <pc:docMk/>
            <pc:sldMk cId="1590667373" sldId="396"/>
            <ac:spMk id="70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9:12.405" v="992" actId="1076"/>
          <ac:spMkLst>
            <pc:docMk/>
            <pc:sldMk cId="1590667373" sldId="396"/>
            <ac:spMk id="71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9:18.413" v="1008" actId="1038"/>
          <ac:spMkLst>
            <pc:docMk/>
            <pc:sldMk cId="1590667373" sldId="396"/>
            <ac:spMk id="72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2:57.075" v="639" actId="166"/>
          <ac:spMkLst>
            <pc:docMk/>
            <pc:sldMk cId="1590667373" sldId="396"/>
            <ac:spMk id="73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9:52.569" v="1025" actId="1038"/>
          <ac:spMkLst>
            <pc:docMk/>
            <pc:sldMk cId="1590667373" sldId="396"/>
            <ac:spMk id="74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2:57.075" v="639" actId="166"/>
          <ac:spMkLst>
            <pc:docMk/>
            <pc:sldMk cId="1590667373" sldId="396"/>
            <ac:spMk id="75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2:57.075" v="639" actId="166"/>
          <ac:spMkLst>
            <pc:docMk/>
            <pc:sldMk cId="1590667373" sldId="396"/>
            <ac:spMk id="77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2:57.075" v="639" actId="166"/>
          <ac:spMkLst>
            <pc:docMk/>
            <pc:sldMk cId="1590667373" sldId="396"/>
            <ac:spMk id="78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2:57.075" v="639" actId="166"/>
          <ac:spMkLst>
            <pc:docMk/>
            <pc:sldMk cId="1590667373" sldId="396"/>
            <ac:spMk id="79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2:57.075" v="639" actId="166"/>
          <ac:spMkLst>
            <pc:docMk/>
            <pc:sldMk cId="1590667373" sldId="396"/>
            <ac:spMk id="80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2:57.075" v="639" actId="166"/>
          <ac:spMkLst>
            <pc:docMk/>
            <pc:sldMk cId="1590667373" sldId="396"/>
            <ac:spMk id="81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2:57.075" v="639" actId="166"/>
          <ac:spMkLst>
            <pc:docMk/>
            <pc:sldMk cId="1590667373" sldId="396"/>
            <ac:spMk id="82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2:57.075" v="639" actId="166"/>
          <ac:spMkLst>
            <pc:docMk/>
            <pc:sldMk cId="1590667373" sldId="396"/>
            <ac:spMk id="83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2:57.075" v="639" actId="166"/>
          <ac:spMkLst>
            <pc:docMk/>
            <pc:sldMk cId="1590667373" sldId="396"/>
            <ac:spMk id="84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24:38.120" v="712" actId="1038"/>
          <ac:spMkLst>
            <pc:docMk/>
            <pc:sldMk cId="1590667373" sldId="396"/>
            <ac:spMk id="87" creationId="{00000000-0000-0000-0000-000000000000}"/>
          </ac:spMkLst>
        </pc:spChg>
        <pc:graphicFrameChg chg="add mod">
          <ac:chgData name="Anderson, Troy" userId="04de3903-03dd-44db-8353-3f14e4dd6886" providerId="ADAL" clId="{58D857E9-CD5F-40C0-9DA5-B8535B8C2DF6}" dt="2022-09-15T03:17:58.871" v="524" actId="14100"/>
          <ac:graphicFrameMkLst>
            <pc:docMk/>
            <pc:sldMk cId="1590667373" sldId="396"/>
            <ac:graphicFrameMk id="68" creationId="{00000000-0008-0000-0500-000002000000}"/>
          </ac:graphicFrameMkLst>
        </pc:graphicFrameChg>
        <pc:graphicFrameChg chg="del">
          <ac:chgData name="Anderson, Troy" userId="04de3903-03dd-44db-8353-3f14e4dd6886" providerId="ADAL" clId="{58D857E9-CD5F-40C0-9DA5-B8535B8C2DF6}" dt="2022-09-15T03:17:10.186" v="516" actId="478"/>
          <ac:graphicFrameMkLst>
            <pc:docMk/>
            <pc:sldMk cId="1590667373" sldId="396"/>
            <ac:graphicFrameMk id="88" creationId="{00000000-0008-0000-0500-000002000000}"/>
          </ac:graphicFrameMkLst>
        </pc:graphicFrameChg>
        <pc:cxnChg chg="mod">
          <ac:chgData name="Anderson, Troy" userId="04de3903-03dd-44db-8353-3f14e4dd6886" providerId="ADAL" clId="{58D857E9-CD5F-40C0-9DA5-B8535B8C2DF6}" dt="2022-09-15T03:18:11.079" v="528" actId="1035"/>
          <ac:cxnSpMkLst>
            <pc:docMk/>
            <pc:sldMk cId="1590667373" sldId="396"/>
            <ac:cxnSpMk id="4" creationId="{00000000-0000-0000-0000-000000000000}"/>
          </ac:cxnSpMkLst>
        </pc:cxnChg>
        <pc:cxnChg chg="mod ord">
          <ac:chgData name="Anderson, Troy" userId="04de3903-03dd-44db-8353-3f14e4dd6886" providerId="ADAL" clId="{58D857E9-CD5F-40C0-9DA5-B8535B8C2DF6}" dt="2022-09-15T03:27:21.222" v="928" actId="1038"/>
          <ac:cxnSpMkLst>
            <pc:docMk/>
            <pc:sldMk cId="1590667373" sldId="396"/>
            <ac:cxnSpMk id="24" creationId="{00000000-0000-0000-0000-000000000000}"/>
          </ac:cxnSpMkLst>
        </pc:cxnChg>
        <pc:cxnChg chg="mod ord">
          <ac:chgData name="Anderson, Troy" userId="04de3903-03dd-44db-8353-3f14e4dd6886" providerId="ADAL" clId="{58D857E9-CD5F-40C0-9DA5-B8535B8C2DF6}" dt="2022-09-15T03:22:57.075" v="639" actId="166"/>
          <ac:cxnSpMkLst>
            <pc:docMk/>
            <pc:sldMk cId="1590667373" sldId="396"/>
            <ac:cxnSpMk id="25" creationId="{00000000-0000-0000-0000-000000000000}"/>
          </ac:cxnSpMkLst>
        </pc:cxnChg>
        <pc:cxnChg chg="ord">
          <ac:chgData name="Anderson, Troy" userId="04de3903-03dd-44db-8353-3f14e4dd6886" providerId="ADAL" clId="{58D857E9-CD5F-40C0-9DA5-B8535B8C2DF6}" dt="2022-09-15T03:22:57.075" v="639" actId="166"/>
          <ac:cxnSpMkLst>
            <pc:docMk/>
            <pc:sldMk cId="1590667373" sldId="396"/>
            <ac:cxnSpMk id="95" creationId="{E0D615BB-A91E-4BF3-8B89-76E596FAAE8B}"/>
          </ac:cxnSpMkLst>
        </pc:cxnChg>
      </pc:sldChg>
      <pc:sldChg chg="addSp delSp modSp mod">
        <pc:chgData name="Anderson, Troy" userId="04de3903-03dd-44db-8353-3f14e4dd6886" providerId="ADAL" clId="{58D857E9-CD5F-40C0-9DA5-B8535B8C2DF6}" dt="2022-09-15T03:21:54.677" v="635" actId="1076"/>
        <pc:sldMkLst>
          <pc:docMk/>
          <pc:sldMk cId="2951750515" sldId="398"/>
        </pc:sldMkLst>
        <pc:spChg chg="mod ord">
          <ac:chgData name="Anderson, Troy" userId="04de3903-03dd-44db-8353-3f14e4dd6886" providerId="ADAL" clId="{58D857E9-CD5F-40C0-9DA5-B8535B8C2DF6}" dt="2022-09-15T02:45:04.477" v="32" actId="1076"/>
          <ac:spMkLst>
            <pc:docMk/>
            <pc:sldMk cId="2951750515" sldId="398"/>
            <ac:spMk id="3" creationId="{00000000-0000-0000-0000-000000000000}"/>
          </ac:spMkLst>
        </pc:spChg>
        <pc:spChg chg="mod">
          <ac:chgData name="Anderson, Troy" userId="04de3903-03dd-44db-8353-3f14e4dd6886" providerId="ADAL" clId="{58D857E9-CD5F-40C0-9DA5-B8535B8C2DF6}" dt="2022-09-15T02:52:46.612" v="474" actId="1037"/>
          <ac:spMkLst>
            <pc:docMk/>
            <pc:sldMk cId="2951750515" sldId="398"/>
            <ac:spMk id="14" creationId="{00000000-0000-0000-0000-000000000000}"/>
          </ac:spMkLst>
        </pc:spChg>
        <pc:spChg chg="mod">
          <ac:chgData name="Anderson, Troy" userId="04de3903-03dd-44db-8353-3f14e4dd6886" providerId="ADAL" clId="{58D857E9-CD5F-40C0-9DA5-B8535B8C2DF6}" dt="2022-09-15T02:52:46.612" v="474" actId="1037"/>
          <ac:spMkLst>
            <pc:docMk/>
            <pc:sldMk cId="2951750515" sldId="398"/>
            <ac:spMk id="15" creationId="{00000000-0000-0000-0000-000000000000}"/>
          </ac:spMkLst>
        </pc:spChg>
        <pc:spChg chg="mod">
          <ac:chgData name="Anderson, Troy" userId="04de3903-03dd-44db-8353-3f14e4dd6886" providerId="ADAL" clId="{58D857E9-CD5F-40C0-9DA5-B8535B8C2DF6}" dt="2022-09-15T02:52:46.612" v="474" actId="1037"/>
          <ac:spMkLst>
            <pc:docMk/>
            <pc:sldMk cId="2951750515" sldId="398"/>
            <ac:spMk id="28" creationId="{00000000-0000-0000-0000-000000000000}"/>
          </ac:spMkLst>
        </pc:spChg>
        <pc:spChg chg="mod">
          <ac:chgData name="Anderson, Troy" userId="04de3903-03dd-44db-8353-3f14e4dd6886" providerId="ADAL" clId="{58D857E9-CD5F-40C0-9DA5-B8535B8C2DF6}" dt="2022-09-15T03:00:57.365" v="505" actId="20577"/>
          <ac:spMkLst>
            <pc:docMk/>
            <pc:sldMk cId="2951750515" sldId="398"/>
            <ac:spMk id="30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45:08.998" v="33" actId="1076"/>
          <ac:spMkLst>
            <pc:docMk/>
            <pc:sldMk cId="2951750515" sldId="398"/>
            <ac:spMk id="32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45:22.039" v="35" actId="1076"/>
          <ac:spMkLst>
            <pc:docMk/>
            <pc:sldMk cId="2951750515" sldId="398"/>
            <ac:spMk id="33" creationId="{00000000-0000-0000-0000-000000000000}"/>
          </ac:spMkLst>
        </pc:spChg>
        <pc:spChg chg="mod">
          <ac:chgData name="Anderson, Troy" userId="04de3903-03dd-44db-8353-3f14e4dd6886" providerId="ADAL" clId="{58D857E9-CD5F-40C0-9DA5-B8535B8C2DF6}" dt="2022-09-15T03:00:53.734" v="503" actId="20577"/>
          <ac:spMkLst>
            <pc:docMk/>
            <pc:sldMk cId="2951750515" sldId="398"/>
            <ac:spMk id="36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45:17.440" v="34" actId="1076"/>
          <ac:spMkLst>
            <pc:docMk/>
            <pc:sldMk cId="2951750515" sldId="398"/>
            <ac:spMk id="37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45:46.459" v="40" actId="1076"/>
          <ac:spMkLst>
            <pc:docMk/>
            <pc:sldMk cId="2951750515" sldId="398"/>
            <ac:spMk id="38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52:34.703" v="461" actId="1038"/>
          <ac:spMkLst>
            <pc:docMk/>
            <pc:sldMk cId="2951750515" sldId="398"/>
            <ac:spMk id="39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52:27.405" v="445" actId="1037"/>
          <ac:spMkLst>
            <pc:docMk/>
            <pc:sldMk cId="2951750515" sldId="398"/>
            <ac:spMk id="40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52:08.133" v="424" actId="1038"/>
          <ac:spMkLst>
            <pc:docMk/>
            <pc:sldMk cId="2951750515" sldId="398"/>
            <ac:spMk id="41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51:57.788" v="404" actId="1038"/>
          <ac:spMkLst>
            <pc:docMk/>
            <pc:sldMk cId="2951750515" sldId="398"/>
            <ac:spMk id="42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51:51.826" v="390" actId="1035"/>
          <ac:spMkLst>
            <pc:docMk/>
            <pc:sldMk cId="2951750515" sldId="398"/>
            <ac:spMk id="43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51:45.514" v="375" actId="1037"/>
          <ac:spMkLst>
            <pc:docMk/>
            <pc:sldMk cId="2951750515" sldId="398"/>
            <ac:spMk id="44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51:39.998" v="360" actId="1037"/>
          <ac:spMkLst>
            <pc:docMk/>
            <pc:sldMk cId="2951750515" sldId="398"/>
            <ac:spMk id="52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51:33.055" v="344" actId="1038"/>
          <ac:spMkLst>
            <pc:docMk/>
            <pc:sldMk cId="2951750515" sldId="398"/>
            <ac:spMk id="53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51:12.929" v="328" actId="1038"/>
          <ac:spMkLst>
            <pc:docMk/>
            <pc:sldMk cId="2951750515" sldId="398"/>
            <ac:spMk id="54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51:04.468" v="307" actId="1038"/>
          <ac:spMkLst>
            <pc:docMk/>
            <pc:sldMk cId="2951750515" sldId="398"/>
            <ac:spMk id="55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50:54.324" v="281" actId="1038"/>
          <ac:spMkLst>
            <pc:docMk/>
            <pc:sldMk cId="2951750515" sldId="398"/>
            <ac:spMk id="56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50:39.923" v="261" actId="1038"/>
          <ac:spMkLst>
            <pc:docMk/>
            <pc:sldMk cId="2951750515" sldId="398"/>
            <ac:spMk id="57" creationId="{00000000-0000-0000-0000-000000000000}"/>
          </ac:spMkLst>
        </pc:spChg>
        <pc:spChg chg="mod">
          <ac:chgData name="Anderson, Troy" userId="04de3903-03dd-44db-8353-3f14e4dd6886" providerId="ADAL" clId="{58D857E9-CD5F-40C0-9DA5-B8535B8C2DF6}" dt="2022-09-15T02:50:05.830" v="201" actId="1076"/>
          <ac:spMkLst>
            <pc:docMk/>
            <pc:sldMk cId="2951750515" sldId="398"/>
            <ac:spMk id="58" creationId="{00000000-0000-0000-0000-000000000000}"/>
          </ac:spMkLst>
        </pc:spChg>
        <pc:spChg chg="mod">
          <ac:chgData name="Anderson, Troy" userId="04de3903-03dd-44db-8353-3f14e4dd6886" providerId="ADAL" clId="{58D857E9-CD5F-40C0-9DA5-B8535B8C2DF6}" dt="2022-09-15T03:21:54.677" v="635" actId="1076"/>
          <ac:spMkLst>
            <pc:docMk/>
            <pc:sldMk cId="2951750515" sldId="398"/>
            <ac:spMk id="59" creationId="{00000000-0000-0000-0000-000000000000}"/>
          </ac:spMkLst>
        </pc:spChg>
        <pc:spChg chg="mod">
          <ac:chgData name="Anderson, Troy" userId="04de3903-03dd-44db-8353-3f14e4dd6886" providerId="ADAL" clId="{58D857E9-CD5F-40C0-9DA5-B8535B8C2DF6}" dt="2022-09-15T02:50:00.747" v="200" actId="1037"/>
          <ac:spMkLst>
            <pc:docMk/>
            <pc:sldMk cId="2951750515" sldId="398"/>
            <ac:spMk id="60" creationId="{00000000-0000-0000-0000-000000000000}"/>
          </ac:spMkLst>
        </pc:spChg>
        <pc:spChg chg="mod">
          <ac:chgData name="Anderson, Troy" userId="04de3903-03dd-44db-8353-3f14e4dd6886" providerId="ADAL" clId="{58D857E9-CD5F-40C0-9DA5-B8535B8C2DF6}" dt="2022-09-15T03:21:44.084" v="632" actId="14100"/>
          <ac:spMkLst>
            <pc:docMk/>
            <pc:sldMk cId="2951750515" sldId="398"/>
            <ac:spMk id="61" creationId="{00000000-0000-0000-0000-000000000000}"/>
          </ac:spMkLst>
        </pc:spChg>
        <pc:spChg chg="mod">
          <ac:chgData name="Anderson, Troy" userId="04de3903-03dd-44db-8353-3f14e4dd6886" providerId="ADAL" clId="{58D857E9-CD5F-40C0-9DA5-B8535B8C2DF6}" dt="2022-09-15T03:21:52.093" v="634" actId="1076"/>
          <ac:spMkLst>
            <pc:docMk/>
            <pc:sldMk cId="2951750515" sldId="398"/>
            <ac:spMk id="62" creationId="{00000000-0000-0000-0000-000000000000}"/>
          </ac:spMkLst>
        </pc:spChg>
        <pc:spChg chg="mod">
          <ac:chgData name="Anderson, Troy" userId="04de3903-03dd-44db-8353-3f14e4dd6886" providerId="ADAL" clId="{58D857E9-CD5F-40C0-9DA5-B8535B8C2DF6}" dt="2022-09-15T03:21:46.925" v="633" actId="14100"/>
          <ac:spMkLst>
            <pc:docMk/>
            <pc:sldMk cId="2951750515" sldId="398"/>
            <ac:spMk id="63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50:30.762" v="239" actId="1038"/>
          <ac:spMkLst>
            <pc:docMk/>
            <pc:sldMk cId="2951750515" sldId="398"/>
            <ac:spMk id="64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50:21.810" v="218" actId="1038"/>
          <ac:spMkLst>
            <pc:docMk/>
            <pc:sldMk cId="2951750515" sldId="398"/>
            <ac:spMk id="66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46:23.266" v="44" actId="1076"/>
          <ac:spMkLst>
            <pc:docMk/>
            <pc:sldMk cId="2951750515" sldId="398"/>
            <ac:spMk id="67" creationId="{00000000-0000-0000-0000-000000000000}"/>
          </ac:spMkLst>
        </pc:spChg>
        <pc:spChg chg="ord">
          <ac:chgData name="Anderson, Troy" userId="04de3903-03dd-44db-8353-3f14e4dd6886" providerId="ADAL" clId="{58D857E9-CD5F-40C0-9DA5-B8535B8C2DF6}" dt="2022-09-15T02:42:59.883" v="18" actId="170"/>
          <ac:spMkLst>
            <pc:docMk/>
            <pc:sldMk cId="2951750515" sldId="398"/>
            <ac:spMk id="68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3:00:47.601" v="501" actId="1036"/>
          <ac:spMkLst>
            <pc:docMk/>
            <pc:sldMk cId="2951750515" sldId="398"/>
            <ac:spMk id="69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49:25.840" v="162" actId="1076"/>
          <ac:spMkLst>
            <pc:docMk/>
            <pc:sldMk cId="2951750515" sldId="398"/>
            <ac:spMk id="71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48:13.273" v="138" actId="1035"/>
          <ac:spMkLst>
            <pc:docMk/>
            <pc:sldMk cId="2951750515" sldId="398"/>
            <ac:spMk id="72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47:55.660" v="114" actId="1036"/>
          <ac:spMkLst>
            <pc:docMk/>
            <pc:sldMk cId="2951750515" sldId="398"/>
            <ac:spMk id="73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48:01.250" v="117" actId="1038"/>
          <ac:spMkLst>
            <pc:docMk/>
            <pc:sldMk cId="2951750515" sldId="398"/>
            <ac:spMk id="74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47:50.306" v="112" actId="1036"/>
          <ac:spMkLst>
            <pc:docMk/>
            <pc:sldMk cId="2951750515" sldId="398"/>
            <ac:spMk id="75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47:39.734" v="90" actId="1038"/>
          <ac:spMkLst>
            <pc:docMk/>
            <pc:sldMk cId="2951750515" sldId="398"/>
            <ac:spMk id="76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47:17.650" v="77" actId="1076"/>
          <ac:spMkLst>
            <pc:docMk/>
            <pc:sldMk cId="2951750515" sldId="398"/>
            <ac:spMk id="77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47:27.970" v="82" actId="1038"/>
          <ac:spMkLst>
            <pc:docMk/>
            <pc:sldMk cId="2951750515" sldId="398"/>
            <ac:spMk id="78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53:41.014" v="482" actId="1038"/>
          <ac:spMkLst>
            <pc:docMk/>
            <pc:sldMk cId="2951750515" sldId="398"/>
            <ac:spMk id="80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46:14.184" v="42" actId="1076"/>
          <ac:spMkLst>
            <pc:docMk/>
            <pc:sldMk cId="2951750515" sldId="398"/>
            <ac:spMk id="81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53:36.415" v="479" actId="1038"/>
          <ac:spMkLst>
            <pc:docMk/>
            <pc:sldMk cId="2951750515" sldId="398"/>
            <ac:spMk id="82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46:44.654" v="50" actId="1076"/>
          <ac:spMkLst>
            <pc:docMk/>
            <pc:sldMk cId="2951750515" sldId="398"/>
            <ac:spMk id="84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46:35.331" v="47" actId="1076"/>
          <ac:spMkLst>
            <pc:docMk/>
            <pc:sldMk cId="2951750515" sldId="398"/>
            <ac:spMk id="85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46:31.915" v="46" actId="1076"/>
          <ac:spMkLst>
            <pc:docMk/>
            <pc:sldMk cId="2951750515" sldId="398"/>
            <ac:spMk id="86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47:34.907" v="87" actId="1038"/>
          <ac:spMkLst>
            <pc:docMk/>
            <pc:sldMk cId="2951750515" sldId="398"/>
            <ac:spMk id="87" creationId="{00000000-0000-0000-0000-000000000000}"/>
          </ac:spMkLst>
        </pc:spChg>
        <pc:spChg chg="mod ord">
          <ac:chgData name="Anderson, Troy" userId="04de3903-03dd-44db-8353-3f14e4dd6886" providerId="ADAL" clId="{58D857E9-CD5F-40C0-9DA5-B8535B8C2DF6}" dt="2022-09-15T02:53:51.974" v="487" actId="1038"/>
          <ac:spMkLst>
            <pc:docMk/>
            <pc:sldMk cId="2951750515" sldId="398"/>
            <ac:spMk id="88" creationId="{00000000-0000-0000-0000-000000000000}"/>
          </ac:spMkLst>
        </pc:spChg>
        <pc:spChg chg="mod">
          <ac:chgData name="Anderson, Troy" userId="04de3903-03dd-44db-8353-3f14e4dd6886" providerId="ADAL" clId="{58D857E9-CD5F-40C0-9DA5-B8535B8C2DF6}" dt="2022-09-15T02:50:14.144" v="203" actId="1076"/>
          <ac:spMkLst>
            <pc:docMk/>
            <pc:sldMk cId="2951750515" sldId="398"/>
            <ac:spMk id="90" creationId="{FEBCD1D6-BF99-404D-989B-9C8708FDDA5E}"/>
          </ac:spMkLst>
        </pc:spChg>
        <pc:spChg chg="mod ord">
          <ac:chgData name="Anderson, Troy" userId="04de3903-03dd-44db-8353-3f14e4dd6886" providerId="ADAL" clId="{58D857E9-CD5F-40C0-9DA5-B8535B8C2DF6}" dt="2022-09-15T02:48:21.239" v="159" actId="1038"/>
          <ac:spMkLst>
            <pc:docMk/>
            <pc:sldMk cId="2951750515" sldId="398"/>
            <ac:spMk id="92" creationId="{05DC975E-D0A6-4C94-A040-2BD1C25B01AA}"/>
          </ac:spMkLst>
        </pc:spChg>
        <pc:graphicFrameChg chg="add mod">
          <ac:chgData name="Anderson, Troy" userId="04de3903-03dd-44db-8353-3f14e4dd6886" providerId="ADAL" clId="{58D857E9-CD5F-40C0-9DA5-B8535B8C2DF6}" dt="2022-09-15T02:46:39.061" v="48"/>
          <ac:graphicFrameMkLst>
            <pc:docMk/>
            <pc:sldMk cId="2951750515" sldId="398"/>
            <ac:graphicFrameMk id="70" creationId="{00000000-0008-0000-0300-000002000000}"/>
          </ac:graphicFrameMkLst>
        </pc:graphicFrameChg>
        <pc:graphicFrameChg chg="del">
          <ac:chgData name="Anderson, Troy" userId="04de3903-03dd-44db-8353-3f14e4dd6886" providerId="ADAL" clId="{58D857E9-CD5F-40C0-9DA5-B8535B8C2DF6}" dt="2022-09-15T02:41:12.099" v="0" actId="478"/>
          <ac:graphicFrameMkLst>
            <pc:docMk/>
            <pc:sldMk cId="2951750515" sldId="398"/>
            <ac:graphicFrameMk id="99" creationId="{00000000-0008-0000-0300-000002000000}"/>
          </ac:graphicFrameMkLst>
        </pc:graphicFrameChg>
        <pc:picChg chg="mod">
          <ac:chgData name="Anderson, Troy" userId="04de3903-03dd-44db-8353-3f14e4dd6886" providerId="ADAL" clId="{58D857E9-CD5F-40C0-9DA5-B8535B8C2DF6}" dt="2022-09-15T02:52:46.612" v="474" actId="1037"/>
          <ac:picMkLst>
            <pc:docMk/>
            <pc:sldMk cId="2951750515" sldId="398"/>
            <ac:picMk id="19" creationId="{00000000-0000-0000-0000-000000000000}"/>
          </ac:picMkLst>
        </pc:picChg>
        <pc:cxnChg chg="mod">
          <ac:chgData name="Anderson, Troy" userId="04de3903-03dd-44db-8353-3f14e4dd6886" providerId="ADAL" clId="{58D857E9-CD5F-40C0-9DA5-B8535B8C2DF6}" dt="2022-09-15T02:42:04.882" v="14" actId="1035"/>
          <ac:cxnSpMkLst>
            <pc:docMk/>
            <pc:sldMk cId="2951750515" sldId="398"/>
            <ac:cxnSpMk id="4" creationId="{00000000-0000-0000-0000-000000000000}"/>
          </ac:cxnSpMkLst>
        </pc:cxnChg>
        <pc:cxnChg chg="mod">
          <ac:chgData name="Anderson, Troy" userId="04de3903-03dd-44db-8353-3f14e4dd6886" providerId="ADAL" clId="{58D857E9-CD5F-40C0-9DA5-B8535B8C2DF6}" dt="2022-09-15T02:42:10.809" v="15" actId="14100"/>
          <ac:cxnSpMkLst>
            <pc:docMk/>
            <pc:sldMk cId="2951750515" sldId="398"/>
            <ac:cxnSpMk id="12" creationId="{00000000-0000-0000-0000-000000000000}"/>
          </ac:cxnSpMkLst>
        </pc:cxnChg>
        <pc:cxnChg chg="mod ord">
          <ac:chgData name="Anderson, Troy" userId="04de3903-03dd-44db-8353-3f14e4dd6886" providerId="ADAL" clId="{58D857E9-CD5F-40C0-9DA5-B8535B8C2DF6}" dt="2022-09-15T02:49:44.781" v="178" actId="1038"/>
          <ac:cxnSpMkLst>
            <pc:docMk/>
            <pc:sldMk cId="2951750515" sldId="398"/>
            <ac:cxnSpMk id="24" creationId="{00000000-0000-0000-0000-000000000000}"/>
          </ac:cxnSpMkLst>
        </pc:cxnChg>
        <pc:cxnChg chg="mod ord">
          <ac:chgData name="Anderson, Troy" userId="04de3903-03dd-44db-8353-3f14e4dd6886" providerId="ADAL" clId="{58D857E9-CD5F-40C0-9DA5-B8535B8C2DF6}" dt="2022-09-15T03:21:30.058" v="626" actId="1037"/>
          <ac:cxnSpMkLst>
            <pc:docMk/>
            <pc:sldMk cId="2951750515" sldId="398"/>
            <ac:cxnSpMk id="25" creationId="{00000000-0000-0000-0000-000000000000}"/>
          </ac:cxnSpMkLst>
        </pc:cxnChg>
        <pc:cxnChg chg="mod ord">
          <ac:chgData name="Anderson, Troy" userId="04de3903-03dd-44db-8353-3f14e4dd6886" providerId="ADAL" clId="{58D857E9-CD5F-40C0-9DA5-B8535B8C2DF6}" dt="2022-09-15T02:44:55.756" v="31" actId="14100"/>
          <ac:cxnSpMkLst>
            <pc:docMk/>
            <pc:sldMk cId="2951750515" sldId="398"/>
            <ac:cxnSpMk id="91" creationId="{126FF551-AEA1-40B4-89FE-28BE5BC3E207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ercot-my.sharepoint.com/personal/troy_anderson_ercot_com/Documents/Desktop/Desktop-2021/DRAFT%20IA%20Statistics%20Annual%20Report_2020_2022-08-01_v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ercot-my.sharepoint.com/personal/troy_anderson_ercot_com/Documents/Desktop/Desktop-2021/DRAFT%20IA%20Statistics%20Annual%20Report_2020_2022-08-01_v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661786007984529E-2"/>
          <c:y val="6.0235856514120799E-2"/>
          <c:w val="0.92293741574483645"/>
          <c:h val="0.92393830606704663"/>
        </c:manualLayout>
      </c:layou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strRef>
              <c:f>'RR data'!$AH$16:$AH$53</c:f>
              <c:strCache>
                <c:ptCount val="38"/>
                <c:pt idx="0">
                  <c:v>NOGRR174 - AVR and PSS Testing Requirements</c:v>
                </c:pt>
                <c:pt idx="1">
                  <c:v>NPRR809 - GTC or GTL for New Generation Interconnection</c:v>
                </c:pt>
                <c:pt idx="2">
                  <c:v>NPRR817, NPRR847, VCMRR021 - Create a Panhandle Hub</c:v>
                </c:pt>
                <c:pt idx="3">
                  <c:v>NPRR821 - Elimination of the CRR Deration Process</c:v>
                </c:pt>
                <c:pt idx="4">
                  <c:v>NPRR833, NPRR749 - Modify PTP Obligation Bid Clearing Change</c:v>
                </c:pt>
                <c:pt idx="5">
                  <c:v>NPRR842 - Study Area Load Information</c:v>
                </c:pt>
                <c:pt idx="6">
                  <c:v>NPRR845 - RMR Process and Agreement Revisions</c:v>
                </c:pt>
                <c:pt idx="7">
                  <c:v>NPRR858 - Provide Complete Current Operating Plan (COP) Data</c:v>
                </c:pt>
                <c:pt idx="8">
                  <c:v>NPRR865, NPRR880 - Publish RTM Shift Factors for Hubs, Load Zones, and DC Ties</c:v>
                </c:pt>
                <c:pt idx="9">
                  <c:v>NPRR866, RRGRR017 - RRGRR Related to NPRR866, Mapping Registered Distributed Generation and Load Resources to Transmission Loads in the Network Operations Model</c:v>
                </c:pt>
                <c:pt idx="10">
                  <c:v>NPRR877 - Use of Actual Interval Data for IDR ESI IDs for Initial Settlement - Phase 2</c:v>
                </c:pt>
                <c:pt idx="11">
                  <c:v>NPRR899 - Digital Certificate and User Security Administrator Clarifications and Opt Out Procedure</c:v>
                </c:pt>
                <c:pt idx="12">
                  <c:v>NPRR901, NPRR910, OBDRR010 - Switchable Generation Resource Status Code</c:v>
                </c:pt>
                <c:pt idx="13">
                  <c:v>NPRR914 - Addition of Controllable Load Resources to 60-Day Reports</c:v>
                </c:pt>
                <c:pt idx="14">
                  <c:v>NPRR925, SCR798 - PTP Obligation Bid ID Limit</c:v>
                </c:pt>
                <c:pt idx="15">
                  <c:v>SCR793 - SSR Related Telemetry for Transmission Service Provider (TSP) Operators</c:v>
                </c:pt>
                <c:pt idx="16">
                  <c:v>SCR794 - Update SCED Limit Calculation</c:v>
                </c:pt>
                <c:pt idx="17">
                  <c:v>SCR796, OBDRR003, OBDRR014 - Change Validation Rules to Preclude Certain Transactions at Resource Nodes within Private Use Networks</c:v>
                </c:pt>
                <c:pt idx="18">
                  <c:v>VCMRR022 - Determination of Fuel Adder Price for Coal and Lignite Resources</c:v>
                </c:pt>
                <c:pt idx="19">
                  <c:v>NPRR856, NPRR884 - Treatment of OFFQS Status in Day-Ahead Make Whole and RUC Settlements
Adjustments to Pricing and Settlement for Reliability Unit Commitments (RUCs) of On-Line Combined Cycle Generation Resources</c:v>
                </c:pt>
                <c:pt idx="20">
                  <c:v>NPRR873 - Posting of the ERCOT Wide Intra-Hour Wind Power and Load Forecast on the MIS Public</c:v>
                </c:pt>
                <c:pt idx="21">
                  <c:v>NPRR929 - PTP Obligations with Links to an Option DAM Award Eligibility</c:v>
                </c:pt>
                <c:pt idx="22">
                  <c:v>NPRR935 - Post All Wind and Solar Forecasts</c:v>
                </c:pt>
                <c:pt idx="23">
                  <c:v>NPRR951 - Active and Inactive SCED Constraint Reporting</c:v>
                </c:pt>
                <c:pt idx="24">
                  <c:v>PGRR057 - Responsibilities for Performing Geomagnetic Disturbance (GMD) Vulnerability</c:v>
                </c:pt>
                <c:pt idx="25">
                  <c:v>SCR797 - Provide IRR Current Operating Plan (COP) to TSPs</c:v>
                </c:pt>
                <c:pt idx="26">
                  <c:v>SCR802 - Enhance Communications of System Inertia</c:v>
                </c:pt>
                <c:pt idx="27">
                  <c:v>SCR803 - Enhance Wind Integration Report and Create Solar Integration Report and Solar Dashboard</c:v>
                </c:pt>
                <c:pt idx="28">
                  <c:v>NOGRR195 - NOGRR195 Generator Voltage Control Tolerance Band</c:v>
                </c:pt>
                <c:pt idx="29">
                  <c:v>NPRR1081 - NPRR1081 Revisions to Real-Time Reliability Deployment Price Adder to Consider Firm Load Shed</c:v>
                </c:pt>
                <c:pt idx="30">
                  <c:v>NPRR902 - NPRR902 ERCOT Critical Energy Infrastructure Information</c:v>
                </c:pt>
                <c:pt idx="31">
                  <c:v>NPRR905 - NPRR905 CRR Balancing Account Resettlement</c:v>
                </c:pt>
                <c:pt idx="32">
                  <c:v>NPRR974, NPRR978, NPRR1048, SCR806 - NPRR974 NPRR978 NPRR1048 SCR806 - Alignmt w Amndmnt PUCT SubsRule 25_505_Schedule</c:v>
                </c:pt>
                <c:pt idx="33">
                  <c:v>NPRR986, NPRR971, NPRR1043 - Implementation of NPRR986 BESTF-2 and NPRR971</c:v>
                </c:pt>
                <c:pt idx="34">
                  <c:v>NPRR998 - NPRR998 ERS Deployment and Recall Messages</c:v>
                </c:pt>
                <c:pt idx="35">
                  <c:v>SCR804 - SCR804 ERCOT GridGeo Access for Transmission Operators</c:v>
                </c:pt>
                <c:pt idx="36">
                  <c:v>SCR811 - Integrate Solar Forecasts and SCR811 Implementation</c:v>
                </c:pt>
                <c:pt idx="37">
                  <c:v>SCR800, SCR809 - SCR800 and SCR809 Implementation</c:v>
                </c:pt>
              </c:strCache>
            </c:strRef>
          </c:xVal>
          <c:yVal>
            <c:numRef>
              <c:f>'RR data'!$AI$16:$AI$53</c:f>
              <c:numCache>
                <c:formatCode>"$"#,##0</c:formatCode>
                <c:ptCount val="38"/>
                <c:pt idx="0">
                  <c:v>-4343</c:v>
                </c:pt>
                <c:pt idx="1">
                  <c:v>39855</c:v>
                </c:pt>
                <c:pt idx="2">
                  <c:v>0</c:v>
                </c:pt>
                <c:pt idx="3">
                  <c:v>0</c:v>
                </c:pt>
                <c:pt idx="4">
                  <c:v>257360</c:v>
                </c:pt>
                <c:pt idx="5">
                  <c:v>0</c:v>
                </c:pt>
                <c:pt idx="6">
                  <c:v>6585</c:v>
                </c:pt>
                <c:pt idx="7">
                  <c:v>-2703</c:v>
                </c:pt>
                <c:pt idx="8">
                  <c:v>-7490</c:v>
                </c:pt>
                <c:pt idx="9">
                  <c:v>0</c:v>
                </c:pt>
                <c:pt idx="10">
                  <c:v>-3392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-17092</c:v>
                </c:pt>
                <c:pt idx="17">
                  <c:v>-4770</c:v>
                </c:pt>
                <c:pt idx="18">
                  <c:v>0</c:v>
                </c:pt>
                <c:pt idx="19">
                  <c:v>0</c:v>
                </c:pt>
                <c:pt idx="20">
                  <c:v>11061.139999999985</c:v>
                </c:pt>
                <c:pt idx="21">
                  <c:v>0</c:v>
                </c:pt>
                <c:pt idx="22">
                  <c:v>6282.25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-1329</c:v>
                </c:pt>
                <c:pt idx="30">
                  <c:v>57087</c:v>
                </c:pt>
                <c:pt idx="31">
                  <c:v>23505</c:v>
                </c:pt>
                <c:pt idx="32">
                  <c:v>0</c:v>
                </c:pt>
                <c:pt idx="33">
                  <c:v>190914</c:v>
                </c:pt>
                <c:pt idx="34">
                  <c:v>7621</c:v>
                </c:pt>
                <c:pt idx="35">
                  <c:v>0</c:v>
                </c:pt>
                <c:pt idx="36">
                  <c:v>31678</c:v>
                </c:pt>
                <c:pt idx="37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6F1-4EB8-8A9C-47ABB1BEE7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0684848"/>
        <c:axId val="130687984"/>
      </c:scatterChart>
      <c:valAx>
        <c:axId val="130684848"/>
        <c:scaling>
          <c:orientation val="minMax"/>
          <c:max val="40"/>
        </c:scaling>
        <c:delete val="0"/>
        <c:axPos val="b"/>
        <c:majorTickMark val="out"/>
        <c:minorTickMark val="none"/>
        <c:tickLblPos val="none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687984"/>
        <c:crosses val="autoZero"/>
        <c:crossBetween val="midCat"/>
      </c:valAx>
      <c:valAx>
        <c:axId val="13068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6848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924451443569554E-2"/>
          <c:y val="6.0903119868637119E-2"/>
          <c:w val="0.94761154855643048"/>
          <c:h val="0.92103448275862065"/>
        </c:manualLayout>
      </c:layou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strRef>
              <c:f>'RR data'!$AH$16:$AH$53</c:f>
              <c:strCache>
                <c:ptCount val="38"/>
                <c:pt idx="0">
                  <c:v>NOGRR174 - AVR and PSS Testing Requirements</c:v>
                </c:pt>
                <c:pt idx="1">
                  <c:v>NPRR809 - GTC or GTL for New Generation Interconnection</c:v>
                </c:pt>
                <c:pt idx="2">
                  <c:v>NPRR817, NPRR847, VCMRR021 - Create a Panhandle Hub</c:v>
                </c:pt>
                <c:pt idx="3">
                  <c:v>NPRR821 - Elimination of the CRR Deration Process</c:v>
                </c:pt>
                <c:pt idx="4">
                  <c:v>NPRR833, NPRR749 - Modify PTP Obligation Bid Clearing Change</c:v>
                </c:pt>
                <c:pt idx="5">
                  <c:v>NPRR842 - Study Area Load Information</c:v>
                </c:pt>
                <c:pt idx="6">
                  <c:v>NPRR845 - RMR Process and Agreement Revisions</c:v>
                </c:pt>
                <c:pt idx="7">
                  <c:v>NPRR858 - Provide Complete Current Operating Plan (COP) Data</c:v>
                </c:pt>
                <c:pt idx="8">
                  <c:v>NPRR865, NPRR880 - Publish RTM Shift Factors for Hubs, Load Zones, and DC Ties</c:v>
                </c:pt>
                <c:pt idx="9">
                  <c:v>NPRR866, RRGRR017 - RRGRR Related to NPRR866, Mapping Registered Distributed Generation and Load Resources to Transmission Loads in the Network Operations Model</c:v>
                </c:pt>
                <c:pt idx="10">
                  <c:v>NPRR877 - Use of Actual Interval Data for IDR ESI IDs for Initial Settlement - Phase 2</c:v>
                </c:pt>
                <c:pt idx="11">
                  <c:v>NPRR899 - Digital Certificate and User Security Administrator Clarifications and Opt Out Procedure</c:v>
                </c:pt>
                <c:pt idx="12">
                  <c:v>NPRR901, NPRR910, OBDRR010 - Switchable Generation Resource Status Code</c:v>
                </c:pt>
                <c:pt idx="13">
                  <c:v>NPRR914 - Addition of Controllable Load Resources to 60-Day Reports</c:v>
                </c:pt>
                <c:pt idx="14">
                  <c:v>NPRR925, SCR798 - PTP Obligation Bid ID Limit</c:v>
                </c:pt>
                <c:pt idx="15">
                  <c:v>SCR793 - SSR Related Telemetry for Transmission Service Provider (TSP) Operators</c:v>
                </c:pt>
                <c:pt idx="16">
                  <c:v>SCR794 - Update SCED Limit Calculation</c:v>
                </c:pt>
                <c:pt idx="17">
                  <c:v>SCR796, OBDRR003, OBDRR014 - Change Validation Rules to Preclude Certain Transactions at Resource Nodes within Private Use Networks</c:v>
                </c:pt>
                <c:pt idx="18">
                  <c:v>VCMRR022 - Determination of Fuel Adder Price for Coal and Lignite Resources</c:v>
                </c:pt>
                <c:pt idx="19">
                  <c:v>NPRR856, NPRR884 - Treatment of OFFQS Status in Day-Ahead Make Whole and RUC Settlements
Adjustments to Pricing and Settlement for Reliability Unit Commitments (RUCs) of On-Line Combined Cycle Generation Resources</c:v>
                </c:pt>
                <c:pt idx="20">
                  <c:v>NPRR873 - Posting of the ERCOT Wide Intra-Hour Wind Power and Load Forecast on the MIS Public</c:v>
                </c:pt>
                <c:pt idx="21">
                  <c:v>NPRR929 - PTP Obligations with Links to an Option DAM Award Eligibility</c:v>
                </c:pt>
                <c:pt idx="22">
                  <c:v>NPRR935 - Post All Wind and Solar Forecasts</c:v>
                </c:pt>
                <c:pt idx="23">
                  <c:v>NPRR951 - Active and Inactive SCED Constraint Reporting</c:v>
                </c:pt>
                <c:pt idx="24">
                  <c:v>PGRR057 - Responsibilities for Performing Geomagnetic Disturbance (GMD) Vulnerability</c:v>
                </c:pt>
                <c:pt idx="25">
                  <c:v>SCR797 - Provide IRR Current Operating Plan (COP) to TSPs</c:v>
                </c:pt>
                <c:pt idx="26">
                  <c:v>SCR802 - Enhance Communications of System Inertia</c:v>
                </c:pt>
                <c:pt idx="27">
                  <c:v>SCR803 - Enhance Wind Integration Report and Create Solar Integration Report and Solar Dashboard</c:v>
                </c:pt>
                <c:pt idx="28">
                  <c:v>NOGRR195 - NOGRR195 Generator Voltage Control Tolerance Band</c:v>
                </c:pt>
                <c:pt idx="29">
                  <c:v>NPRR1081 - NPRR1081 Revisions to Real-Time Reliability Deployment Price Adder to Consider Firm Load Shed</c:v>
                </c:pt>
                <c:pt idx="30">
                  <c:v>NPRR902 - NPRR902 ERCOT Critical Energy Infrastructure Information</c:v>
                </c:pt>
                <c:pt idx="31">
                  <c:v>NPRR905 - NPRR905 CRR Balancing Account Resettlement</c:v>
                </c:pt>
                <c:pt idx="32">
                  <c:v>NPRR974, NPRR978, NPRR1048, SCR806 - NPRR974 NPRR978 NPRR1048 SCR806 - Alignmt w Amndmnt PUCT SubsRule 25_505_Schedule</c:v>
                </c:pt>
                <c:pt idx="33">
                  <c:v>NPRR986, NPRR971, NPRR1043 - Implementation of NPRR986 BESTF-2 and NPRR971</c:v>
                </c:pt>
                <c:pt idx="34">
                  <c:v>NPRR998 - NPRR998 ERS Deployment and Recall Messages</c:v>
                </c:pt>
                <c:pt idx="35">
                  <c:v>SCR804 - SCR804 ERCOT GridGeo Access for Transmission Operators</c:v>
                </c:pt>
                <c:pt idx="36">
                  <c:v>SCR811 - Integrate Solar Forecasts and SCR811 Implementation</c:v>
                </c:pt>
                <c:pt idx="37">
                  <c:v>SCR800, SCR809 - SCR800 and SCR809 Implementation</c:v>
                </c:pt>
              </c:strCache>
            </c:strRef>
          </c:xVal>
          <c:yVal>
            <c:numRef>
              <c:f>'RR data'!$AJ$16:$AJ$53</c:f>
              <c:numCache>
                <c:formatCode>0.0</c:formatCode>
                <c:ptCount val="38"/>
                <c:pt idx="0">
                  <c:v>1.0666666666666664</c:v>
                </c:pt>
                <c:pt idx="1">
                  <c:v>3.0666666666666664</c:v>
                </c:pt>
                <c:pt idx="2">
                  <c:v>0</c:v>
                </c:pt>
                <c:pt idx="3">
                  <c:v>0.40000000000000036</c:v>
                </c:pt>
                <c:pt idx="4">
                  <c:v>6.466666666666665</c:v>
                </c:pt>
                <c:pt idx="5">
                  <c:v>0.70000000000000018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3.3333333333333215E-2</c:v>
                </c:pt>
                <c:pt idx="10">
                  <c:v>0</c:v>
                </c:pt>
                <c:pt idx="11">
                  <c:v>1.4666666666666668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1.166666666666667</c:v>
                </c:pt>
                <c:pt idx="16">
                  <c:v>0.93333333333333357</c:v>
                </c:pt>
                <c:pt idx="17">
                  <c:v>1.5999999999999996</c:v>
                </c:pt>
                <c:pt idx="18">
                  <c:v>0</c:v>
                </c:pt>
                <c:pt idx="19">
                  <c:v>-0.36666666666666714</c:v>
                </c:pt>
                <c:pt idx="20">
                  <c:v>6.4666666666666668</c:v>
                </c:pt>
                <c:pt idx="21">
                  <c:v>-9.9999999999999645E-2</c:v>
                </c:pt>
                <c:pt idx="22">
                  <c:v>1.666666666666667</c:v>
                </c:pt>
                <c:pt idx="23">
                  <c:v>0</c:v>
                </c:pt>
                <c:pt idx="24">
                  <c:v>11.3</c:v>
                </c:pt>
                <c:pt idx="25">
                  <c:v>4.9333333333333336</c:v>
                </c:pt>
                <c:pt idx="26">
                  <c:v>0</c:v>
                </c:pt>
                <c:pt idx="27">
                  <c:v>-1</c:v>
                </c:pt>
                <c:pt idx="28">
                  <c:v>-1.1666666666666665</c:v>
                </c:pt>
                <c:pt idx="29">
                  <c:v>-0.26666666666666661</c:v>
                </c:pt>
                <c:pt idx="30">
                  <c:v>9.7333333333333343</c:v>
                </c:pt>
                <c:pt idx="31">
                  <c:v>10.833333333333332</c:v>
                </c:pt>
                <c:pt idx="32">
                  <c:v>0</c:v>
                </c:pt>
                <c:pt idx="33">
                  <c:v>1.1666666666666661</c:v>
                </c:pt>
                <c:pt idx="34">
                  <c:v>0</c:v>
                </c:pt>
                <c:pt idx="35">
                  <c:v>4.1333333333333329</c:v>
                </c:pt>
                <c:pt idx="36">
                  <c:v>-0.26666666666666661</c:v>
                </c:pt>
                <c:pt idx="37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E20-46EA-A49A-52C309D0C7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655880"/>
        <c:axId val="203652352"/>
      </c:scatterChart>
      <c:valAx>
        <c:axId val="203655880"/>
        <c:scaling>
          <c:orientation val="minMax"/>
          <c:max val="40"/>
          <c:min val="0"/>
        </c:scaling>
        <c:delete val="0"/>
        <c:axPos val="b"/>
        <c:majorTickMark val="out"/>
        <c:minorTickMark val="none"/>
        <c:tickLblPos val="none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652352"/>
        <c:crosses val="autoZero"/>
        <c:crossBetween val="midCat"/>
      </c:valAx>
      <c:valAx>
        <c:axId val="203652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655880"/>
        <c:crosses val="autoZero"/>
        <c:crossBetween val="midCat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92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45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086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8356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8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37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September 2022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050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OCSupv@ercot.com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September 15, 2022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400800" cy="518318"/>
          </a:xfrm>
        </p:spPr>
        <p:txBody>
          <a:bodyPr/>
          <a:lstStyle/>
          <a:p>
            <a:r>
              <a:rPr lang="en-US" sz="2400" dirty="0"/>
              <a:t>Revision Request Project Legend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58546"/>
            <a:ext cx="8686800" cy="3970654"/>
          </a:xfrm>
        </p:spPr>
        <p:txBody>
          <a:bodyPr numCol="2"/>
          <a:lstStyle/>
          <a:p>
            <a:pPr marL="514350" indent="-514350">
              <a:buFont typeface="+mj-lt"/>
              <a:buAutoNum type="arabicPeriod"/>
            </a:pPr>
            <a:r>
              <a:rPr lang="en-US" sz="800" dirty="0"/>
              <a:t>NOGRR174, AVR and PSS Testing Requirements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NPRR809, GTC or GTL for New Generation Interconnection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NPRR817, NPRR847, VCMRR021, Create a Panhandle Hub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NPRR821, Elimination of the CRR Deration Process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NPRR833, NPRR749, Modify PTP Obligation Bid Clearing Change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NPRR842, Study Area Load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NPRR845, RMR Process and Agreement Revisions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NPRR858, Provide Complete Current Operating Plan (COP)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NPRR865, NPRR880, Publish RTM Shift Factors for Hubs, Load Zones, and DC Ties</a:t>
            </a: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NPRR866, RRGRR017, RRGRR Related to NPRR866, Mapping Registered Distributed Generation and Load Resources to Transmission Loads in the Network Operations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NPRR877, Use of Actual Interval Data for IDR ESI IDs for Initial Settlement - Phase 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NPRR899, Digital Certificate and User Security Administrator Clarifications and </a:t>
            </a:r>
            <a:r>
              <a:rPr lang="en-US" sz="800" dirty="0" err="1"/>
              <a:t>Opt</a:t>
            </a:r>
            <a:r>
              <a:rPr lang="en-US" sz="800" dirty="0"/>
              <a:t> Out Procedure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NPRR901, NPRR90, OBDRR010, Switchable Generation Resource Status Code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NPRR914, Addition of Controllable Load Resources to 60-Day Reports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NPRR925, SCR798, PTP Obligation Bid ID Limit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SCR793, SSR Related Telemetry for Transmission Service Provider (TSP) Operators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SCR794, Update SCED Limit Calculation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SCR796, OBDRR003, OBDRR014, Change Validation Rules to Preclude Certain Transactions at Resource Nodes within Private Use Networks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VCMRR022, Determination of Fuel Adder Price for Coal and Lignite Resources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NPRR856, NPRR884, Treatment of OFFQS Status in Day-Ahead Make Whole and RUC Settlements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NPRR873, Posting of the ERCOT Wide Intra-Hour Wind Power and Load Forecast on the MIS Public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NPRR929, PTP Obligations with Links to an Option DAM Award Eligibility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NPRR935, Post All Wind and Solar Forecasts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NPRR951, Active and Inactive SCED Constraint Reporting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PGRR057, Responsibilities for Performing Geomagnetic Disturbance (GMD) Vulnerability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SCR797</a:t>
            </a:r>
            <a:r>
              <a:rPr lang="en-US" sz="800" b="1" dirty="0"/>
              <a:t>, </a:t>
            </a:r>
            <a:r>
              <a:rPr lang="en-US" sz="800" dirty="0"/>
              <a:t>Provide IRR Current Operating Plan (COP) to TSPs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SCR802, Enhance Communications of System Inertia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SCR803, Enhance Wind Integration Report and Create Solar Integration Report and Solar Dashboard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NOGRR195, NOGRR195 Generator Voltage Control Tolerance Band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NPRR1081, NPRR1081 Revisions to Real-Time Reliability Deployment Price Adder to Consider Firm Load Shed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NPRR902, NPRR902 ERCOT Critical Energy Infrastructure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NPRR905, NPRR905 CRR Balancing Account Resettlement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NPRR974,NPRR978, NPRR1048, SCR806, NPRR974 NPRR978 NPRR1048 SCR806 - Alignment w Amendment PUCT Substantive Rule 25_505_Schedule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NPRR986, NPRR971, NPRR1043, Implementation of NPRR986 BESTF-2 and NPRR971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NPRR998, NPRR998 ERS Deployment and Recall Messages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SCR8004, SCR804 ERCOT </a:t>
            </a:r>
            <a:r>
              <a:rPr lang="en-US" sz="800" dirty="0" err="1"/>
              <a:t>GridGeo</a:t>
            </a:r>
            <a:r>
              <a:rPr lang="en-US" sz="800" dirty="0"/>
              <a:t> Access for Transmission Operators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SCR811, Integrate Solar Forecasts and SCR811 Implementation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SCR800, SCR809, SCR800 and SCR809 Implementation</a:t>
            </a:r>
          </a:p>
          <a:p>
            <a:pPr marL="0" indent="0">
              <a:buNone/>
            </a:pPr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309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629400" cy="518318"/>
          </a:xfrm>
        </p:spPr>
        <p:txBody>
          <a:bodyPr/>
          <a:lstStyle/>
          <a:p>
            <a:r>
              <a:rPr lang="en-US" sz="2400" dirty="0"/>
              <a:t>Impact Analysis Statistics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790573"/>
              </p:ext>
            </p:extLst>
          </p:nvPr>
        </p:nvGraphicFramePr>
        <p:xfrm>
          <a:off x="320566" y="914400"/>
          <a:ext cx="8534400" cy="243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Cost Range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r>
                        <a:rPr lang="en-US" sz="1600" baseline="0" dirty="0"/>
                        <a:t>RR</a:t>
                      </a:r>
                      <a:r>
                        <a:rPr lang="en-US" sz="1600" dirty="0"/>
                        <a:t> PROJECTS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Below IA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Within IA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Exceed IA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   2022 </a:t>
                      </a:r>
                      <a:r>
                        <a:rPr lang="en-US" sz="1100" dirty="0"/>
                        <a:t>(½ yr.)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1791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C88E8A7C-2C43-408F-BB94-969CADD917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534352"/>
              </p:ext>
            </p:extLst>
          </p:nvPr>
        </p:nvGraphicFramePr>
        <p:xfrm>
          <a:off x="304800" y="3606800"/>
          <a:ext cx="8534400" cy="242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Duration Range</a:t>
                      </a:r>
                    </a:p>
                    <a:p>
                      <a:r>
                        <a:rPr lang="en-US" sz="1600" dirty="0"/>
                        <a:t>RR PROJECTS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Below IA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Within IA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Exceed IA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    2022 </a:t>
                      </a:r>
                      <a:r>
                        <a:rPr lang="en-US" sz="1100" dirty="0"/>
                        <a:t>(1/2 yr.)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84161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8148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443871"/>
              </p:ext>
            </p:extLst>
          </p:nvPr>
        </p:nvGraphicFramePr>
        <p:xfrm>
          <a:off x="89933" y="909230"/>
          <a:ext cx="8955921" cy="4871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NPRR1084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50" dirty="0">
                          <a:effectLst/>
                        </a:rPr>
                        <a:t>Improvements to Reporting of Resource Outages, Derates, and Startup Loading Failures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 O&amp;M effort</a:t>
                      </a:r>
                      <a:endParaRPr lang="en-US" sz="1200" b="0" i="0" u="none" strike="noStrike" baseline="0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endParaRPr lang="en-US" sz="6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Targeting 2022-R6 go-live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2358411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FFR Procurement up to FFR Limit Without Proration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Additional month needed to complete 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526428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Adjustments to Capacity Shortfall Ratio Share for IRRs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3740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$15k-$30k, 3-5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S&amp;B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endParaRPr lang="en-US" sz="6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August PRS edits eliminated EMS impacts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5976112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Recovering Fuel Costs for Generation Above LSL During RUC-Committed Hours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3750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$20k-$30k, 3-4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S&amp;B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endParaRPr lang="en-US" sz="6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Manual process prior to system implementation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6682397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 Real-Time Messaging During Emergency</a:t>
                      </a:r>
                      <a:endParaRPr lang="en-US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3730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$750k-$1.25M, 16-26 months (3 phases)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Grid Ops Support Systems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8401391"/>
                  </a:ext>
                </a:extLst>
              </a:tr>
              <a:tr h="5775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Voltage Set Point Target Information for DGR / DESR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Additional month needed to complete 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176188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600735"/>
              </p:ext>
            </p:extLst>
          </p:nvPr>
        </p:nvGraphicFramePr>
        <p:xfrm>
          <a:off x="3769749" y="691664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075365" y="6095812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2023 Rank in Business Strategy 	= 3730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340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5438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ERCOT 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419100" y="892342"/>
            <a:ext cx="6477000" cy="7620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meeting date is TBD  </a:t>
            </a:r>
            <a:r>
              <a:rPr lang="en-US" sz="1400" dirty="0"/>
              <a:t>(likely in late September)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Prior meeting discussion points:</a:t>
            </a:r>
            <a:endParaRPr lang="en-US" sz="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0424DB1-1B90-468E-93E7-BB91150154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676400"/>
            <a:ext cx="5730651" cy="431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30480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18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FD17AAD-4439-4FA6-B30B-F20DA6AB470A}"/>
              </a:ext>
            </a:extLst>
          </p:cNvPr>
          <p:cNvSpPr/>
          <p:nvPr/>
        </p:nvSpPr>
        <p:spPr>
          <a:xfrm>
            <a:off x="758381" y="1447800"/>
            <a:ext cx="8229600" cy="4495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E8BD96C-200F-4CE0-88D1-A1D7232F3924}"/>
              </a:ext>
            </a:extLst>
          </p:cNvPr>
          <p:cNvSpPr/>
          <p:nvPr/>
        </p:nvSpPr>
        <p:spPr>
          <a:xfrm>
            <a:off x="760142" y="3601611"/>
            <a:ext cx="8229600" cy="876242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B28C31B-4DA4-41FD-92F9-21A7A444EE19}"/>
              </a:ext>
            </a:extLst>
          </p:cNvPr>
          <p:cNvSpPr/>
          <p:nvPr/>
        </p:nvSpPr>
        <p:spPr>
          <a:xfrm>
            <a:off x="762000" y="1897299"/>
            <a:ext cx="8229600" cy="536627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64D04A8-3432-4148-B31D-80F956226D4A}"/>
              </a:ext>
            </a:extLst>
          </p:cNvPr>
          <p:cNvSpPr/>
          <p:nvPr/>
        </p:nvSpPr>
        <p:spPr>
          <a:xfrm>
            <a:off x="762000" y="2426862"/>
            <a:ext cx="8229600" cy="645119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C48A5F0-372F-4F55-AF0F-87CED616BBA5}"/>
              </a:ext>
            </a:extLst>
          </p:cNvPr>
          <p:cNvSpPr/>
          <p:nvPr/>
        </p:nvSpPr>
        <p:spPr>
          <a:xfrm>
            <a:off x="758381" y="4478571"/>
            <a:ext cx="8229600" cy="520365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DDAB889-B503-4BBA-9892-497E5DA71A5A}"/>
              </a:ext>
            </a:extLst>
          </p:cNvPr>
          <p:cNvSpPr/>
          <p:nvPr/>
        </p:nvSpPr>
        <p:spPr>
          <a:xfrm>
            <a:off x="762000" y="3071982"/>
            <a:ext cx="8229600" cy="526071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BES Combo Model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8991600" cy="4800600"/>
          </a:xfrm>
        </p:spPr>
        <p:txBody>
          <a:bodyPr/>
          <a:lstStyle/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PR353-01  BES Combo Model Implementation </a:t>
            </a:r>
            <a:r>
              <a:rPr lang="en-US" sz="1400" dirty="0"/>
              <a:t>–</a:t>
            </a:r>
            <a:r>
              <a:rPr lang="en-US" sz="1400" b="1" dirty="0"/>
              <a:t>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</a:rPr>
              <a:t>decoupled into separate efforts below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300" dirty="0">
              <a:solidFill>
                <a:schemeClr val="accent3">
                  <a:lumMod val="50000"/>
                </a:schemeClr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NPRR987	 – BESTF-3 ESR Contribution to Physical Responsive Capability 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and RT On-Line Reserve Capacity Calcs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3">
                    <a:lumMod val="75000"/>
                  </a:schemeClr>
                </a:solidFill>
              </a:rPr>
              <a:t>TARGETING IMPLEMENTATION IN 2022-R5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NPRR1002	– BESTF-5 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ESR Single Model Registration and</a:t>
            </a:r>
            <a:r>
              <a:rPr lang="en-US" sz="1100" dirty="0"/>
              <a:t>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3">
                    <a:lumMod val="75000"/>
                  </a:schemeClr>
                </a:solidFill>
              </a:rPr>
              <a:t>TARGETING IMPLEMENTATION IN 2022-R5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b="1" dirty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NPRR989	– BESTF-1 ESR Technical Requirements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NPRR1038	– BESTF-8 Limited Exemption from Reactive Power Requirements for Certain 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POTENTIAL IMPLEMENTATION IN 2022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NPRR1002	– BESTF-5 ESR Single Model Registration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 and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RUN IN PARALLEL WITH RARF REPLACEMENT – TARGET GO-LIVE 2023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b="1" dirty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NPRR963 	– Base Point Deviation Settlement &amp; Deployment Performance Metrics for ESRs (Combo Model)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NPRR987	– BESTF-3 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ESR Contribution to Physical Responsive Capability and </a:t>
            </a:r>
            <a:r>
              <a:rPr lang="en-US" sz="1100" dirty="0"/>
              <a:t>RT On-Line Reserve Capacity </a:t>
            </a:r>
            <a:r>
              <a:rPr lang="en-US" sz="1100" dirty="0" err="1"/>
              <a:t>Calcs</a:t>
            </a:r>
            <a:endParaRPr lang="en-US" sz="11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NPRR1069	– Align Ancillary Service Responsibility for ESRs with NPRR987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EXPECTED IMPLEMENTATION AFTER ECRS IN 2023 (re-assessment of delivery options is pending)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NPRR1026	– BESTF-7 Self-Limiting Facilities and Self-Limiting 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IMPLEMENTATION TIMELINE 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48679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247386"/>
            <a:ext cx="2819400" cy="4247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ESR: Energy Storage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BES: Battery Energy Storage</a:t>
            </a:r>
          </a:p>
        </p:txBody>
      </p:sp>
    </p:spTree>
    <p:extLst>
      <p:ext uri="{BB962C8B-B14F-4D97-AF65-F5344CB8AC3E}">
        <p14:creationId xmlns:p14="http://schemas.microsoft.com/office/powerpoint/2010/main" val="2006856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990600"/>
            <a:ext cx="7391400" cy="46482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2022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In-Flight Strategic Projects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Fast-Frequency Response (FFR) Advancement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NPRR1120 Create Firm Fuel Supply Service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Potential Outage Scheduler (OS) Enhancement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Impact Analysis Statistics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Options for Revision Requests with Impacts</a:t>
            </a:r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400" i="1" dirty="0"/>
              <a:t>NPRR1139	– Adjustments to Capacity Shortfall Ratio Share for IRRs</a:t>
            </a:r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400" i="1" dirty="0"/>
              <a:t>NPRR1140	– Recovering Fuel Costs for Generation Above LSL During 		RUC-Committed Hours</a:t>
            </a:r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400" i="1" dirty="0"/>
              <a:t>SCR820	– Operator Real-Time Messaging During Emergency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Technology Working Group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Next meeting – TBD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Appendix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BES Combo Model Implementation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22960"/>
            <a:ext cx="8686800" cy="5349240"/>
          </a:xfrm>
        </p:spPr>
        <p:txBody>
          <a:bodyPr/>
          <a:lstStyle/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August Release – Off-Cycle – 8/16/2022	</a:t>
            </a:r>
            <a:r>
              <a:rPr lang="en-US" sz="1600" i="1" dirty="0">
                <a:solidFill>
                  <a:srgbClr val="00B050"/>
                </a:solidFill>
              </a:rPr>
              <a:t>Complete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NPRR1108(b)	</a:t>
            </a:r>
            <a:r>
              <a:rPr lang="en-US" sz="1400" kern="0" dirty="0"/>
              <a:t>– </a:t>
            </a:r>
            <a:r>
              <a:rPr lang="en-US" sz="1400" dirty="0">
                <a:latin typeface="Arial" panose="020B0604020202020204" pitchFamily="34" charset="0"/>
              </a:rPr>
              <a:t>ERCOT Shall Approve or Deny All Resource Outage Requests</a:t>
            </a:r>
          </a:p>
          <a:p>
            <a:pPr lvl="2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Remainder of NPRR – see 8/5/2022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</a:rPr>
              <a:t>market notice</a:t>
            </a:r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October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R5</a:t>
            </a:r>
            <a:r>
              <a:rPr lang="en-US" sz="1600" dirty="0">
                <a:latin typeface="Arial" panose="020B0604020202020204" pitchFamily="34" charset="0"/>
              </a:rPr>
              <a:t> – 10/4/2022-10/6/2022	</a:t>
            </a:r>
            <a:r>
              <a:rPr lang="en-US" sz="1600" i="1" dirty="0">
                <a:solidFill>
                  <a:srgbClr val="00B050"/>
                </a:solidFill>
              </a:rPr>
              <a:t>In Flight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None (items moved to off-cycle release on 10/13/2022)</a:t>
            </a:r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October Release – Off-Cycle – 10/13/2022	</a:t>
            </a:r>
            <a:r>
              <a:rPr lang="en-US" sz="1600" i="1" dirty="0">
                <a:solidFill>
                  <a:srgbClr val="00B050"/>
                </a:solidFill>
              </a:rPr>
              <a:t>In Flight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FFR Advancement (FFRA portion of NPRR863)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>
                <a:solidFill>
                  <a:srgbClr val="212529"/>
                </a:solidFill>
              </a:rPr>
              <a:t>NPRR1120	</a:t>
            </a:r>
            <a:r>
              <a:rPr lang="en-US" sz="1400" kern="0" dirty="0"/>
              <a:t>– </a:t>
            </a:r>
            <a:r>
              <a:rPr lang="en-US" sz="1400" dirty="0">
                <a:solidFill>
                  <a:srgbClr val="212529"/>
                </a:solidFill>
              </a:rPr>
              <a:t>Create Firm Fuel Supply Service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>
                <a:solidFill>
                  <a:srgbClr val="212529"/>
                </a:solidFill>
              </a:rPr>
              <a:t>OBDRR039	</a:t>
            </a:r>
            <a:r>
              <a:rPr lang="en-US" sz="1400" kern="0" dirty="0"/>
              <a:t>–</a:t>
            </a:r>
            <a:r>
              <a:rPr lang="en-US" sz="1400" dirty="0">
                <a:solidFill>
                  <a:srgbClr val="212529"/>
                </a:solidFill>
              </a:rPr>
              <a:t> ORDC Changes Related to NPRR1120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NPRR987(a)	</a:t>
            </a:r>
            <a:r>
              <a:rPr lang="en-US" sz="1400" kern="0" dirty="0"/>
              <a:t>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BESTF-3 ESR Contribution to Physical Responsive Capability portion</a:t>
            </a:r>
            <a:endParaRPr lang="en-US" sz="1400" dirty="0"/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NPRR1002(a)</a:t>
            </a:r>
            <a:r>
              <a:rPr lang="en-US" sz="1400" kern="0" dirty="0"/>
              <a:t>	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BESTF-5 Charging Restrictions in Emergency Conditions portion</a:t>
            </a:r>
            <a:endParaRPr lang="en-US" sz="1400" dirty="0">
              <a:solidFill>
                <a:srgbClr val="212529"/>
              </a:solidFill>
            </a:endParaRPr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November Release – Off-Cycle – 11/2/2022	</a:t>
            </a:r>
            <a:r>
              <a:rPr lang="en-US" sz="1600" i="1" dirty="0">
                <a:solidFill>
                  <a:srgbClr val="00B050"/>
                </a:solidFill>
              </a:rPr>
              <a:t>In Flight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NPRR1063</a:t>
            </a:r>
            <a:r>
              <a:rPr lang="en-US" sz="1400" dirty="0">
                <a:solidFill>
                  <a:srgbClr val="212529"/>
                </a:solidFill>
              </a:rPr>
              <a:t>	</a:t>
            </a:r>
            <a:r>
              <a:rPr lang="en-US" sz="1400" kern="0" dirty="0"/>
              <a:t>–</a:t>
            </a:r>
            <a:r>
              <a:rPr lang="en-US" sz="1400" dirty="0">
                <a:solidFill>
                  <a:srgbClr val="212529"/>
                </a:solidFill>
              </a:rPr>
              <a:t> </a:t>
            </a:r>
            <a:r>
              <a:rPr lang="en-US" sz="1400" dirty="0"/>
              <a:t>Dynamic Rating Transparency</a:t>
            </a:r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December Release – Off-Cycle – 12/1/2022	</a:t>
            </a:r>
            <a:r>
              <a:rPr lang="en-US" sz="1600" i="1" dirty="0">
                <a:solidFill>
                  <a:srgbClr val="00B050"/>
                </a:solidFill>
              </a:rPr>
              <a:t>In Flight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NPRR1142</a:t>
            </a:r>
            <a:r>
              <a:rPr lang="en-US" sz="1400" dirty="0">
                <a:solidFill>
                  <a:srgbClr val="212529"/>
                </a:solidFill>
              </a:rPr>
              <a:t>	</a:t>
            </a:r>
            <a:r>
              <a:rPr lang="en-US" sz="1400" kern="0" dirty="0"/>
              <a:t>–</a:t>
            </a:r>
            <a:r>
              <a:rPr lang="en-US" sz="1400" dirty="0">
                <a:solidFill>
                  <a:srgbClr val="212529"/>
                </a:solidFill>
              </a:rPr>
              <a:t> </a:t>
            </a:r>
            <a:r>
              <a:rPr lang="en-US" sz="1400" dirty="0"/>
              <a:t>ERS Changes to Reflect Updated PUCT Rule Changes re SUBST. R. 25.507</a:t>
            </a:r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December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R6</a:t>
            </a:r>
            <a:r>
              <a:rPr lang="en-US" sz="1600" dirty="0">
                <a:latin typeface="Arial" panose="020B0604020202020204" pitchFamily="34" charset="0"/>
              </a:rPr>
              <a:t> – 12/6/2022-12/8/2022	</a:t>
            </a:r>
            <a:r>
              <a:rPr lang="en-US" sz="1600" i="1" dirty="0">
                <a:solidFill>
                  <a:srgbClr val="00B050"/>
                </a:solidFill>
              </a:rPr>
              <a:t>In Flight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NPRR1096(a)	</a:t>
            </a:r>
            <a:r>
              <a:rPr lang="en-US" sz="1400" kern="0" dirty="0"/>
              <a:t>– Require Sustained </a:t>
            </a:r>
            <a:r>
              <a:rPr lang="en-US" sz="1400" dirty="0"/>
              <a:t>Four-Hour Capability for Non-Spin portion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NPRR1097	– Create Resource Forced Outage Report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SCR812	– Create Intermittent Renewable Generation Integration Report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2022 Release Targets – Board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2842119"/>
              </p:ext>
            </p:extLst>
          </p:nvPr>
        </p:nvGraphicFramePr>
        <p:xfrm>
          <a:off x="160280" y="798446"/>
          <a:ext cx="8839200" cy="433516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Various Dates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4/5 – 4/7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5/24 – 5/26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7/26 – 7/28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10/4 – 10/6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12/6 – 12/8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LPGRR068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NPRR1054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NOGRR191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MarkeTrak User Interface Refresh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NPRR1108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NPRR1108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NPRR987</a:t>
                      </a:r>
                      <a:r>
                        <a:rPr kumimoji="0" lang="en-US" sz="9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  <a:r>
                        <a:rPr kumimoji="0" lang="en-US" sz="9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NPRR987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236AF0-CB79-4485-8403-335353F306BE}"/>
              </a:ext>
            </a:extLst>
          </p:cNvPr>
          <p:cNvSpPr txBox="1"/>
          <p:nvPr/>
        </p:nvSpPr>
        <p:spPr>
          <a:xfrm>
            <a:off x="1283467" y="1357965"/>
            <a:ext cx="3705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E8A5F11A-FAC8-44E9-A124-974A9FD48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706469"/>
            <a:ext cx="1517904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Securitization Subchapter N</a:t>
            </a:r>
            <a:r>
              <a:rPr lang="en-US" sz="1200" b="0" dirty="0"/>
              <a:t> March Go-Live</a:t>
            </a:r>
          </a:p>
        </p:txBody>
      </p:sp>
      <p:sp>
        <p:nvSpPr>
          <p:cNvPr id="21" name="TextBox 12">
            <a:extLst>
              <a:ext uri="{FF2B5EF4-FFF2-40B4-BE49-F238E27FC236}">
                <a16:creationId xmlns:a16="http://schemas.microsoft.com/office/drawing/2014/main" id="{894621B8-4089-424A-89E2-FA6B0C81E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391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  <a:endParaRPr lang="en-US" sz="1200" kern="0" dirty="0"/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0042" y="4613255"/>
            <a:ext cx="1739834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Freeze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/>
              <a:t>May 2023 – Jan. 2024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AFD570D-FC2B-499D-ABED-C30625E18FC6}"/>
              </a:ext>
            </a:extLst>
          </p:cNvPr>
          <p:cNvSpPr txBox="1"/>
          <p:nvPr/>
        </p:nvSpPr>
        <p:spPr>
          <a:xfrm>
            <a:off x="7157535" y="1359166"/>
            <a:ext cx="370549" cy="2654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8F9B4E1-51C2-44A0-884E-8E4AD146FBC5}"/>
              </a:ext>
            </a:extLst>
          </p:cNvPr>
          <p:cNvSpPr txBox="1"/>
          <p:nvPr/>
        </p:nvSpPr>
        <p:spPr>
          <a:xfrm>
            <a:off x="1241941" y="4211598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B47183-A9A5-429E-88CD-7459ED502EDB}"/>
              </a:ext>
            </a:extLst>
          </p:cNvPr>
          <p:cNvSpPr txBox="1"/>
          <p:nvPr/>
        </p:nvSpPr>
        <p:spPr>
          <a:xfrm rot="16200000">
            <a:off x="-183322" y="2891844"/>
            <a:ext cx="995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/>
              <a:t>DGR/DESR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3751"/>
            <a:ext cx="250530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NPRR935(b) – New solar forecasts and reports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NPRR987(a) – </a:t>
            </a:r>
            <a:r>
              <a:rPr lang="en-US" sz="800" b="0" dirty="0"/>
              <a:t>ESR Contribution to PRC </a:t>
            </a:r>
            <a:endParaRPr lang="en-US" sz="800" b="0" kern="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NPRR1002(a) – </a:t>
            </a:r>
            <a:r>
              <a:rPr lang="en-US" sz="800" b="0" dirty="0"/>
              <a:t>Charging Restrictions in 	Emergency Conditions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NPRR1054(a) – Portion of gray box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NPRR1092(a) – RUC offer floor change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NPRR1096(a) – Non-Spin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871464"/>
              </p:ext>
            </p:extLst>
          </p:nvPr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484,825(b),826,829,841,857,879,885,904,918,930,936,941,945,962,963,965,975,987,995,1004,1006,1007,1019,1023,1026,1030,1032,1034,1057, 1077,1090,1092(b),1105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799,805,807,810,813,816,818,819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7F39025C-9B89-4268-9923-9C14C61F09D8}"/>
              </a:ext>
            </a:extLst>
          </p:cNvPr>
          <p:cNvSpPr txBox="1"/>
          <p:nvPr/>
        </p:nvSpPr>
        <p:spPr>
          <a:xfrm>
            <a:off x="1271463" y="1799349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b="1" dirty="0">
              <a:latin typeface="Wingdings" panose="05000000000000000000" pitchFamily="2" charset="2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943662-C4C1-42EA-AC48-DAABC68A57CE}"/>
              </a:ext>
            </a:extLst>
          </p:cNvPr>
          <p:cNvSpPr txBox="1"/>
          <p:nvPr/>
        </p:nvSpPr>
        <p:spPr>
          <a:xfrm>
            <a:off x="1297212" y="137210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1" name="TextBox 12">
            <a:extLst>
              <a:ext uri="{FF2B5EF4-FFF2-40B4-BE49-F238E27FC236}">
                <a16:creationId xmlns:a16="http://schemas.microsoft.com/office/drawing/2014/main" id="{8EE7D6DF-0F7B-475F-9021-F58A4E3A0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946" y="4366959"/>
            <a:ext cx="2586466" cy="71558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50" dirty="0"/>
              <a:t>NPRR1120 Firm Fuel Supply Serv.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500" dirty="0"/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b="0" dirty="0"/>
              <a:t>Issue RFP no later than 8/1/2022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b="0" dirty="0"/>
              <a:t>Contracts start in November</a:t>
            </a:r>
          </a:p>
        </p:txBody>
      </p:sp>
      <p:sp>
        <p:nvSpPr>
          <p:cNvPr id="44" name="TextBox 12">
            <a:extLst>
              <a:ext uri="{FF2B5EF4-FFF2-40B4-BE49-F238E27FC236}">
                <a16:creationId xmlns:a16="http://schemas.microsoft.com/office/drawing/2014/main" id="{F27A6DBD-3394-4702-8BAE-1D263496C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8104" y="4218801"/>
            <a:ext cx="144765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6/4 – </a:t>
            </a:r>
            <a:r>
              <a:rPr lang="en-US" sz="1200" kern="0" dirty="0"/>
              <a:t>6/6</a:t>
            </a:r>
            <a:endParaRPr lang="en-US" sz="1200" dirty="0"/>
          </a:p>
        </p:txBody>
      </p:sp>
      <p:sp>
        <p:nvSpPr>
          <p:cNvPr id="45" name="TextBox 12">
            <a:extLst>
              <a:ext uri="{FF2B5EF4-FFF2-40B4-BE49-F238E27FC236}">
                <a16:creationId xmlns:a16="http://schemas.microsoft.com/office/drawing/2014/main" id="{BEA8AD31-63DF-4AB9-B1FF-AD64C6979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3049" y="1780401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</a:t>
            </a:r>
          </a:p>
        </p:txBody>
      </p:sp>
      <p:sp>
        <p:nvSpPr>
          <p:cNvPr id="47" name="TextBox 12">
            <a:extLst>
              <a:ext uri="{FF2B5EF4-FFF2-40B4-BE49-F238E27FC236}">
                <a16:creationId xmlns:a16="http://schemas.microsoft.com/office/drawing/2014/main" id="{0A570746-F7BB-4539-B22F-9B4D7B8F1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129" y="4142601"/>
            <a:ext cx="1510701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5/13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A54BB81-C4CA-4858-B2A6-33A342EEDFE4}"/>
              </a:ext>
            </a:extLst>
          </p:cNvPr>
          <p:cNvSpPr txBox="1"/>
          <p:nvPr/>
        </p:nvSpPr>
        <p:spPr>
          <a:xfrm>
            <a:off x="4266840" y="1363013"/>
            <a:ext cx="3705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C833306-182F-453A-AD05-51402D04CFF1}"/>
              </a:ext>
            </a:extLst>
          </p:cNvPr>
          <p:cNvSpPr txBox="1"/>
          <p:nvPr/>
        </p:nvSpPr>
        <p:spPr>
          <a:xfrm>
            <a:off x="2781014" y="4434246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80ADB21-4500-405A-9151-FC206A9AC628}"/>
              </a:ext>
            </a:extLst>
          </p:cNvPr>
          <p:cNvSpPr txBox="1"/>
          <p:nvPr/>
        </p:nvSpPr>
        <p:spPr>
          <a:xfrm>
            <a:off x="4237784" y="4644478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F180DDC-31F0-4FDE-9149-5350629C28EA}"/>
              </a:ext>
            </a:extLst>
          </p:cNvPr>
          <p:cNvSpPr txBox="1"/>
          <p:nvPr/>
        </p:nvSpPr>
        <p:spPr>
          <a:xfrm>
            <a:off x="8659700" y="1354329"/>
            <a:ext cx="370549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56" name="TextBox 12">
            <a:extLst>
              <a:ext uri="{FF2B5EF4-FFF2-40B4-BE49-F238E27FC236}">
                <a16:creationId xmlns:a16="http://schemas.microsoft.com/office/drawing/2014/main" id="{D0B54A94-E156-4367-B642-F8C3A3B97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7587" y="216408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9A94A39-F269-4008-BF6D-A1AB4E265B9E}"/>
              </a:ext>
            </a:extLst>
          </p:cNvPr>
          <p:cNvSpPr txBox="1"/>
          <p:nvPr/>
        </p:nvSpPr>
        <p:spPr>
          <a:xfrm>
            <a:off x="5686139" y="2084295"/>
            <a:ext cx="370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D05E216-7450-46DA-A74B-B3195AE447BD}"/>
              </a:ext>
            </a:extLst>
          </p:cNvPr>
          <p:cNvSpPr txBox="1"/>
          <p:nvPr/>
        </p:nvSpPr>
        <p:spPr>
          <a:xfrm>
            <a:off x="2815286" y="2896899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42" name="TextBox 12">
            <a:extLst>
              <a:ext uri="{FF2B5EF4-FFF2-40B4-BE49-F238E27FC236}">
                <a16:creationId xmlns:a16="http://schemas.microsoft.com/office/drawing/2014/main" id="{AED6FA2E-F32D-4CAD-AA7A-8FCEF8211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023" y="274320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C52B2B0-E72D-4290-A430-8579FC3421E7}"/>
              </a:ext>
            </a:extLst>
          </p:cNvPr>
          <p:cNvSpPr txBox="1"/>
          <p:nvPr/>
        </p:nvSpPr>
        <p:spPr>
          <a:xfrm>
            <a:off x="5686139" y="3048000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9" name="TextBox 12">
            <a:extLst>
              <a:ext uri="{FF2B5EF4-FFF2-40B4-BE49-F238E27FC236}">
                <a16:creationId xmlns:a16="http://schemas.microsoft.com/office/drawing/2014/main" id="{B9289A21-4522-4B32-AD58-E449A3719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456801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8/16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38C5F6D-835D-41DA-8C94-EADF810A990A}"/>
              </a:ext>
            </a:extLst>
          </p:cNvPr>
          <p:cNvSpPr txBox="1"/>
          <p:nvPr/>
        </p:nvSpPr>
        <p:spPr>
          <a:xfrm>
            <a:off x="5697070" y="1371600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63" name="TextBox 12">
            <a:extLst>
              <a:ext uri="{FF2B5EF4-FFF2-40B4-BE49-F238E27FC236}">
                <a16:creationId xmlns:a16="http://schemas.microsoft.com/office/drawing/2014/main" id="{137BEB68-90B5-4990-A00C-980DF9A12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1501" y="3107493"/>
            <a:ext cx="15106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11/2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560A412-7448-4145-B12C-5F88D71F07DF}"/>
              </a:ext>
            </a:extLst>
          </p:cNvPr>
          <p:cNvSpPr txBox="1"/>
          <p:nvPr/>
        </p:nvSpPr>
        <p:spPr>
          <a:xfrm>
            <a:off x="5692140" y="3768923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91C3E139-B346-4841-9992-9B55F2D63656}"/>
              </a:ext>
            </a:extLst>
          </p:cNvPr>
          <p:cNvCxnSpPr>
            <a:cxnSpLocks/>
          </p:cNvCxnSpPr>
          <p:nvPr/>
        </p:nvCxnSpPr>
        <p:spPr>
          <a:xfrm flipH="1">
            <a:off x="7528084" y="2538242"/>
            <a:ext cx="196907" cy="5097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8E11ABA6-E9BD-40A0-B17B-FB77A7AD89E5}"/>
              </a:ext>
            </a:extLst>
          </p:cNvPr>
          <p:cNvCxnSpPr>
            <a:cxnSpLocks/>
          </p:cNvCxnSpPr>
          <p:nvPr/>
        </p:nvCxnSpPr>
        <p:spPr>
          <a:xfrm>
            <a:off x="7308359" y="1621297"/>
            <a:ext cx="421495" cy="92027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12">
            <a:extLst>
              <a:ext uri="{FF2B5EF4-FFF2-40B4-BE49-F238E27FC236}">
                <a16:creationId xmlns:a16="http://schemas.microsoft.com/office/drawing/2014/main" id="{22C07CF6-93C7-4668-A8E0-D415AB3C5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776841"/>
            <a:ext cx="15106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12/1</a:t>
            </a:r>
          </a:p>
        </p:txBody>
      </p:sp>
    </p:spTree>
    <p:extLst>
      <p:ext uri="{BB962C8B-B14F-4D97-AF65-F5344CB8AC3E}">
        <p14:creationId xmlns:p14="http://schemas.microsoft.com/office/powerpoint/2010/main" val="3993419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4958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In-Flight Strategic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91600" cy="4572000"/>
          </a:xfrm>
        </p:spPr>
        <p:txBody>
          <a:bodyPr/>
          <a:lstStyle/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PR325-01  Fast-Frequency Response (FFR) Advancement </a:t>
            </a:r>
            <a:r>
              <a:rPr lang="en-US" sz="1400" dirty="0"/>
              <a:t>(gated to Execution on 6/22/2021)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Off-cycle go-live scheduled on 10/13/2022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NPRR863, NPRR1015, NPRR1079, NOGRR187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FFRA readiness meeting on July 25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Reminder of market submission impacts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All AS Offers affected by changes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Testing/MOTE dates Aug 15 – Oct 7 (publish metrics for submissions for QSEs with AS)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Continuing discussion at Market Readiness meetings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16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PR394-01  NPRR1120 Create Firm Fuel Supply Service</a:t>
            </a:r>
            <a:r>
              <a:rPr lang="en-US" sz="1400" dirty="0"/>
              <a:t> (gated to Execution on 7/13/2022)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Off-cycle go-live scheduled on 10/13/2022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Market submission impacts: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QSEs with FFSS will need to submit Availability Plans with new Availability Type (FFSS)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XSD specifications were posted 7/6/2022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Changes will be in MOTE with FFRA (Aug 15 – Oct 7)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48679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19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7798"/>
            <a:ext cx="66294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312822"/>
              </p:ext>
            </p:extLst>
          </p:nvPr>
        </p:nvGraphicFramePr>
        <p:xfrm>
          <a:off x="266700" y="971006"/>
          <a:ext cx="8610599" cy="4622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1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037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4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NPRR863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ECRS portion of NPRR863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Execution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Go-Live Target = 2023-R3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8914473"/>
                  </a:ext>
                </a:extLst>
              </a:tr>
              <a:tr h="3802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NPRR1096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 Sustained Two-Hour Capability for ECRS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Execution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ECRS portion of NPRR1096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baseline="0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Go-Live Target = 2023-R3 w/ECRS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5121172"/>
                  </a:ext>
                </a:extLst>
              </a:tr>
              <a:tr h="3802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227013" algn="l"/>
                        </a:tabLst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Some Integrated Energy Storage Designs 	to Calculate Internal Loads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Execution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EPS Metering portion of NPRR1020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Go-Live Target = Early 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2411898"/>
                  </a:ext>
                </a:extLst>
              </a:tr>
              <a:tr h="4259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SCR789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NMMS Topology Processor – Phase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Execution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Go-Live Target = Early 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846102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NPRR1040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defTabSz="227013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Compliance Metrics for Ancillary Service Supply 	 Responsibility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Go-Live Target = 2023-R1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404627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NPRR1095</a:t>
                      </a:r>
                    </a:p>
                    <a:p>
                      <a:pPr algn="ctr"/>
                      <a:r>
                        <a:rPr lang="en-US" sz="1400" dirty="0"/>
                        <a:t>SCR817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Texas SET V5.0 Changes</a:t>
                      </a:r>
                    </a:p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MarkeTrak Validation Revisions Aligning with 	Texas SET V5.0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Expected completion in 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34969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SCR807</a:t>
                      </a:r>
                    </a:p>
                    <a:p>
                      <a:pPr algn="ctr"/>
                      <a:r>
                        <a:rPr lang="en-US" sz="1400" dirty="0"/>
                        <a:t>SCR816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 CRR Transaction Capability</a:t>
                      </a:r>
                    </a:p>
                    <a:p>
                      <a:pPr algn="l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CRR Auction Bid Credit Enhancement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Initiates in </a:t>
                      </a: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September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679693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Early 2023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411351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NPRR1092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 RUC Opt-Out Provision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Early 2023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6441339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6233160"/>
            <a:ext cx="2438400" cy="24622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  <p:sp>
        <p:nvSpPr>
          <p:cNvPr id="7" name="TextBox 23">
            <a:extLst>
              <a:ext uri="{FF2B5EF4-FFF2-40B4-BE49-F238E27FC236}">
                <a16:creationId xmlns:a16="http://schemas.microsoft.com/office/drawing/2014/main" id="{75F23E56-C460-48EF-A873-BF789D87B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6233159"/>
            <a:ext cx="1981200" cy="24622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Sorted by Project Phase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961D7B-4A84-47A2-8330-F168B853C3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2C327-7BCE-44E6-81B9-3357960EAE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1143000"/>
            <a:ext cx="7772400" cy="3600450"/>
          </a:xfrm>
        </p:spPr>
        <p:txBody>
          <a:bodyPr/>
          <a:lstStyle/>
          <a:p>
            <a:pPr lvl="0"/>
            <a:r>
              <a:rPr lang="en-US" dirty="0"/>
              <a:t>Items considered for OS changes</a:t>
            </a: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User interface</a:t>
            </a: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Allow modification of outage causes and other fields as needed</a:t>
            </a: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Linking outage extensions and deratings</a:t>
            </a:r>
            <a:r>
              <a:rPr lang="en-US" sz="1500">
                <a:solidFill>
                  <a:schemeClr val="tx2"/>
                </a:solidFill>
              </a:rPr>
              <a:t>; managing </a:t>
            </a:r>
            <a:r>
              <a:rPr lang="en-US" sz="1500" dirty="0">
                <a:solidFill>
                  <a:schemeClr val="tx2"/>
                </a:solidFill>
              </a:rPr>
              <a:t>overlap outages</a:t>
            </a: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Flexibility to support group recurring outage requests</a:t>
            </a: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Easier reporting and analysis of outages</a:t>
            </a: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Retaining original outage type</a:t>
            </a: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Others</a:t>
            </a:r>
          </a:p>
          <a:p>
            <a:pPr lvl="1"/>
            <a:endParaRPr lang="en-US" dirty="0"/>
          </a:p>
          <a:p>
            <a:r>
              <a:rPr lang="en-US" dirty="0"/>
              <a:t>Need stakeholders’ feedback and comments on the changes to the OS</a:t>
            </a:r>
          </a:p>
          <a:p>
            <a:pPr lvl="1"/>
            <a:r>
              <a:rPr lang="en-US" sz="1800" dirty="0">
                <a:solidFill>
                  <a:srgbClr val="0070C0"/>
                </a:solidFill>
              </a:rPr>
              <a:t>Send to </a:t>
            </a:r>
            <a:r>
              <a:rPr lang="en-US" sz="18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OCSupv@ercot.com</a:t>
            </a:r>
            <a:r>
              <a:rPr lang="en-US" sz="1800" dirty="0">
                <a:solidFill>
                  <a:srgbClr val="0070C0"/>
                </a:solidFill>
              </a:rPr>
              <a:t> by October 14, 2022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C477A6C-8B59-4528-8F2C-C6A445C77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97022"/>
            <a:ext cx="7543800" cy="518318"/>
          </a:xfrm>
        </p:spPr>
        <p:txBody>
          <a:bodyPr/>
          <a:lstStyle/>
          <a:p>
            <a:r>
              <a:rPr lang="en-US" sz="2400" dirty="0"/>
              <a:t>Potential Outage Scheduler (OS) Enhancement</a:t>
            </a:r>
          </a:p>
        </p:txBody>
      </p:sp>
    </p:spTree>
    <p:extLst>
      <p:ext uri="{BB962C8B-B14F-4D97-AF65-F5344CB8AC3E}">
        <p14:creationId xmlns:p14="http://schemas.microsoft.com/office/powerpoint/2010/main" val="3399220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981833" y="4542717"/>
            <a:ext cx="7458621" cy="4863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3444"/>
            <a:ext cx="7993774" cy="446877"/>
          </a:xfrm>
        </p:spPr>
        <p:txBody>
          <a:bodyPr/>
          <a:lstStyle/>
          <a:p>
            <a:r>
              <a:rPr lang="en-US" sz="2000" dirty="0"/>
              <a:t>Variance from IA </a:t>
            </a:r>
            <a:r>
              <a:rPr lang="en-US" sz="2000" u="sng" dirty="0"/>
              <a:t>Cost Range</a:t>
            </a:r>
            <a:r>
              <a:rPr lang="en-US" sz="2000" dirty="0"/>
              <a:t> – Revision Request Projects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3" name="Right Brace 62"/>
          <p:cNvSpPr/>
          <p:nvPr/>
        </p:nvSpPr>
        <p:spPr>
          <a:xfrm rot="5400000">
            <a:off x="6936668" y="4559968"/>
            <a:ext cx="274735" cy="1549129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91531" y="6156274"/>
            <a:ext cx="3299447" cy="3821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8128235" y="2435474"/>
            <a:ext cx="14613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Exceeds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10 Projects</a:t>
            </a:r>
          </a:p>
        </p:txBody>
      </p:sp>
      <p:sp>
        <p:nvSpPr>
          <p:cNvPr id="31" name="Right Brace 30"/>
          <p:cNvSpPr/>
          <p:nvPr/>
        </p:nvSpPr>
        <p:spPr>
          <a:xfrm>
            <a:off x="8407427" y="955923"/>
            <a:ext cx="271314" cy="3479902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34" name="Right Brace 33"/>
          <p:cNvSpPr/>
          <p:nvPr/>
        </p:nvSpPr>
        <p:spPr>
          <a:xfrm>
            <a:off x="8426420" y="4664460"/>
            <a:ext cx="252321" cy="570480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8375026" y="4909507"/>
            <a:ext cx="10754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Below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7 Projects</a:t>
            </a:r>
          </a:p>
        </p:txBody>
      </p:sp>
      <p:sp>
        <p:nvSpPr>
          <p:cNvPr id="36" name="TextBox 35"/>
          <p:cNvSpPr txBox="1"/>
          <p:nvPr/>
        </p:nvSpPr>
        <p:spPr>
          <a:xfrm rot="16200000">
            <a:off x="8324243" y="3891842"/>
            <a:ext cx="11123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Within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21</a:t>
            </a:r>
            <a:r>
              <a:rPr lang="en-US" sz="110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Projects</a:t>
            </a:r>
          </a:p>
        </p:txBody>
      </p:sp>
      <p:cxnSp>
        <p:nvCxnSpPr>
          <p:cNvPr id="12" name="Straight Arrow Connector 11"/>
          <p:cNvCxnSpPr>
            <a:cxnSpLocks/>
          </p:cNvCxnSpPr>
          <p:nvPr/>
        </p:nvCxnSpPr>
        <p:spPr>
          <a:xfrm flipH="1">
            <a:off x="8493495" y="4303619"/>
            <a:ext cx="209316" cy="24908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28432" y="6158098"/>
            <a:ext cx="1847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prstClr val="black"/>
                </a:solidFill>
              </a:rPr>
              <a:t>If actual spend falls within the IA range the variance is 0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/>
          <a:srcRect t="38752" b="35442"/>
          <a:stretch/>
        </p:blipFill>
        <p:spPr>
          <a:xfrm>
            <a:off x="2472391" y="6263738"/>
            <a:ext cx="1450756" cy="21459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24765" y="652529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050784" y="5465975"/>
            <a:ext cx="161775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2019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33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19 Revision Requests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739560" y="5497969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2020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26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9 Revision Requests</a:t>
            </a:r>
          </a:p>
        </p:txBody>
      </p:sp>
      <p:sp>
        <p:nvSpPr>
          <p:cNvPr id="60" name="Right Brace 59"/>
          <p:cNvSpPr/>
          <p:nvPr/>
        </p:nvSpPr>
        <p:spPr>
          <a:xfrm rot="5400000">
            <a:off x="2713896" y="3616980"/>
            <a:ext cx="305219" cy="3435196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61" name="Right Brace 60"/>
          <p:cNvSpPr/>
          <p:nvPr/>
        </p:nvSpPr>
        <p:spPr>
          <a:xfrm rot="5400000">
            <a:off x="5293190" y="4543954"/>
            <a:ext cx="330901" cy="1591691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238431" y="5465109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2021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18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9 Revision Requests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47994" y="6154709"/>
            <a:ext cx="2509452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u="sng" dirty="0">
                <a:solidFill>
                  <a:prstClr val="black"/>
                </a:solidFill>
              </a:rPr>
              <a:t>Note:</a:t>
            </a:r>
            <a:r>
              <a:rPr lang="en-US" sz="1000" dirty="0">
                <a:solidFill>
                  <a:prstClr val="black"/>
                </a:solidFill>
              </a:rPr>
              <a:t> Graph compares the posted IA cost range with the actual project spend</a:t>
            </a:r>
          </a:p>
        </p:txBody>
      </p:sp>
      <p:sp>
        <p:nvSpPr>
          <p:cNvPr id="97" name="Right Brace 96">
            <a:extLst>
              <a:ext uri="{FF2B5EF4-FFF2-40B4-BE49-F238E27FC236}">
                <a16:creationId xmlns:a16="http://schemas.microsoft.com/office/drawing/2014/main" id="{40B7B28D-1638-40E1-B3DF-3C88983EFA72}"/>
              </a:ext>
            </a:extLst>
          </p:cNvPr>
          <p:cNvSpPr/>
          <p:nvPr/>
        </p:nvSpPr>
        <p:spPr>
          <a:xfrm rot="5400000">
            <a:off x="8035802" y="5075357"/>
            <a:ext cx="280158" cy="501077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EBCD1D6-BF99-404D-989B-9C8708FDDA5E}"/>
              </a:ext>
            </a:extLst>
          </p:cNvPr>
          <p:cNvSpPr txBox="1"/>
          <p:nvPr/>
        </p:nvSpPr>
        <p:spPr>
          <a:xfrm>
            <a:off x="7458850" y="5489733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2022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4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 Revision Request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0" name="Chart 69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9592575"/>
              </p:ext>
            </p:extLst>
          </p:nvPr>
        </p:nvGraphicFramePr>
        <p:xfrm>
          <a:off x="577067" y="821978"/>
          <a:ext cx="7806290" cy="4363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5" name="Straight Connector 24"/>
          <p:cNvCxnSpPr>
            <a:cxnSpLocks/>
          </p:cNvCxnSpPr>
          <p:nvPr/>
        </p:nvCxnSpPr>
        <p:spPr>
          <a:xfrm>
            <a:off x="6299471" y="1066800"/>
            <a:ext cx="1684" cy="402958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sp>
        <p:nvSpPr>
          <p:cNvPr id="68" name="TextBox 67"/>
          <p:cNvSpPr txBox="1"/>
          <p:nvPr/>
        </p:nvSpPr>
        <p:spPr>
          <a:xfrm rot="16200000">
            <a:off x="-1021818" y="2999011"/>
            <a:ext cx="2305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prstClr val="black"/>
                </a:solidFill>
              </a:rPr>
              <a:t>Actual $ Variance from IA Range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9013" y="4547567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227896" y="443042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340843" y="4061487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418260" y="4522430"/>
            <a:ext cx="356987" cy="216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764512" y="4517836"/>
            <a:ext cx="3219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10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539880" y="4516926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715101" y="4526917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899107" y="1563207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072344" y="4514939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6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267114" y="4448005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7</a:t>
            </a:r>
          </a:p>
        </p:txBody>
      </p:sp>
      <p:sp>
        <p:nvSpPr>
          <p:cNvPr id="41" name="TextBox 40"/>
          <p:cNvSpPr txBox="1"/>
          <p:nvPr/>
        </p:nvSpPr>
        <p:spPr>
          <a:xfrm flipH="1">
            <a:off x="2424385" y="4526176"/>
            <a:ext cx="2434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611458" y="4585881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9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929387" y="455409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106477" y="452370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289117" y="452987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410208" y="4526422"/>
            <a:ext cx="3983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648586" y="452351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15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824932" y="4523221"/>
            <a:ext cx="3224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16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979556" y="4706881"/>
            <a:ext cx="3309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17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189325" y="4563939"/>
            <a:ext cx="310950" cy="21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18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355777" y="452408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19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554504" y="452706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701724" y="437809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21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089115" y="443159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23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259899" y="4528076"/>
            <a:ext cx="3518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24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459235" y="452819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25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635757" y="452350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26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807088" y="452727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27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063528" y="4532657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28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215384" y="453045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29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634961" y="417233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37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805626" y="452966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38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054235" y="231633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34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510984" y="3858967"/>
            <a:ext cx="3158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31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675934" y="425180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32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885746" y="4532657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33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376592" y="453372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5DC975E-D0A6-4C94-A040-2BD1C25B01AA}"/>
              </a:ext>
            </a:extLst>
          </p:cNvPr>
          <p:cNvSpPr txBox="1"/>
          <p:nvPr/>
        </p:nvSpPr>
        <p:spPr>
          <a:xfrm>
            <a:off x="4904545" y="452966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22</a:t>
            </a:r>
          </a:p>
        </p:txBody>
      </p: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4634527" y="1066800"/>
            <a:ext cx="1" cy="402958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126FF551-AEA1-40B4-89FE-28BE5BC3E207}"/>
              </a:ext>
            </a:extLst>
          </p:cNvPr>
          <p:cNvCxnSpPr>
            <a:cxnSpLocks/>
          </p:cNvCxnSpPr>
          <p:nvPr/>
        </p:nvCxnSpPr>
        <p:spPr>
          <a:xfrm>
            <a:off x="7886699" y="1066800"/>
            <a:ext cx="0" cy="4020021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2951750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3444"/>
            <a:ext cx="7993774" cy="446877"/>
          </a:xfrm>
        </p:spPr>
        <p:txBody>
          <a:bodyPr/>
          <a:lstStyle/>
          <a:p>
            <a:r>
              <a:rPr lang="en-US" sz="2000" dirty="0"/>
              <a:t>Variance from IA </a:t>
            </a:r>
            <a:r>
              <a:rPr lang="en-US" sz="2000" u="sng" dirty="0"/>
              <a:t>Duration Range</a:t>
            </a:r>
            <a:r>
              <a:rPr lang="en-US" sz="2000" dirty="0"/>
              <a:t> – Revision Request Projects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7974914" y="2315587"/>
            <a:ext cx="14613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Exceeds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17 Projects</a:t>
            </a:r>
          </a:p>
        </p:txBody>
      </p:sp>
      <p:sp>
        <p:nvSpPr>
          <p:cNvPr id="31" name="Right Brace 30"/>
          <p:cNvSpPr/>
          <p:nvPr/>
        </p:nvSpPr>
        <p:spPr>
          <a:xfrm>
            <a:off x="8278679" y="824518"/>
            <a:ext cx="198809" cy="3505199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34" name="Right Brace 33"/>
          <p:cNvSpPr/>
          <p:nvPr/>
        </p:nvSpPr>
        <p:spPr>
          <a:xfrm>
            <a:off x="8259269" y="4494588"/>
            <a:ext cx="220680" cy="523972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8220109" y="4637521"/>
            <a:ext cx="1066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Below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6 Projects</a:t>
            </a:r>
          </a:p>
        </p:txBody>
      </p:sp>
      <p:sp>
        <p:nvSpPr>
          <p:cNvPr id="36" name="TextBox 35"/>
          <p:cNvSpPr txBox="1"/>
          <p:nvPr/>
        </p:nvSpPr>
        <p:spPr>
          <a:xfrm rot="16200000">
            <a:off x="8217134" y="3540539"/>
            <a:ext cx="11123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Within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15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24765" y="652529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647844" y="5343222"/>
            <a:ext cx="19242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2019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33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19 Revision Requests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451427" y="5352651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2020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26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9 Revision Requests</a:t>
            </a:r>
          </a:p>
        </p:txBody>
      </p:sp>
      <p:sp>
        <p:nvSpPr>
          <p:cNvPr id="60" name="Right Brace 59"/>
          <p:cNvSpPr/>
          <p:nvPr/>
        </p:nvSpPr>
        <p:spPr>
          <a:xfrm rot="5400000">
            <a:off x="2474714" y="3462945"/>
            <a:ext cx="320915" cy="3451617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61" name="Right Brace 60"/>
          <p:cNvSpPr/>
          <p:nvPr/>
        </p:nvSpPr>
        <p:spPr>
          <a:xfrm rot="5400000">
            <a:off x="5054438" y="4397530"/>
            <a:ext cx="312928" cy="1590434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949665" y="5360950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2021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18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9 Revision Requests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323125" y="6161105"/>
            <a:ext cx="3451617" cy="39585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00502" y="6161380"/>
            <a:ext cx="2070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prstClr val="black"/>
                </a:solidFill>
              </a:rPr>
              <a:t>If actual duration falls within the IA range the variance is 0.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6081" y="6247986"/>
            <a:ext cx="1518407" cy="21915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2" name="TextBox 31"/>
          <p:cNvSpPr txBox="1"/>
          <p:nvPr/>
        </p:nvSpPr>
        <p:spPr>
          <a:xfrm>
            <a:off x="5812822" y="6164820"/>
            <a:ext cx="2825751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u="sng" dirty="0">
                <a:solidFill>
                  <a:prstClr val="black"/>
                </a:solidFill>
              </a:rPr>
              <a:t>Note</a:t>
            </a:r>
            <a:r>
              <a:rPr lang="en-US" sz="1000" dirty="0">
                <a:solidFill>
                  <a:prstClr val="black"/>
                </a:solidFill>
              </a:rPr>
              <a:t>: Graph compares the posted IA duration range with the actual project duration</a:t>
            </a:r>
          </a:p>
        </p:txBody>
      </p:sp>
      <p:sp>
        <p:nvSpPr>
          <p:cNvPr id="63" name="Right Brace 62"/>
          <p:cNvSpPr/>
          <p:nvPr/>
        </p:nvSpPr>
        <p:spPr>
          <a:xfrm rot="5400000">
            <a:off x="6640214" y="4437811"/>
            <a:ext cx="330649" cy="1507777"/>
          </a:xfrm>
          <a:prstGeom prst="rightBrace">
            <a:avLst>
              <a:gd name="adj1" fmla="val 0"/>
              <a:gd name="adj2" fmla="val 49532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76" name="Right Brace 75">
            <a:extLst>
              <a:ext uri="{FF2B5EF4-FFF2-40B4-BE49-F238E27FC236}">
                <a16:creationId xmlns:a16="http://schemas.microsoft.com/office/drawing/2014/main" id="{0FF10279-AF08-46AB-8443-21E16579F753}"/>
              </a:ext>
            </a:extLst>
          </p:cNvPr>
          <p:cNvSpPr/>
          <p:nvPr/>
        </p:nvSpPr>
        <p:spPr>
          <a:xfrm rot="5400000">
            <a:off x="7788262" y="4857497"/>
            <a:ext cx="298053" cy="643957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88B1C57-A5C6-4664-9325-7AFAB969A13B}"/>
              </a:ext>
            </a:extLst>
          </p:cNvPr>
          <p:cNvSpPr txBox="1"/>
          <p:nvPr/>
        </p:nvSpPr>
        <p:spPr>
          <a:xfrm>
            <a:off x="7182428" y="5364756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2022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4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 Revision Request</a:t>
            </a: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738093" y="4377662"/>
            <a:ext cx="7529283" cy="6775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cxnSpLocks/>
          </p:cNvCxnSpPr>
          <p:nvPr/>
        </p:nvCxnSpPr>
        <p:spPr>
          <a:xfrm flipH="1">
            <a:off x="8371554" y="4188150"/>
            <a:ext cx="260852" cy="25165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16200000">
            <a:off x="-1010707" y="2751976"/>
            <a:ext cx="2305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prstClr val="black"/>
                </a:solidFill>
              </a:rPr>
              <a:t>Number of Months from IA Range</a:t>
            </a:r>
          </a:p>
        </p:txBody>
      </p:sp>
      <p:graphicFrame>
        <p:nvGraphicFramePr>
          <p:cNvPr id="68" name="Chart 67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5111366"/>
              </p:ext>
            </p:extLst>
          </p:nvPr>
        </p:nvGraphicFramePr>
        <p:xfrm>
          <a:off x="573865" y="750347"/>
          <a:ext cx="7644410" cy="4282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E0D615BB-A91E-4BF3-8B89-76E596FAAE8B}"/>
              </a:ext>
            </a:extLst>
          </p:cNvPr>
          <p:cNvCxnSpPr>
            <a:cxnSpLocks/>
          </p:cNvCxnSpPr>
          <p:nvPr/>
        </p:nvCxnSpPr>
        <p:spPr>
          <a:xfrm>
            <a:off x="7615311" y="867018"/>
            <a:ext cx="821" cy="4059133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4371043" y="843210"/>
            <a:ext cx="44642" cy="4082941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019800" y="873080"/>
            <a:ext cx="17545" cy="4053071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1098060" y="3505200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70732" y="4062045"/>
            <a:ext cx="1488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50318" y="403527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825845" y="393700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64597" y="4379051"/>
            <a:ext cx="2594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460477" y="4249620"/>
            <a:ext cx="215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622865" y="2532387"/>
            <a:ext cx="2597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196454" y="4367270"/>
            <a:ext cx="2735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800723" y="4145854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6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394869" y="4367482"/>
            <a:ext cx="1451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9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499474" y="4362719"/>
            <a:ext cx="3056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10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667261" y="435969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043299" y="436087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218637" y="4370534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14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396370" y="4364368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61491" y="403277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16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934293" y="390769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18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773470" y="410112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17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138967" y="4370518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19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672240" y="439481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22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328072" y="4487247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474286" y="253422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835909" y="389401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036770" y="435999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199620" y="120540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25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374457" y="300258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26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568467" y="436708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27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725951" y="462867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28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946145" y="469261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29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109768" y="4423512"/>
            <a:ext cx="3215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30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289789" y="161826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31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480429" y="131313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32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651502" y="435436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33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014095" y="4352128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35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193212" y="3199828"/>
            <a:ext cx="357365" cy="21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36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376688" y="4435718"/>
            <a:ext cx="3181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37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571948" y="4364704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38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989967" y="4371496"/>
            <a:ext cx="2315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59066737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392096</TotalTime>
  <Words>2267</Words>
  <Application>Microsoft Office PowerPoint</Application>
  <PresentationFormat>On-screen Show (4:3)</PresentationFormat>
  <Paragraphs>696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2022 Release Targets – Board Approved NPRRs / SCRs / xGRRs </vt:lpstr>
      <vt:lpstr>In-Flight Strategic Projects</vt:lpstr>
      <vt:lpstr>Additional Project Status Information</vt:lpstr>
      <vt:lpstr>Potential Outage Scheduler (OS) Enhancement</vt:lpstr>
      <vt:lpstr>Variance from IA Cost Range – Revision Request Projects</vt:lpstr>
      <vt:lpstr>Variance from IA Duration Range – Revision Request Projects</vt:lpstr>
      <vt:lpstr>Revision Request Project Legend</vt:lpstr>
      <vt:lpstr>Impact Analysis Statistics Summary</vt:lpstr>
      <vt:lpstr>Priority / Rank Options for Revision Requests with Impacts</vt:lpstr>
      <vt:lpstr>ERCOT Technology Working Group (TWG)</vt:lpstr>
      <vt:lpstr>Appendix</vt:lpstr>
      <vt:lpstr>BES Combo Model Implementation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3102</cp:revision>
  <cp:lastPrinted>2022-08-13T23:36:00Z</cp:lastPrinted>
  <dcterms:created xsi:type="dcterms:W3CDTF">2016-01-21T15:20:31Z</dcterms:created>
  <dcterms:modified xsi:type="dcterms:W3CDTF">2022-09-15T03:32:03Z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