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7" r:id="rId6"/>
  </p:sldMasterIdLst>
  <p:notesMasterIdLst>
    <p:notesMasterId r:id="rId24"/>
  </p:notesMasterIdLst>
  <p:handoutMasterIdLst>
    <p:handoutMasterId r:id="rId25"/>
  </p:handoutMasterIdLst>
  <p:sldIdLst>
    <p:sldId id="260" r:id="rId7"/>
    <p:sldId id="284" r:id="rId8"/>
    <p:sldId id="261" r:id="rId9"/>
    <p:sldId id="294" r:id="rId10"/>
    <p:sldId id="301" r:id="rId11"/>
    <p:sldId id="296" r:id="rId12"/>
    <p:sldId id="262" r:id="rId13"/>
    <p:sldId id="286" r:id="rId14"/>
    <p:sldId id="287" r:id="rId15"/>
    <p:sldId id="288" r:id="rId16"/>
    <p:sldId id="289" r:id="rId17"/>
    <p:sldId id="290" r:id="rId18"/>
    <p:sldId id="302" r:id="rId19"/>
    <p:sldId id="285" r:id="rId20"/>
    <p:sldId id="303" r:id="rId21"/>
    <p:sldId id="304" r:id="rId22"/>
    <p:sldId id="305" r:id="rId23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301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302"/>
            <p14:sldId id="285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7462" autoAdjust="0"/>
  </p:normalViewPr>
  <p:slideViewPr>
    <p:cSldViewPr snapToGrid="0" snapToObjects="1">
      <p:cViewPr varScale="1">
        <p:scale>
          <a:sx n="100" d="100"/>
          <a:sy n="100" d="100"/>
        </p:scale>
        <p:origin x="1866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2,374,549 MWh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08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effectLst/>
                <a:latin typeface="Arial" panose="020B0604020202020204" pitchFamily="34" charset="0"/>
              </a:rPr>
              <a:t>5.51%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16.48Mhz on avg for July 2022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Time error started to go down around the 7</a:t>
            </a:r>
            <a:r>
              <a:rPr lang="en-US" baseline="30000" dirty="0"/>
              <a:t>th</a:t>
            </a:r>
            <a:r>
              <a:rPr lang="en-US" baseline="0" dirty="0"/>
              <a:t> due to  significant IRR ramps and heatwave. Several GTBD changes were made later in the month to recover time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43,067,150 MWh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23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6,279,388 MWh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71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effectLst/>
                <a:latin typeface="Arial" panose="020B0604020202020204" pitchFamily="34" charset="0"/>
              </a:rPr>
              <a:t>14.58%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7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40107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72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4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13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2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09/29/22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8/10/22</a:t>
            </a:r>
          </a:p>
        </p:txBody>
      </p:sp>
    </p:spTree>
    <p:extLst>
      <p:ext uri="{BB962C8B-B14F-4D97-AF65-F5344CB8AC3E}">
        <p14:creationId xmlns:p14="http://schemas.microsoft.com/office/powerpoint/2010/main" val="5414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</a:t>
              </a:r>
              <a:r>
                <a:rPr lang="en-US" sz="2000" dirty="0"/>
                <a:t>Jimmy Jackson, CPS</a:t>
              </a:r>
              <a:endParaRPr lang="en-US" sz="2000" i="1" dirty="0"/>
            </a:p>
            <a:p>
              <a:r>
                <a:rPr lang="en-US" sz="2000" i="1" dirty="0"/>
                <a:t>Vice Chair: </a:t>
              </a:r>
              <a:r>
                <a:rPr lang="en-US" sz="1800" i="1" dirty="0"/>
                <a:t>Vacant</a:t>
              </a:r>
              <a:endParaRPr lang="en-US" sz="1800" dirty="0"/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Sep 29</a:t>
              </a:r>
              <a:r>
                <a:rPr lang="en-US" baseline="30000" dirty="0"/>
                <a:t>th</a:t>
              </a:r>
              <a:r>
                <a:rPr lang="en-US" dirty="0"/>
                <a:t>, 2022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DCAB9D-612B-4939-8D9F-82BE75045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59" y="777240"/>
            <a:ext cx="730388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0358D1-7520-4114-B4CF-C761694B9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23" y="710128"/>
            <a:ext cx="730581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23BBDD-3373-4967-B7B9-54F59F739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721" y="701739"/>
            <a:ext cx="7301948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Energy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A7BC6A-5289-44F9-8CCB-CBD1DBADB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59" y="699531"/>
            <a:ext cx="730388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22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Energy from Wind Generation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02FF0D-7769-4F8E-88FC-78376D0A6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978" y="733087"/>
            <a:ext cx="730388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94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% Energy from Wind Generation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55145-87FC-4868-A6E8-FF390B7EB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89" y="720754"/>
            <a:ext cx="730581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00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Energy From Solar Generation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C30715-CFE9-490E-83F2-79963073A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969" y="721453"/>
            <a:ext cx="730901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23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% Energy from Solar Generation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D1D5B7-8341-4E17-8E5A-B6B1D6963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06" y="713064"/>
            <a:ext cx="7291699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51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0 FME in the month of August</a:t>
            </a:r>
          </a:p>
          <a:p>
            <a:pPr lvl="1"/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9/14/2022</a:t>
            </a:r>
          </a:p>
          <a:p>
            <a:pPr lvl="1"/>
            <a:r>
              <a:rPr lang="en-US" sz="2000" kern="0" dirty="0"/>
              <a:t>Review of 2023 A/S Methodology</a:t>
            </a:r>
          </a:p>
          <a:p>
            <a:pPr lvl="1"/>
            <a:r>
              <a:rPr lang="en-US" sz="2000" kern="0" dirty="0"/>
              <a:t>Review of NOGRR226</a:t>
            </a:r>
          </a:p>
          <a:p>
            <a:pPr lvl="1"/>
            <a:r>
              <a:rPr lang="en-US" sz="2000" kern="0" dirty="0"/>
              <a:t>Discussion of NPRR1433</a:t>
            </a:r>
          </a:p>
          <a:p>
            <a:pPr lvl="1"/>
            <a:r>
              <a:rPr lang="en-US" sz="2000" kern="0" dirty="0"/>
              <a:t>ERCOT Reports</a:t>
            </a:r>
          </a:p>
          <a:p>
            <a:pPr lvl="1"/>
            <a:r>
              <a:rPr lang="en-US" sz="2000" kern="0" dirty="0"/>
              <a:t>TRE Report</a:t>
            </a:r>
          </a:p>
          <a:p>
            <a:pPr lvl="1"/>
            <a:r>
              <a:rPr lang="en-US" sz="2000" kern="0" dirty="0"/>
              <a:t>BAL-001-TRE-SAR Overview</a:t>
            </a:r>
          </a:p>
          <a:p>
            <a:pPr lvl="1"/>
            <a:endParaRPr lang="en-US" sz="20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Frequency Measurable Events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E5D6525-8B31-4DDD-9D33-1A5553D2E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>
            <a:normAutofit/>
          </a:bodyPr>
          <a:lstStyle/>
          <a:p>
            <a:r>
              <a:rPr lang="en-US" sz="2000" dirty="0"/>
              <a:t>There were 0 FME’s in August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917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625F0-E8D9-4C69-A475-E8A6CC0C9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1" y="679276"/>
            <a:ext cx="7305817" cy="530352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82796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412  MW/0.1 Hz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2D81DD-C9BA-4078-B561-310D5A16F119}"/>
              </a:ext>
            </a:extLst>
          </p:cNvPr>
          <p:cNvSpPr/>
          <p:nvPr/>
        </p:nvSpPr>
        <p:spPr>
          <a:xfrm>
            <a:off x="6010588" y="4464770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 1223.77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Aug 2022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9D5F87-39D8-45C1-9F30-E24831FB6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276" y="701509"/>
            <a:ext cx="7291448" cy="53039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251CF2-6BDB-4B64-A933-450F75205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8860" y="852511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15197</TotalTime>
  <Words>210</Words>
  <Application>Microsoft Office PowerPoint</Application>
  <PresentationFormat>On-screen Show (4:3)</PresentationFormat>
  <Paragraphs>63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Custom Design</vt:lpstr>
      <vt:lpstr>1_Office Theme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Total Energy</vt:lpstr>
      <vt:lpstr>Total Energy from Wind Generation</vt:lpstr>
      <vt:lpstr>% Energy from Wind Generation</vt:lpstr>
      <vt:lpstr>Total Energy From Solar Generation</vt:lpstr>
      <vt:lpstr>% Energy from Solar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Jackson, Jimmy R.</cp:lastModifiedBy>
  <cp:revision>752</cp:revision>
  <cp:lastPrinted>2021-08-03T14:43:19Z</cp:lastPrinted>
  <dcterms:created xsi:type="dcterms:W3CDTF">2010-04-12T23:12:02Z</dcterms:created>
  <dcterms:modified xsi:type="dcterms:W3CDTF">2022-09-28T15:35:02Z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