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7"/>
  </p:notesMasterIdLst>
  <p:handoutMasterIdLst>
    <p:handoutMasterId r:id="rId18"/>
  </p:handoutMasterIdLst>
  <p:sldIdLst>
    <p:sldId id="260" r:id="rId5"/>
    <p:sldId id="369" r:id="rId6"/>
    <p:sldId id="376" r:id="rId7"/>
    <p:sldId id="294" r:id="rId8"/>
    <p:sldId id="372" r:id="rId9"/>
    <p:sldId id="383" r:id="rId10"/>
    <p:sldId id="379" r:id="rId11"/>
    <p:sldId id="378" r:id="rId12"/>
    <p:sldId id="380" r:id="rId13"/>
    <p:sldId id="381" r:id="rId14"/>
    <p:sldId id="382" r:id="rId15"/>
    <p:sldId id="350" r:id="rId16"/>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571A46D6-623E-4349-91CD-0420DCFAB77C}" v="2" dt="2022-09-21T19:58:08.754"/>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79" autoAdjust="0"/>
    <p:restoredTop sz="94595" autoAdjust="0"/>
  </p:normalViewPr>
  <p:slideViewPr>
    <p:cSldViewPr snapToGrid="0" snapToObjects="1">
      <p:cViewPr varScale="1">
        <p:scale>
          <a:sx n="68" d="100"/>
          <a:sy n="68" d="100"/>
        </p:scale>
        <p:origin x="1476" y="48"/>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handoutMaster" Target="handoutMasters/handoutMaster1.xml"/><Relationship Id="rId3" Type="http://schemas.openxmlformats.org/officeDocument/2006/relationships/slideMaster" Target="slideMasters/slideMaster1.xml"/><Relationship Id="rId21"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microsoft.com/office/2015/10/relationships/revisionInfo" Target="revisionInfo.xml"/><Relationship Id="rId5" Type="http://schemas.openxmlformats.org/officeDocument/2006/relationships/slide" Target="slides/slide1.xml"/><Relationship Id="rId15" Type="http://schemas.openxmlformats.org/officeDocument/2006/relationships/slide" Target="slides/slide11.xml"/><Relationship Id="rId23" Type="http://schemas.microsoft.com/office/2016/11/relationships/changesInfo" Target="changesInfos/changesInfo1.xml"/><Relationship Id="rId10" Type="http://schemas.openxmlformats.org/officeDocument/2006/relationships/slide" Target="slides/slide6.xml"/><Relationship Id="rId19" Type="http://schemas.openxmlformats.org/officeDocument/2006/relationships/presProps" Target="presProps.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Phillips, Cory" userId="6c597cff-5f3b-4912-8764-37cc172c8644" providerId="ADAL" clId="{571A46D6-623E-4349-91CD-0420DCFAB77C}"/>
    <pc:docChg chg="undo redo custSel delSld modSld delMainMaster">
      <pc:chgData name="Phillips, Cory" userId="6c597cff-5f3b-4912-8764-37cc172c8644" providerId="ADAL" clId="{571A46D6-623E-4349-91CD-0420DCFAB77C}" dt="2022-09-21T20:03:28.050" v="281" actId="20577"/>
      <pc:docMkLst>
        <pc:docMk/>
      </pc:docMkLst>
      <pc:sldChg chg="modSp mod">
        <pc:chgData name="Phillips, Cory" userId="6c597cff-5f3b-4912-8764-37cc172c8644" providerId="ADAL" clId="{571A46D6-623E-4349-91CD-0420DCFAB77C}" dt="2022-09-21T19:43:16.970" v="13" actId="20577"/>
        <pc:sldMkLst>
          <pc:docMk/>
          <pc:sldMk cId="0" sldId="260"/>
        </pc:sldMkLst>
        <pc:spChg chg="mod">
          <ac:chgData name="Phillips, Cory" userId="6c597cff-5f3b-4912-8764-37cc172c8644" providerId="ADAL" clId="{571A46D6-623E-4349-91CD-0420DCFAB77C}" dt="2022-09-21T19:43:16.970" v="13" actId="20577"/>
          <ac:spMkLst>
            <pc:docMk/>
            <pc:sldMk cId="0" sldId="260"/>
            <ac:spMk id="7171" creationId="{00000000-0000-0000-0000-000000000000}"/>
          </ac:spMkLst>
        </pc:spChg>
      </pc:sldChg>
      <pc:sldChg chg="del">
        <pc:chgData name="Phillips, Cory" userId="6c597cff-5f3b-4912-8764-37cc172c8644" providerId="ADAL" clId="{571A46D6-623E-4349-91CD-0420DCFAB77C}" dt="2022-09-21T19:57:05.999" v="250" actId="2696"/>
        <pc:sldMkLst>
          <pc:docMk/>
          <pc:sldMk cId="3993419778" sldId="350"/>
        </pc:sldMkLst>
      </pc:sldChg>
      <pc:sldChg chg="modSp mod">
        <pc:chgData name="Phillips, Cory" userId="6c597cff-5f3b-4912-8764-37cc172c8644" providerId="ADAL" clId="{571A46D6-623E-4349-91CD-0420DCFAB77C}" dt="2022-09-21T20:01:25.912" v="255" actId="20577"/>
        <pc:sldMkLst>
          <pc:docMk/>
          <pc:sldMk cId="2373647681" sldId="369"/>
        </pc:sldMkLst>
        <pc:spChg chg="mod">
          <ac:chgData name="Phillips, Cory" userId="6c597cff-5f3b-4912-8764-37cc172c8644" providerId="ADAL" clId="{571A46D6-623E-4349-91CD-0420DCFAB77C}" dt="2022-09-21T20:01:25.912" v="255" actId="20577"/>
          <ac:spMkLst>
            <pc:docMk/>
            <pc:sldMk cId="2373647681" sldId="369"/>
            <ac:spMk id="4" creationId="{00000000-0000-0000-0000-000000000000}"/>
          </ac:spMkLst>
        </pc:spChg>
      </pc:sldChg>
      <pc:sldChg chg="modSp mod">
        <pc:chgData name="Phillips, Cory" userId="6c597cff-5f3b-4912-8764-37cc172c8644" providerId="ADAL" clId="{571A46D6-623E-4349-91CD-0420DCFAB77C}" dt="2022-09-21T19:53:08.626" v="202" actId="2711"/>
        <pc:sldMkLst>
          <pc:docMk/>
          <pc:sldMk cId="1870099615" sldId="372"/>
        </pc:sldMkLst>
        <pc:spChg chg="mod">
          <ac:chgData name="Phillips, Cory" userId="6c597cff-5f3b-4912-8764-37cc172c8644" providerId="ADAL" clId="{571A46D6-623E-4349-91CD-0420DCFAB77C}" dt="2022-09-21T19:52:37.614" v="200" actId="403"/>
          <ac:spMkLst>
            <pc:docMk/>
            <pc:sldMk cId="1870099615" sldId="372"/>
            <ac:spMk id="14338" creationId="{00000000-0000-0000-0000-000000000000}"/>
          </ac:spMkLst>
        </pc:spChg>
        <pc:spChg chg="mod">
          <ac:chgData name="Phillips, Cory" userId="6c597cff-5f3b-4912-8764-37cc172c8644" providerId="ADAL" clId="{571A46D6-623E-4349-91CD-0420DCFAB77C}" dt="2022-09-21T19:53:08.626" v="202" actId="2711"/>
          <ac:spMkLst>
            <pc:docMk/>
            <pc:sldMk cId="1870099615" sldId="372"/>
            <ac:spMk id="14339" creationId="{00000000-0000-0000-0000-000000000000}"/>
          </ac:spMkLst>
        </pc:spChg>
      </pc:sldChg>
      <pc:sldChg chg="modSp mod">
        <pc:chgData name="Phillips, Cory" userId="6c597cff-5f3b-4912-8764-37cc172c8644" providerId="ADAL" clId="{571A46D6-623E-4349-91CD-0420DCFAB77C}" dt="2022-09-21T20:03:28.050" v="281" actId="20577"/>
        <pc:sldMkLst>
          <pc:docMk/>
          <pc:sldMk cId="1519552469" sldId="376"/>
        </pc:sldMkLst>
        <pc:spChg chg="mod">
          <ac:chgData name="Phillips, Cory" userId="6c597cff-5f3b-4912-8764-37cc172c8644" providerId="ADAL" clId="{571A46D6-623E-4349-91CD-0420DCFAB77C}" dt="2022-09-21T20:03:28.050" v="281" actId="20577"/>
          <ac:spMkLst>
            <pc:docMk/>
            <pc:sldMk cId="1519552469" sldId="376"/>
            <ac:spMk id="4" creationId="{00000000-0000-0000-0000-000000000000}"/>
          </ac:spMkLst>
        </pc:spChg>
      </pc:sldChg>
      <pc:sldChg chg="del">
        <pc:chgData name="Phillips, Cory" userId="6c597cff-5f3b-4912-8764-37cc172c8644" providerId="ADAL" clId="{571A46D6-623E-4349-91CD-0420DCFAB77C}" dt="2022-09-21T19:51:58.008" v="193" actId="2696"/>
        <pc:sldMkLst>
          <pc:docMk/>
          <pc:sldMk cId="1026605276" sldId="377"/>
        </pc:sldMkLst>
      </pc:sldChg>
      <pc:sldChg chg="modSp mod">
        <pc:chgData name="Phillips, Cory" userId="6c597cff-5f3b-4912-8764-37cc172c8644" providerId="ADAL" clId="{571A46D6-623E-4349-91CD-0420DCFAB77C}" dt="2022-09-21T19:54:56.527" v="223" actId="2711"/>
        <pc:sldMkLst>
          <pc:docMk/>
          <pc:sldMk cId="3600711586" sldId="378"/>
        </pc:sldMkLst>
        <pc:spChg chg="mod">
          <ac:chgData name="Phillips, Cory" userId="6c597cff-5f3b-4912-8764-37cc172c8644" providerId="ADAL" clId="{571A46D6-623E-4349-91CD-0420DCFAB77C}" dt="2022-09-21T19:54:40.220" v="221" actId="20577"/>
          <ac:spMkLst>
            <pc:docMk/>
            <pc:sldMk cId="3600711586" sldId="378"/>
            <ac:spMk id="14338" creationId="{00000000-0000-0000-0000-000000000000}"/>
          </ac:spMkLst>
        </pc:spChg>
        <pc:spChg chg="mod">
          <ac:chgData name="Phillips, Cory" userId="6c597cff-5f3b-4912-8764-37cc172c8644" providerId="ADAL" clId="{571A46D6-623E-4349-91CD-0420DCFAB77C}" dt="2022-09-21T19:54:56.527" v="223" actId="2711"/>
          <ac:spMkLst>
            <pc:docMk/>
            <pc:sldMk cId="3600711586" sldId="378"/>
            <ac:spMk id="14339" creationId="{00000000-0000-0000-0000-000000000000}"/>
          </ac:spMkLst>
        </pc:spChg>
      </pc:sldChg>
      <pc:sldChg chg="modSp mod">
        <pc:chgData name="Phillips, Cory" userId="6c597cff-5f3b-4912-8764-37cc172c8644" providerId="ADAL" clId="{571A46D6-623E-4349-91CD-0420DCFAB77C}" dt="2022-09-21T19:54:20.949" v="216" actId="2711"/>
        <pc:sldMkLst>
          <pc:docMk/>
          <pc:sldMk cId="4219340119" sldId="379"/>
        </pc:sldMkLst>
        <pc:spChg chg="mod">
          <ac:chgData name="Phillips, Cory" userId="6c597cff-5f3b-4912-8764-37cc172c8644" providerId="ADAL" clId="{571A46D6-623E-4349-91CD-0420DCFAB77C}" dt="2022-09-21T19:54:04.878" v="214" actId="20577"/>
          <ac:spMkLst>
            <pc:docMk/>
            <pc:sldMk cId="4219340119" sldId="379"/>
            <ac:spMk id="14338" creationId="{00000000-0000-0000-0000-000000000000}"/>
          </ac:spMkLst>
        </pc:spChg>
        <pc:spChg chg="mod">
          <ac:chgData name="Phillips, Cory" userId="6c597cff-5f3b-4912-8764-37cc172c8644" providerId="ADAL" clId="{571A46D6-623E-4349-91CD-0420DCFAB77C}" dt="2022-09-21T19:54:20.949" v="216" actId="2711"/>
          <ac:spMkLst>
            <pc:docMk/>
            <pc:sldMk cId="4219340119" sldId="379"/>
            <ac:spMk id="14339" creationId="{00000000-0000-0000-0000-000000000000}"/>
          </ac:spMkLst>
        </pc:spChg>
      </pc:sldChg>
      <pc:sldChg chg="modSp mod">
        <pc:chgData name="Phillips, Cory" userId="6c597cff-5f3b-4912-8764-37cc172c8644" providerId="ADAL" clId="{571A46D6-623E-4349-91CD-0420DCFAB77C}" dt="2022-09-21T19:55:33.560" v="230" actId="2711"/>
        <pc:sldMkLst>
          <pc:docMk/>
          <pc:sldMk cId="2242511144" sldId="380"/>
        </pc:sldMkLst>
        <pc:spChg chg="mod">
          <ac:chgData name="Phillips, Cory" userId="6c597cff-5f3b-4912-8764-37cc172c8644" providerId="ADAL" clId="{571A46D6-623E-4349-91CD-0420DCFAB77C}" dt="2022-09-21T19:55:15.051" v="228" actId="20577"/>
          <ac:spMkLst>
            <pc:docMk/>
            <pc:sldMk cId="2242511144" sldId="380"/>
            <ac:spMk id="14338" creationId="{00000000-0000-0000-0000-000000000000}"/>
          </ac:spMkLst>
        </pc:spChg>
        <pc:spChg chg="mod">
          <ac:chgData name="Phillips, Cory" userId="6c597cff-5f3b-4912-8764-37cc172c8644" providerId="ADAL" clId="{571A46D6-623E-4349-91CD-0420DCFAB77C}" dt="2022-09-21T19:55:33.560" v="230" actId="2711"/>
          <ac:spMkLst>
            <pc:docMk/>
            <pc:sldMk cId="2242511144" sldId="380"/>
            <ac:spMk id="14339" creationId="{00000000-0000-0000-0000-000000000000}"/>
          </ac:spMkLst>
        </pc:spChg>
      </pc:sldChg>
      <pc:sldChg chg="modSp mod">
        <pc:chgData name="Phillips, Cory" userId="6c597cff-5f3b-4912-8764-37cc172c8644" providerId="ADAL" clId="{571A46D6-623E-4349-91CD-0420DCFAB77C}" dt="2022-09-21T19:56:09.543" v="239" actId="2711"/>
        <pc:sldMkLst>
          <pc:docMk/>
          <pc:sldMk cId="2368256181" sldId="381"/>
        </pc:sldMkLst>
        <pc:spChg chg="mod">
          <ac:chgData name="Phillips, Cory" userId="6c597cff-5f3b-4912-8764-37cc172c8644" providerId="ADAL" clId="{571A46D6-623E-4349-91CD-0420DCFAB77C}" dt="2022-09-21T19:55:56.087" v="237" actId="20577"/>
          <ac:spMkLst>
            <pc:docMk/>
            <pc:sldMk cId="2368256181" sldId="381"/>
            <ac:spMk id="14338" creationId="{00000000-0000-0000-0000-000000000000}"/>
          </ac:spMkLst>
        </pc:spChg>
        <pc:spChg chg="mod">
          <ac:chgData name="Phillips, Cory" userId="6c597cff-5f3b-4912-8764-37cc172c8644" providerId="ADAL" clId="{571A46D6-623E-4349-91CD-0420DCFAB77C}" dt="2022-09-21T19:56:09.543" v="239" actId="2711"/>
          <ac:spMkLst>
            <pc:docMk/>
            <pc:sldMk cId="2368256181" sldId="381"/>
            <ac:spMk id="14339" creationId="{00000000-0000-0000-0000-000000000000}"/>
          </ac:spMkLst>
        </pc:spChg>
      </pc:sldChg>
      <pc:sldChg chg="modSp mod">
        <pc:chgData name="Phillips, Cory" userId="6c597cff-5f3b-4912-8764-37cc172c8644" providerId="ADAL" clId="{571A46D6-623E-4349-91CD-0420DCFAB77C}" dt="2022-09-21T19:57:00.661" v="249" actId="2711"/>
        <pc:sldMkLst>
          <pc:docMk/>
          <pc:sldMk cId="805399987" sldId="382"/>
        </pc:sldMkLst>
        <pc:spChg chg="mod">
          <ac:chgData name="Phillips, Cory" userId="6c597cff-5f3b-4912-8764-37cc172c8644" providerId="ADAL" clId="{571A46D6-623E-4349-91CD-0420DCFAB77C}" dt="2022-09-21T19:56:45.709" v="247" actId="20577"/>
          <ac:spMkLst>
            <pc:docMk/>
            <pc:sldMk cId="805399987" sldId="382"/>
            <ac:spMk id="14338" creationId="{00000000-0000-0000-0000-000000000000}"/>
          </ac:spMkLst>
        </pc:spChg>
        <pc:spChg chg="mod">
          <ac:chgData name="Phillips, Cory" userId="6c597cff-5f3b-4912-8764-37cc172c8644" providerId="ADAL" clId="{571A46D6-623E-4349-91CD-0420DCFAB77C}" dt="2022-09-21T19:57:00.661" v="249" actId="2711"/>
          <ac:spMkLst>
            <pc:docMk/>
            <pc:sldMk cId="805399987" sldId="382"/>
            <ac:spMk id="14339" creationId="{00000000-0000-0000-0000-000000000000}"/>
          </ac:spMkLst>
        </pc:spChg>
      </pc:sldChg>
      <pc:sldChg chg="modSp mod">
        <pc:chgData name="Phillips, Cory" userId="6c597cff-5f3b-4912-8764-37cc172c8644" providerId="ADAL" clId="{571A46D6-623E-4349-91CD-0420DCFAB77C}" dt="2022-09-21T19:53:46.644" v="209" actId="2711"/>
        <pc:sldMkLst>
          <pc:docMk/>
          <pc:sldMk cId="2220505685" sldId="383"/>
        </pc:sldMkLst>
        <pc:spChg chg="mod">
          <ac:chgData name="Phillips, Cory" userId="6c597cff-5f3b-4912-8764-37cc172c8644" providerId="ADAL" clId="{571A46D6-623E-4349-91CD-0420DCFAB77C}" dt="2022-09-21T19:53:29.277" v="207" actId="20577"/>
          <ac:spMkLst>
            <pc:docMk/>
            <pc:sldMk cId="2220505685" sldId="383"/>
            <ac:spMk id="14338" creationId="{00000000-0000-0000-0000-000000000000}"/>
          </ac:spMkLst>
        </pc:spChg>
        <pc:spChg chg="mod">
          <ac:chgData name="Phillips, Cory" userId="6c597cff-5f3b-4912-8764-37cc172c8644" providerId="ADAL" clId="{571A46D6-623E-4349-91CD-0420DCFAB77C}" dt="2022-09-21T19:53:46.644" v="209" actId="2711"/>
          <ac:spMkLst>
            <pc:docMk/>
            <pc:sldMk cId="2220505685" sldId="383"/>
            <ac:spMk id="14339" creationId="{00000000-0000-0000-0000-000000000000}"/>
          </ac:spMkLst>
        </pc:spChg>
      </pc:sldChg>
      <pc:sldChg chg="del">
        <pc:chgData name="Phillips, Cory" userId="6c597cff-5f3b-4912-8764-37cc172c8644" providerId="ADAL" clId="{571A46D6-623E-4349-91CD-0420DCFAB77C}" dt="2022-09-21T19:56:17.643" v="240" actId="2696"/>
        <pc:sldMkLst>
          <pc:docMk/>
          <pc:sldMk cId="3675322239" sldId="384"/>
        </pc:sldMkLst>
      </pc:sldChg>
      <pc:sldMasterChg chg="del delSldLayout">
        <pc:chgData name="Phillips, Cory" userId="6c597cff-5f3b-4912-8764-37cc172c8644" providerId="ADAL" clId="{571A46D6-623E-4349-91CD-0420DCFAB77C}" dt="2022-09-21T19:57:05.999" v="250" actId="2696"/>
        <pc:sldMasterMkLst>
          <pc:docMk/>
          <pc:sldMasterMk cId="1742986850" sldId="2147494277"/>
        </pc:sldMasterMkLst>
        <pc:sldLayoutChg chg="del">
          <pc:chgData name="Phillips, Cory" userId="6c597cff-5f3b-4912-8764-37cc172c8644" providerId="ADAL" clId="{571A46D6-623E-4349-91CD-0420DCFAB77C}" dt="2022-09-21T19:57:05.999" v="250" actId="2696"/>
          <pc:sldLayoutMkLst>
            <pc:docMk/>
            <pc:sldMasterMk cId="1742986850" sldId="2147494277"/>
            <pc:sldLayoutMk cId="3587305634" sldId="2147494278"/>
          </pc:sldLayoutMkLst>
        </pc:sldLayoutChg>
        <pc:sldLayoutChg chg="del">
          <pc:chgData name="Phillips, Cory" userId="6c597cff-5f3b-4912-8764-37cc172c8644" providerId="ADAL" clId="{571A46D6-623E-4349-91CD-0420DCFAB77C}" dt="2022-09-21T19:57:05.999" v="250" actId="2696"/>
          <pc:sldLayoutMkLst>
            <pc:docMk/>
            <pc:sldMasterMk cId="1742986850" sldId="2147494277"/>
            <pc:sldLayoutMk cId="3918687291" sldId="2147494279"/>
          </pc:sldLayoutMkLst>
        </pc:sldLayoutChg>
        <pc:sldLayoutChg chg="del">
          <pc:chgData name="Phillips, Cory" userId="6c597cff-5f3b-4912-8764-37cc172c8644" providerId="ADAL" clId="{571A46D6-623E-4349-91CD-0420DCFAB77C}" dt="2022-09-21T19:57:05.999" v="250" actId="2696"/>
          <pc:sldLayoutMkLst>
            <pc:docMk/>
            <pc:sldMasterMk cId="1742986850" sldId="2147494277"/>
            <pc:sldLayoutMk cId="3784210040" sldId="2147494280"/>
          </pc:sldLayoutMkLst>
        </pc:sldLayout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9/21/2022</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9/21/2022</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11</a:t>
            </a:fld>
            <a:endParaRPr lang="en-US" altLang="en-US"/>
          </a:p>
        </p:txBody>
      </p:sp>
    </p:spTree>
    <p:extLst>
      <p:ext uri="{BB962C8B-B14F-4D97-AF65-F5344CB8AC3E}">
        <p14:creationId xmlns:p14="http://schemas.microsoft.com/office/powerpoint/2010/main" val="17893821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12</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5819220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370716979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a:latin typeface="Calibri" panose="020F0502020204030204" pitchFamily="34" charset="0"/>
            </a:endParaRPr>
          </a:p>
        </p:txBody>
      </p:sp>
    </p:spTree>
    <p:extLst>
      <p:ext uri="{BB962C8B-B14F-4D97-AF65-F5344CB8AC3E}">
        <p14:creationId xmlns:p14="http://schemas.microsoft.com/office/powerpoint/2010/main" val="295910749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5</a:t>
            </a:fld>
            <a:endParaRPr lang="en-US" altLang="en-US"/>
          </a:p>
        </p:txBody>
      </p:sp>
    </p:spTree>
    <p:extLst>
      <p:ext uri="{BB962C8B-B14F-4D97-AF65-F5344CB8AC3E}">
        <p14:creationId xmlns:p14="http://schemas.microsoft.com/office/powerpoint/2010/main" val="33140605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296413788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7</a:t>
            </a:fld>
            <a:endParaRPr lang="en-US" altLang="en-US"/>
          </a:p>
        </p:txBody>
      </p:sp>
    </p:spTree>
    <p:extLst>
      <p:ext uri="{BB962C8B-B14F-4D97-AF65-F5344CB8AC3E}">
        <p14:creationId xmlns:p14="http://schemas.microsoft.com/office/powerpoint/2010/main" val="168187270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8</a:t>
            </a:fld>
            <a:endParaRPr lang="en-US" altLang="en-US"/>
          </a:p>
        </p:txBody>
      </p:sp>
    </p:spTree>
    <p:extLst>
      <p:ext uri="{BB962C8B-B14F-4D97-AF65-F5344CB8AC3E}">
        <p14:creationId xmlns:p14="http://schemas.microsoft.com/office/powerpoint/2010/main" val="410737009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9</a:t>
            </a:fld>
            <a:endParaRPr lang="en-US" altLang="en-US"/>
          </a:p>
        </p:txBody>
      </p:sp>
    </p:spTree>
    <p:extLst>
      <p:ext uri="{BB962C8B-B14F-4D97-AF65-F5344CB8AC3E}">
        <p14:creationId xmlns:p14="http://schemas.microsoft.com/office/powerpoint/2010/main" val="294291625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10</a:t>
            </a:fld>
            <a:endParaRPr lang="en-US" altLang="en-US"/>
          </a:p>
        </p:txBody>
      </p:sp>
    </p:spTree>
    <p:extLst>
      <p:ext uri="{BB962C8B-B14F-4D97-AF65-F5344CB8AC3E}">
        <p14:creationId xmlns:p14="http://schemas.microsoft.com/office/powerpoint/2010/main" val="95247832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80624399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September 2022</a:t>
            </a:r>
          </a:p>
        </p:txBody>
      </p:sp>
    </p:spTree>
    <p:extLst>
      <p:ext uri="{BB962C8B-B14F-4D97-AF65-F5344CB8AC3E}">
        <p14:creationId xmlns:p14="http://schemas.microsoft.com/office/powerpoint/2010/main" val="47940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586413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userDrawn="1">
  <p:cSld name="Custom Layout">
    <p:spTree>
      <p:nvGrpSpPr>
        <p:cNvPr id="1" name=""/>
        <p:cNvGrpSpPr/>
        <p:nvPr/>
      </p:nvGrpSpPr>
      <p:grpSpPr>
        <a:xfrm>
          <a:off x="0" y="0"/>
          <a:ext cx="0" cy="0"/>
          <a:chOff x="0" y="0"/>
          <a:chExt cx="0" cy="0"/>
        </a:xfrm>
      </p:grpSpPr>
      <p:sp>
        <p:nvSpPr>
          <p:cNvPr id="3" name="Footer Placeholder 2"/>
          <p:cNvSpPr>
            <a:spLocks noGrp="1"/>
          </p:cNvSpPr>
          <p:nvPr>
            <p:ph type="ftr" sz="quarter" idx="10"/>
          </p:nvPr>
        </p:nvSpPr>
        <p:spPr/>
        <p:txBody>
          <a:bodyPr/>
          <a:lstStyle/>
          <a:p>
            <a:r>
              <a:rPr lang="en-US"/>
              <a:t>Footer text goes here.</a:t>
            </a:r>
            <a:endParaRPr lang="en-US" dirty="0"/>
          </a:p>
        </p:txBody>
      </p:sp>
      <p:sp>
        <p:nvSpPr>
          <p:cNvPr id="4" name="Slide Number Placeholder 3"/>
          <p:cNvSpPr>
            <a:spLocks noGrp="1"/>
          </p:cNvSpPr>
          <p:nvPr>
            <p:ph type="sldNum" sz="quarter" idx="11"/>
          </p:nvPr>
        </p:nvSpPr>
        <p:spPr/>
        <p:txBody>
          <a:bodyPr/>
          <a:lstStyle/>
          <a:p>
            <a:fld id="{1D93BD3E-1E9A-4970-A6F7-E7AC52762E0C}" type="slidenum">
              <a:rPr lang="en-US" smtClean="0"/>
              <a:pPr/>
              <a:t>‹#›</a:t>
            </a:fld>
            <a:endParaRPr lang="en-US"/>
          </a:p>
        </p:txBody>
      </p:sp>
      <p:sp>
        <p:nvSpPr>
          <p:cNvPr id="5" name="Content Placeholder 4"/>
          <p:cNvSpPr>
            <a:spLocks noGrp="1"/>
          </p:cNvSpPr>
          <p:nvPr>
            <p:ph sz="half" idx="1"/>
          </p:nvPr>
        </p:nvSpPr>
        <p:spPr>
          <a:xfrm>
            <a:off x="628650" y="990601"/>
            <a:ext cx="3886200" cy="4800600"/>
          </a:xfrm>
          <a:prstGeom prst="rect">
            <a:avLst/>
          </a:prstGeom>
        </p:spPr>
        <p:txBody>
          <a:bodyPr/>
          <a:lstStyle>
            <a:lvl1pPr>
              <a:defRPr sz="1800">
                <a:solidFill>
                  <a:schemeClr val="tx2"/>
                </a:solidFill>
              </a:defRPr>
            </a:lvl1pPr>
          </a:lstStyle>
          <a:p>
            <a:endParaRPr lang="en-US" dirty="0"/>
          </a:p>
        </p:txBody>
      </p:sp>
      <p:sp>
        <p:nvSpPr>
          <p:cNvPr id="6" name="Content Placeholder 5"/>
          <p:cNvSpPr>
            <a:spLocks noGrp="1"/>
          </p:cNvSpPr>
          <p:nvPr>
            <p:ph sz="half" idx="2"/>
          </p:nvPr>
        </p:nvSpPr>
        <p:spPr>
          <a:xfrm>
            <a:off x="4629150" y="990601"/>
            <a:ext cx="3886200" cy="4800600"/>
          </a:xfrm>
          <a:prstGeom prst="rect">
            <a:avLst/>
          </a:prstGeom>
        </p:spPr>
        <p:txBody>
          <a:bodyPr/>
          <a:lstStyle>
            <a:lvl1pPr>
              <a:defRPr sz="1800">
                <a:solidFill>
                  <a:schemeClr val="tx2"/>
                </a:solidFill>
              </a:defRPr>
            </a:lvl1pPr>
          </a:lstStyle>
          <a:p>
            <a:endParaRPr lang="en-US"/>
          </a:p>
        </p:txBody>
      </p:sp>
      <p:sp>
        <p:nvSpPr>
          <p:cNvPr id="7" name="Title 1"/>
          <p:cNvSpPr>
            <a:spLocks noGrp="1"/>
          </p:cNvSpPr>
          <p:nvPr>
            <p:ph type="title"/>
          </p:nvPr>
        </p:nvSpPr>
        <p:spPr>
          <a:xfrm>
            <a:off x="381000" y="243682"/>
            <a:ext cx="8458200" cy="518318"/>
          </a:xfrm>
          <a:prstGeom prst="rect">
            <a:avLst/>
          </a:prstGeom>
        </p:spPr>
        <p:txBody>
          <a:bodyPr/>
          <a:lstStyle>
            <a:lvl1pPr algn="l">
              <a:defRPr sz="2100" b="1">
                <a:solidFill>
                  <a:schemeClr val="accent1"/>
                </a:solidFill>
              </a:defRPr>
            </a:lvl1pPr>
          </a:lstStyle>
          <a:p>
            <a:r>
              <a:rPr lang="en-US" dirty="0"/>
              <a:t>Click to edit Master title style</a:t>
            </a:r>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350"/>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07660753"/>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6" Type="http://schemas.openxmlformats.org/officeDocument/2006/relationships/image" Target="../media/image2.png"/><Relationship Id="rId5" Type="http://schemas.openxmlformats.org/officeDocument/2006/relationships/theme" Target="../theme/theme2.xml"/><Relationship Id="rId4" Type="http://schemas.openxmlformats.org/officeDocument/2006/relationships/slideLayout" Target="../slideLayouts/slideLayout7.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6"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1643363214"/>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 id="2147494281" r:id="rId4"/>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6: 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September 28, 2022</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SCR820, Operator Real-Time Messaging During Emergency [AEP, CenterPoint]</a:t>
            </a:r>
            <a:endParaRPr lang="en-US" sz="1800" dirty="0"/>
          </a:p>
        </p:txBody>
      </p:sp>
      <p:sp>
        <p:nvSpPr>
          <p:cNvPr id="14339" name="Rectangle 2"/>
          <p:cNvSpPr>
            <a:spLocks noChangeArrowheads="1"/>
          </p:cNvSpPr>
          <p:nvPr/>
        </p:nvSpPr>
        <p:spPr bwMode="auto">
          <a:xfrm>
            <a:off x="190500" y="774492"/>
            <a:ext cx="8612307" cy="53553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a:t>
            </a:r>
            <a:r>
              <a:rPr lang="en-US" sz="1800" dirty="0">
                <a:effectLst/>
                <a:latin typeface="+mn-lt"/>
                <a:ea typeface="Times New Roman" panose="02020603050405020304" pitchFamily="18" charset="0"/>
              </a:rPr>
              <a:t>  Upon system implementation – Priority 2023; Rank 3730</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$750K and $1.2M; no impacts to ERCOT staffing; impacts to Grid Operations Support Systems, ERCOT Website and MIS Systems, and Channel Management Systems;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will be updated; ERCOT grid operations and practices will be updated.</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SCR builds on the ERCOT Hotline communication process by developing a web-based (e.g., Google Chrome; Microsoft Edge) platform supporting Real-Time, bi-directional, “Send-Review” messaging between ERCOT Operators and Transmission Operators (TOs) during emergency event coordination.  The tool will support one-to-one or one-to-many communications.  The Messaging System will log and store communications so that parties can stay current during the emergency event and for review subsequent to the emergency.</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1/13/22, PRS voted unanimously to recommend approval of SCR820 as submitted.  On 9/15/22 PRS voted to endorse and forward to TAC the 2/9/22 PRS Report and 9/13/22 Impact Analysis for SCR820 with a recommended priority of 2023 and rank of 3730.  There was one abstention from the Independent Power Marketer (IPM) (Tenaska) Market Segment.</a:t>
            </a:r>
          </a:p>
        </p:txBody>
      </p:sp>
    </p:spTree>
    <p:extLst>
      <p:ext uri="{BB962C8B-B14F-4D97-AF65-F5344CB8AC3E}">
        <p14:creationId xmlns:p14="http://schemas.microsoft.com/office/powerpoint/2010/main" val="236825618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SCR823, ERCOT Mass System “County Name” File Updates for Texas SET V5.0 Implementation – URGENT [TX SET]</a:t>
            </a:r>
            <a:endParaRPr lang="en-US" sz="1800" dirty="0"/>
          </a:p>
        </p:txBody>
      </p:sp>
      <p:sp>
        <p:nvSpPr>
          <p:cNvPr id="14339" name="Rectangle 2"/>
          <p:cNvSpPr>
            <a:spLocks noChangeArrowheads="1"/>
          </p:cNvSpPr>
          <p:nvPr/>
        </p:nvSpPr>
        <p:spPr bwMode="auto">
          <a:xfrm>
            <a:off x="190500" y="774492"/>
            <a:ext cx="8612307" cy="31393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a:t>
            </a:r>
            <a:r>
              <a:rPr lang="en-US" sz="1800" dirty="0">
                <a:effectLst/>
                <a:latin typeface="+mn-lt"/>
                <a:ea typeface="Times New Roman" panose="02020603050405020304" pitchFamily="18" charset="0"/>
              </a:rPr>
              <a:t>  To be determined</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To be determined</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SCR requests that ERCOT process (upload) a flat file received by ERCOT from each affected TDSP that contains all the TDSPs’ ESI IDs with one exception being retired ESI IDs.  This flat file would allow all REPs to have County Names associated to all ESI IDs on the very first day following Texas SET V5.0 production go-live through the TDSPs’ ESI ID extract that is produced daily by ERCOT.</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9/15/22, PRS voted unanimously to grant SCR823 Urgent status; to recommend approval of SCR823 as submitted; and to forward to TAC SCR823.</a:t>
            </a:r>
          </a:p>
        </p:txBody>
      </p:sp>
    </p:spTree>
    <p:extLst>
      <p:ext uri="{BB962C8B-B14F-4D97-AF65-F5344CB8AC3E}">
        <p14:creationId xmlns:p14="http://schemas.microsoft.com/office/powerpoint/2010/main" val="80539998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a:solidFill>
                  <a:schemeClr val="accent1"/>
                </a:solidFill>
              </a:rPr>
              <a:t>2022 Release Targets – Board Approved NPRRs / SCRs / </a:t>
            </a:r>
            <a:r>
              <a:rPr lang="en-US" sz="2200" b="1" dirty="0" err="1">
                <a:solidFill>
                  <a:schemeClr val="accent1"/>
                </a:solidFill>
              </a:rPr>
              <a:t>xGRRs</a:t>
            </a:r>
            <a:r>
              <a:rPr lang="en-US" sz="2200" b="1" dirty="0">
                <a:solidFill>
                  <a:schemeClr val="accent1"/>
                </a:solidFill>
              </a:rPr>
              <a:t>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12</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90890"/>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957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6"/>
          <a:ext cx="8839200" cy="4335160"/>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Various Dates</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4/5 – 4/7</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5/24 – 5/26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7/26 – 7/28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10/4 – 10/6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12/6 – 12/8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LPGRR068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NPRR1054</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NPRR1005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NOGRR210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RRGRR025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NPRR917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NPRR1065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NPRR1073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NPRR1016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PGRR082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NOGRR212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None</a:t>
                      </a: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NPRR1092</a:t>
                      </a:r>
                      <a:r>
                        <a:rPr kumimoji="0" lang="en-US" sz="900" b="0" i="0" u="none" strike="noStrike" kern="1200" cap="none" normalizeH="0" baseline="0" dirty="0">
                          <a:ln>
                            <a:noFill/>
                          </a:ln>
                          <a:solidFill>
                            <a:schemeClr val="tx1"/>
                          </a:solidFill>
                          <a:effectLst/>
                          <a:latin typeface="Courier New" pitchFamily="49" charset="0"/>
                          <a:ea typeface="+mn-ea"/>
                          <a:cs typeface="+mn-cs"/>
                        </a:rPr>
                        <a:t>(a)</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NPRR939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NPRR1101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NPRR1113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NOGRR191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NOGRR198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NOGRR232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OBDRR032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OBDRR033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OBDRR035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SCR814</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100" b="0" i="0" u="none" strike="noStrike" kern="1200" cap="none" normalizeH="0" baseline="0" dirty="0">
                          <a:ln>
                            <a:noFill/>
                          </a:ln>
                          <a:solidFill>
                            <a:schemeClr val="tx1"/>
                          </a:solidFill>
                          <a:effectLst/>
                          <a:latin typeface="Courier New" pitchFamily="49" charset="0"/>
                          <a:ea typeface="+mn-ea"/>
                          <a:cs typeface="+mn-cs"/>
                        </a:rPr>
                        <a:t>MarkeTrak User Interface Refresh</a:t>
                      </a:r>
                      <a:endParaRPr kumimoji="0" lang="en-US" sz="8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NPRR1108</a:t>
                      </a:r>
                      <a:r>
                        <a:rPr kumimoji="0" lang="en-US" sz="900" b="0" i="0" u="none" strike="noStrike" kern="1200" cap="none" normalizeH="0" baseline="0" dirty="0">
                          <a:ln>
                            <a:noFill/>
                          </a:ln>
                          <a:solidFill>
                            <a:schemeClr val="tx1"/>
                          </a:solidFill>
                          <a:effectLst/>
                          <a:latin typeface="Courier New" pitchFamily="49" charset="0"/>
                          <a:ea typeface="+mn-ea"/>
                          <a:cs typeface="+mn-cs"/>
                        </a:rPr>
                        <a:t>(a)</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NPRR935</a:t>
                      </a:r>
                      <a:r>
                        <a:rPr kumimoji="0" lang="en-US" sz="900" b="0" i="0" u="none" strike="noStrike" kern="1200" cap="none" normalizeH="0" baseline="0" dirty="0">
                          <a:ln>
                            <a:noFill/>
                          </a:ln>
                          <a:solidFill>
                            <a:schemeClr val="tx1"/>
                          </a:solidFill>
                          <a:effectLst/>
                          <a:latin typeface="Courier New" pitchFamily="49" charset="0"/>
                          <a:ea typeface="+mn-ea"/>
                          <a:cs typeface="+mn-cs"/>
                        </a:rPr>
                        <a:t>(b)</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NOGRR239</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NPRR1129</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6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NPRR1108</a:t>
                      </a:r>
                      <a:r>
                        <a:rPr kumimoji="0" lang="en-US" sz="900" b="0" i="0" u="none" strike="noStrike" kern="1200" cap="none" normalizeH="0" baseline="0" dirty="0">
                          <a:ln>
                            <a:noFill/>
                          </a:ln>
                          <a:solidFill>
                            <a:schemeClr val="tx1"/>
                          </a:solidFill>
                          <a:effectLst/>
                          <a:latin typeface="Courier New" pitchFamily="49" charset="0"/>
                          <a:ea typeface="+mn-ea"/>
                          <a:cs typeface="+mn-cs"/>
                        </a:rPr>
                        <a:t>(b)</a:t>
                      </a: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NPRR987</a:t>
                      </a:r>
                      <a:r>
                        <a:rPr kumimoji="0" lang="en-US" sz="900" b="0" i="0" u="none" strike="sngStrike" cap="none" normalizeH="0" baseline="0" dirty="0">
                          <a:ln>
                            <a:noFill/>
                          </a:ln>
                          <a:solidFill>
                            <a:schemeClr val="tx1"/>
                          </a:solidFill>
                          <a:effectLst/>
                          <a:latin typeface="Courier New" pitchFamily="49" charset="0"/>
                        </a:rPr>
                        <a:t>(a)</a:t>
                      </a:r>
                      <a:endParaRPr kumimoji="0" lang="en-US" sz="1200" b="0" i="0" u="none" strike="sng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NPRR1002</a:t>
                      </a:r>
                      <a:r>
                        <a:rPr kumimoji="0" lang="en-US" sz="900" b="0" i="0" u="none" strike="sngStrike" cap="none" normalizeH="0" baseline="0" dirty="0">
                          <a:ln>
                            <a:noFill/>
                          </a:ln>
                          <a:solidFill>
                            <a:schemeClr val="tx1"/>
                          </a:solidFill>
                          <a:effectLst/>
                          <a:latin typeface="Courier New" pitchFamily="49" charset="0"/>
                        </a:rPr>
                        <a:t>(a)</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 </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200" b="0" i="0" u="none" strike="noStrike" kern="1200" cap="none" normalizeH="0" baseline="0" dirty="0">
                        <a:ln>
                          <a:noFill/>
                        </a:ln>
                        <a:solidFill>
                          <a:schemeClr val="tx1"/>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FFR Advancement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(NPRR863 FFR)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NPRR1120</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OBDRR039</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NPRR987</a:t>
                      </a:r>
                      <a:r>
                        <a:rPr kumimoji="0" lang="en-US" sz="900" b="0" i="0" u="none" strike="noStrike" kern="1200" cap="none" normalizeH="0" baseline="0" dirty="0">
                          <a:ln>
                            <a:noFill/>
                          </a:ln>
                          <a:solidFill>
                            <a:srgbClr val="FF0000"/>
                          </a:solidFill>
                          <a:effectLst/>
                          <a:latin typeface="Courier New" pitchFamily="49" charset="0"/>
                          <a:ea typeface="+mn-ea"/>
                          <a:cs typeface="+mn-cs"/>
                        </a:rPr>
                        <a:t>(a)</a:t>
                      </a: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NPRR1002</a:t>
                      </a:r>
                      <a:r>
                        <a:rPr kumimoji="0" lang="en-US" sz="900" b="0" i="0" u="none" strike="noStrike" kern="1200" cap="none" normalizeH="0" baseline="0" dirty="0">
                          <a:ln>
                            <a:noFill/>
                          </a:ln>
                          <a:solidFill>
                            <a:srgbClr val="FF0000"/>
                          </a:solidFill>
                          <a:effectLst/>
                          <a:latin typeface="Courier New" pitchFamily="49" charset="0"/>
                          <a:ea typeface="+mn-ea"/>
                          <a:cs typeface="+mn-cs"/>
                        </a:rPr>
                        <a:t>(a)</a:t>
                      </a: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NPRR1096</a:t>
                      </a:r>
                      <a:r>
                        <a:rPr kumimoji="0" lang="en-US" sz="900" b="0" i="0" u="none" strike="noStrike" kern="1200" cap="none" normalizeH="0" baseline="0" dirty="0">
                          <a:ln>
                            <a:noFill/>
                          </a:ln>
                          <a:solidFill>
                            <a:srgbClr val="FF0000"/>
                          </a:solidFill>
                          <a:effectLst/>
                          <a:latin typeface="Courier New" pitchFamily="49" charset="0"/>
                          <a:ea typeface="+mn-ea"/>
                          <a:cs typeface="+mn-cs"/>
                        </a:rPr>
                        <a:t>(a)</a:t>
                      </a: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NPRR1097</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rgbClr val="FF0000"/>
                          </a:solidFill>
                          <a:effectLst/>
                          <a:latin typeface="Courier New" pitchFamily="49" charset="0"/>
                          <a:ea typeface="+mn-ea"/>
                          <a:cs typeface="+mn-cs"/>
                        </a:rPr>
                        <a:t>SCR812</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NPRR1063</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NPRR1142</a:t>
                      </a: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963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7" name="TextBox 16">
            <a:extLst>
              <a:ext uri="{FF2B5EF4-FFF2-40B4-BE49-F238E27FC236}">
                <a16:creationId xmlns:a16="http://schemas.microsoft.com/office/drawing/2014/main" id="{4E236AF0-CB79-4485-8403-335353F306BE}"/>
              </a:ext>
            </a:extLst>
          </p:cNvPr>
          <p:cNvSpPr txBox="1"/>
          <p:nvPr/>
        </p:nvSpPr>
        <p:spPr>
          <a:xfrm>
            <a:off x="1283467" y="1357965"/>
            <a:ext cx="370549" cy="261610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18" name="TextBox 12">
            <a:extLst>
              <a:ext uri="{FF2B5EF4-FFF2-40B4-BE49-F238E27FC236}">
                <a16:creationId xmlns:a16="http://schemas.microsoft.com/office/drawing/2014/main" id="{E8A5F11A-FAC8-44E9-A124-974A9FD48A9E}"/>
              </a:ext>
            </a:extLst>
          </p:cNvPr>
          <p:cNvSpPr txBox="1">
            <a:spLocks noChangeArrowheads="1"/>
          </p:cNvSpPr>
          <p:nvPr/>
        </p:nvSpPr>
        <p:spPr bwMode="auto">
          <a:xfrm>
            <a:off x="1600200" y="2706469"/>
            <a:ext cx="1517904" cy="646331"/>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Securitization Subchapter N</a:t>
            </a:r>
            <a:r>
              <a:rPr kumimoji="0" lang="en-US" sz="1200" b="0" i="0" u="none" strike="noStrike" kern="1200" cap="none" spc="0" normalizeH="0" baseline="0" noProof="0" dirty="0">
                <a:ln>
                  <a:noFill/>
                </a:ln>
                <a:solidFill>
                  <a:prstClr val="black"/>
                </a:solidFill>
                <a:effectLst/>
                <a:uLnTx/>
                <a:uFillTx/>
                <a:latin typeface="Arial" charset="0"/>
                <a:ea typeface="+mn-ea"/>
                <a:cs typeface="+mn-cs"/>
              </a:rPr>
              <a:t> March Go-Live</a:t>
            </a:r>
          </a:p>
        </p:txBody>
      </p:sp>
      <p:sp>
        <p:nvSpPr>
          <p:cNvPr id="21" name="TextBox 12">
            <a:extLst>
              <a:ext uri="{FF2B5EF4-FFF2-40B4-BE49-F238E27FC236}">
                <a16:creationId xmlns:a16="http://schemas.microsoft.com/office/drawing/2014/main" id="{894621B8-4089-424A-89E2-FA6B0C81EB37}"/>
              </a:ext>
            </a:extLst>
          </p:cNvPr>
          <p:cNvSpPr txBox="1">
            <a:spLocks noChangeArrowheads="1"/>
          </p:cNvSpPr>
          <p:nvPr/>
        </p:nvSpPr>
        <p:spPr bwMode="auto">
          <a:xfrm>
            <a:off x="160279" y="3914001"/>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27" name="TextBox 12">
            <a:extLst>
              <a:ext uri="{FF2B5EF4-FFF2-40B4-BE49-F238E27FC236}">
                <a16:creationId xmlns:a16="http://schemas.microsoft.com/office/drawing/2014/main" id="{91228DEC-7DCD-4F3E-B94B-ED94A1A58744}"/>
              </a:ext>
            </a:extLst>
          </p:cNvPr>
          <p:cNvSpPr txBox="1">
            <a:spLocks noChangeArrowheads="1"/>
          </p:cNvSpPr>
          <p:nvPr/>
        </p:nvSpPr>
        <p:spPr bwMode="auto">
          <a:xfrm>
            <a:off x="7250042" y="4613255"/>
            <a:ext cx="1739834"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EMS Freeze</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Arial" charset="0"/>
                <a:ea typeface="+mn-ea"/>
                <a:cs typeface="+mn-cs"/>
              </a:rPr>
              <a:t>May 2023 – Jan. 2024</a:t>
            </a:r>
          </a:p>
        </p:txBody>
      </p:sp>
      <p:sp>
        <p:nvSpPr>
          <p:cNvPr id="31" name="TextBox 30">
            <a:extLst>
              <a:ext uri="{FF2B5EF4-FFF2-40B4-BE49-F238E27FC236}">
                <a16:creationId xmlns:a16="http://schemas.microsoft.com/office/drawing/2014/main" id="{FAFD570D-FC2B-499D-ABED-C30625E18FC6}"/>
              </a:ext>
            </a:extLst>
          </p:cNvPr>
          <p:cNvSpPr txBox="1"/>
          <p:nvPr/>
        </p:nvSpPr>
        <p:spPr>
          <a:xfrm>
            <a:off x="7157535" y="1359166"/>
            <a:ext cx="370549" cy="2654573"/>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3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2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1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 </a:t>
            </a:r>
          </a:p>
        </p:txBody>
      </p:sp>
      <p:sp>
        <p:nvSpPr>
          <p:cNvPr id="36" name="TextBox 35">
            <a:extLst>
              <a:ext uri="{FF2B5EF4-FFF2-40B4-BE49-F238E27FC236}">
                <a16:creationId xmlns:a16="http://schemas.microsoft.com/office/drawing/2014/main" id="{08F9B4E1-51C2-44A0-884E-8E4AD146FBC5}"/>
              </a:ext>
            </a:extLst>
          </p:cNvPr>
          <p:cNvSpPr txBox="1"/>
          <p:nvPr/>
        </p:nvSpPr>
        <p:spPr>
          <a:xfrm>
            <a:off x="1241941" y="4211598"/>
            <a:ext cx="370549" cy="89255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9" name="TextBox 8">
            <a:extLst>
              <a:ext uri="{FF2B5EF4-FFF2-40B4-BE49-F238E27FC236}">
                <a16:creationId xmlns:a16="http://schemas.microsoft.com/office/drawing/2014/main" id="{41B47183-A9A5-429E-88CD-7459ED502EDB}"/>
              </a:ext>
            </a:extLst>
          </p:cNvPr>
          <p:cNvSpPr txBox="1"/>
          <p:nvPr/>
        </p:nvSpPr>
        <p:spPr>
          <a:xfrm rot="16200000">
            <a:off x="-183322" y="2891844"/>
            <a:ext cx="995785" cy="276999"/>
          </a:xfrm>
          <a:prstGeom prst="rect">
            <a:avLst/>
          </a:prstGeom>
          <a:no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sng" strike="noStrike" kern="1200" cap="none" spc="0" normalizeH="0" baseline="0" noProof="0" dirty="0">
                <a:ln>
                  <a:noFill/>
                </a:ln>
                <a:solidFill>
                  <a:prstClr val="black"/>
                </a:solidFill>
                <a:effectLst/>
                <a:uLnTx/>
                <a:uFillTx/>
                <a:latin typeface="Arial" panose="020B0604020202020204"/>
                <a:ea typeface="+mn-ea"/>
                <a:cs typeface="+mn-cs"/>
              </a:rPr>
              <a:t>DGR/DESR</a:t>
            </a: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6470115" y="5603751"/>
            <a:ext cx="2505302" cy="954107"/>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NPRR935(b) – New solar forecasts and reports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NPRR987(a) – </a:t>
            </a:r>
            <a:r>
              <a:rPr kumimoji="0" lang="en-US" sz="800" b="0" i="0" u="none" strike="noStrike" kern="1200" cap="none" spc="0" normalizeH="0" baseline="0" noProof="0" dirty="0">
                <a:ln>
                  <a:noFill/>
                </a:ln>
                <a:solidFill>
                  <a:prstClr val="black"/>
                </a:solidFill>
                <a:effectLst/>
                <a:uLnTx/>
                <a:uFillTx/>
                <a:latin typeface="Arial" charset="0"/>
                <a:ea typeface="+mn-ea"/>
                <a:cs typeface="+mn-cs"/>
              </a:rPr>
              <a:t>ESR Contribution to PRC </a:t>
            </a:r>
            <a:endParaRPr kumimoji="0" lang="en-US" sz="800" b="0" i="0" u="none" strike="noStrike" kern="0" cap="none" spc="0" normalizeH="0" baseline="0" noProof="0" dirty="0">
              <a:ln>
                <a:noFill/>
              </a:ln>
              <a:solidFill>
                <a:prstClr val="black"/>
              </a:solidFill>
              <a:effectLst/>
              <a:uLnTx/>
              <a:uFillTx/>
              <a:latin typeface="Arial" charset="0"/>
              <a:ea typeface="+mn-ea"/>
              <a:cs typeface="+mn-cs"/>
            </a:endParaRP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NPRR1002(a) – </a:t>
            </a:r>
            <a:r>
              <a:rPr kumimoji="0" lang="en-US" sz="800" b="0" i="0" u="none" strike="noStrike" kern="1200" cap="none" spc="0" normalizeH="0" baseline="0" noProof="0" dirty="0">
                <a:ln>
                  <a:noFill/>
                </a:ln>
                <a:solidFill>
                  <a:prstClr val="black"/>
                </a:solidFill>
                <a:effectLst/>
                <a:uLnTx/>
                <a:uFillTx/>
                <a:latin typeface="Arial" charset="0"/>
                <a:ea typeface="+mn-ea"/>
                <a:cs typeface="+mn-cs"/>
              </a:rPr>
              <a:t>Charging Restrictions in 	Emergency Conditions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NPRR1054(a) – Portion of gray box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NPRR1092(a) – RUC offer floor change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FF0000"/>
                </a:solidFill>
                <a:effectLst/>
                <a:uLnTx/>
                <a:uFillTx/>
                <a:latin typeface="Arial" charset="0"/>
                <a:ea typeface="+mn-ea"/>
                <a:cs typeface="+mn-cs"/>
              </a:rPr>
              <a:t>NPRR1096(a) – Non-Spin portion</a:t>
            </a:r>
          </a:p>
        </p:txBody>
      </p:sp>
      <p:graphicFrame>
        <p:nvGraphicFramePr>
          <p:cNvPr id="40" name="Table 39">
            <a:extLst>
              <a:ext uri="{FF2B5EF4-FFF2-40B4-BE49-F238E27FC236}">
                <a16:creationId xmlns:a16="http://schemas.microsoft.com/office/drawing/2014/main" id="{BB347731-9DCF-4A6B-84CF-377681286AF3}"/>
              </a:ext>
            </a:extLst>
          </p:cNvPr>
          <p:cNvGraphicFramePr>
            <a:graphicFrameLocks noGrp="1"/>
          </p:cNvGraphicFramePr>
          <p:nvPr/>
        </p:nvGraphicFramePr>
        <p:xfrm>
          <a:off x="176358" y="5184590"/>
          <a:ext cx="8799059" cy="365760"/>
        </p:xfrm>
        <a:graphic>
          <a:graphicData uri="http://schemas.openxmlformats.org/drawingml/2006/table">
            <a:tbl>
              <a:tblPr firstRow="1" bandRow="1"/>
              <a:tblGrid>
                <a:gridCol w="509442">
                  <a:extLst>
                    <a:ext uri="{9D8B030D-6E8A-4147-A177-3AD203B41FA5}">
                      <a16:colId xmlns:a16="http://schemas.microsoft.com/office/drawing/2014/main" val="20000"/>
                    </a:ext>
                  </a:extLst>
                </a:gridCol>
                <a:gridCol w="8289617">
                  <a:extLst>
                    <a:ext uri="{9D8B030D-6E8A-4147-A177-3AD203B41FA5}">
                      <a16:colId xmlns:a16="http://schemas.microsoft.com/office/drawing/2014/main" val="20001"/>
                    </a:ext>
                  </a:extLst>
                </a:gridCol>
              </a:tblGrid>
              <a:tr h="293370">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100" b="1" dirty="0">
                          <a:solidFill>
                            <a:schemeClr val="tx1"/>
                          </a:solidFill>
                        </a:rPr>
                        <a:t>TBD</a:t>
                      </a: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900" b="1" strike="noStrike" kern="1200" baseline="0" dirty="0">
                          <a:solidFill>
                            <a:schemeClr val="tx1"/>
                          </a:solidFill>
                          <a:latin typeface="+mn-lt"/>
                          <a:ea typeface="+mn-ea"/>
                          <a:cs typeface="+mn-cs"/>
                        </a:rPr>
                        <a:t>NPRRs</a:t>
                      </a:r>
                      <a:r>
                        <a:rPr lang="en-US" sz="900" b="0" strike="noStrike" kern="1200" baseline="0" dirty="0">
                          <a:solidFill>
                            <a:schemeClr val="tx1"/>
                          </a:solidFill>
                          <a:latin typeface="+mn-lt"/>
                          <a:ea typeface="+mn-ea"/>
                          <a:cs typeface="+mn-cs"/>
                        </a:rPr>
                        <a:t>: 484,825(b),826,829,841,857,879,885,904,918,930,936,941,945,962,963,965,975,987,995,1004,1006,1007,1019,1023,1026,1030,1032,1034,1057, 1077,1090,1092(b),1105  </a:t>
                      </a:r>
                      <a:r>
                        <a:rPr lang="en-US" sz="900" b="1" strike="noStrike" kern="1200" baseline="0" dirty="0">
                          <a:solidFill>
                            <a:schemeClr val="tx1"/>
                          </a:solidFill>
                          <a:latin typeface="+mn-lt"/>
                          <a:ea typeface="+mn-ea"/>
                          <a:cs typeface="+mn-cs"/>
                        </a:rPr>
                        <a:t>SCRs</a:t>
                      </a:r>
                      <a:r>
                        <a:rPr lang="en-US" sz="900" b="0" strike="noStrike" kern="1200" baseline="0" dirty="0">
                          <a:solidFill>
                            <a:schemeClr val="tx1"/>
                          </a:solidFill>
                          <a:latin typeface="+mn-lt"/>
                          <a:ea typeface="+mn-ea"/>
                          <a:cs typeface="+mn-cs"/>
                        </a:rPr>
                        <a:t>: 799,805,807,810,813,816,818,819  </a:t>
                      </a:r>
                      <a:r>
                        <a:rPr lang="en-US" sz="900" b="1" strike="noStrike" kern="1200" baseline="0" dirty="0">
                          <a:solidFill>
                            <a:schemeClr val="tx1"/>
                          </a:solidFill>
                          <a:latin typeface="+mn-lt"/>
                          <a:ea typeface="+mn-ea"/>
                          <a:cs typeface="+mn-cs"/>
                        </a:rPr>
                        <a:t>PGRRs</a:t>
                      </a:r>
                      <a:r>
                        <a:rPr lang="en-US" sz="900" b="0" strike="noStrike" kern="1200" baseline="0" dirty="0">
                          <a:solidFill>
                            <a:schemeClr val="tx1"/>
                          </a:solidFill>
                          <a:latin typeface="+mn-lt"/>
                          <a:ea typeface="+mn-ea"/>
                          <a:cs typeface="+mn-cs"/>
                        </a:rPr>
                        <a:t>: 066,076,088,091,094,099  </a:t>
                      </a:r>
                      <a:r>
                        <a:rPr lang="en-US" sz="900" b="1" strike="noStrike" kern="1200" baseline="0" dirty="0">
                          <a:solidFill>
                            <a:schemeClr val="tx1"/>
                          </a:solidFill>
                          <a:latin typeface="+mn-lt"/>
                          <a:ea typeface="+mn-ea"/>
                          <a:cs typeface="+mn-cs"/>
                        </a:rPr>
                        <a:t>Other</a:t>
                      </a:r>
                      <a:r>
                        <a:rPr lang="en-US" sz="900" b="0" strike="noStrike" kern="1200" baseline="0" dirty="0">
                          <a:solidFill>
                            <a:schemeClr val="tx1"/>
                          </a:solidFill>
                          <a:latin typeface="+mn-lt"/>
                          <a:ea typeface="+mn-ea"/>
                          <a:cs typeface="+mn-cs"/>
                        </a:rPr>
                        <a:t>: OBDRR009,OBDRR017,RRGRR028</a:t>
                      </a:r>
                      <a:endParaRPr lang="en-US" sz="900" b="0" strike="sngStrike" kern="1200" baseline="0" dirty="0">
                        <a:solidFill>
                          <a:schemeClr val="tx1"/>
                        </a:solidFill>
                        <a:latin typeface="+mn-lt"/>
                        <a:ea typeface="+mn-ea"/>
                        <a:cs typeface="+mn-cs"/>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extLst>
                  <a:ext uri="{0D108BD9-81ED-4DB2-BD59-A6C34878D82A}">
                    <a16:rowId xmlns:a16="http://schemas.microsoft.com/office/drawing/2014/main" val="10000"/>
                  </a:ext>
                </a:extLst>
              </a:tr>
            </a:tbl>
          </a:graphicData>
        </a:graphic>
      </p:graphicFrame>
      <p:sp>
        <p:nvSpPr>
          <p:cNvPr id="37" name="TextBox 36">
            <a:extLst>
              <a:ext uri="{FF2B5EF4-FFF2-40B4-BE49-F238E27FC236}">
                <a16:creationId xmlns:a16="http://schemas.microsoft.com/office/drawing/2014/main" id="{7F39025C-9B89-4268-9923-9C14C61F09D8}"/>
              </a:ext>
            </a:extLst>
          </p:cNvPr>
          <p:cNvSpPr txBox="1"/>
          <p:nvPr/>
        </p:nvSpPr>
        <p:spPr>
          <a:xfrm>
            <a:off x="1271463" y="1799349"/>
            <a:ext cx="370549" cy="89255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p:txBody>
      </p:sp>
      <p:sp>
        <p:nvSpPr>
          <p:cNvPr id="39" name="TextBox 38">
            <a:extLst>
              <a:ext uri="{FF2B5EF4-FFF2-40B4-BE49-F238E27FC236}">
                <a16:creationId xmlns:a16="http://schemas.microsoft.com/office/drawing/2014/main" id="{FA943662-C4C1-42EA-AC48-DAABC68A57CE}"/>
              </a:ext>
            </a:extLst>
          </p:cNvPr>
          <p:cNvSpPr txBox="1"/>
          <p:nvPr/>
        </p:nvSpPr>
        <p:spPr>
          <a:xfrm>
            <a:off x="1297212" y="1372107"/>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41" name="TextBox 12">
            <a:extLst>
              <a:ext uri="{FF2B5EF4-FFF2-40B4-BE49-F238E27FC236}">
                <a16:creationId xmlns:a16="http://schemas.microsoft.com/office/drawing/2014/main" id="{8EE7D6DF-0F7B-475F-9021-F58A4E3A0A93}"/>
              </a:ext>
            </a:extLst>
          </p:cNvPr>
          <p:cNvSpPr txBox="1">
            <a:spLocks noChangeArrowheads="1"/>
          </p:cNvSpPr>
          <p:nvPr/>
        </p:nvSpPr>
        <p:spPr bwMode="auto">
          <a:xfrm>
            <a:off x="4620946" y="4366959"/>
            <a:ext cx="2586466" cy="715581"/>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150" b="1" i="0" u="none" strike="noStrike" kern="1200" cap="none" spc="0" normalizeH="0" baseline="0" noProof="0" dirty="0">
                <a:ln>
                  <a:noFill/>
                </a:ln>
                <a:solidFill>
                  <a:prstClr val="black"/>
                </a:solidFill>
                <a:effectLst/>
                <a:uLnTx/>
                <a:uFillTx/>
                <a:latin typeface="Arial" charset="0"/>
                <a:ea typeface="+mn-ea"/>
                <a:cs typeface="+mn-cs"/>
              </a:rPr>
              <a:t>NPRR1120 Firm Fuel Supply Serv.</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0" u="none" strike="noStrike" kern="1200" cap="none" spc="0" normalizeH="0" baseline="0" noProof="0" dirty="0">
              <a:ln>
                <a:noFill/>
              </a:ln>
              <a:solidFill>
                <a:prstClr val="black"/>
              </a:solidFill>
              <a:effectLst/>
              <a:uLnTx/>
              <a:uFillTx/>
              <a:latin typeface="Arial" charset="0"/>
              <a:ea typeface="+mn-ea"/>
              <a:cs typeface="+mn-cs"/>
            </a:endParaRPr>
          </a:p>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1200" b="0" i="0" u="none" strike="noStrike" kern="1200" cap="none" spc="0" normalizeH="0" baseline="0" noProof="0" dirty="0">
                <a:ln>
                  <a:noFill/>
                </a:ln>
                <a:solidFill>
                  <a:prstClr val="black"/>
                </a:solidFill>
                <a:effectLst/>
                <a:uLnTx/>
                <a:uFillTx/>
                <a:latin typeface="Arial" charset="0"/>
                <a:ea typeface="+mn-ea"/>
                <a:cs typeface="+mn-cs"/>
              </a:rPr>
              <a:t>Issue RFP no later than 8/1/2022</a:t>
            </a:r>
          </a:p>
          <a:p>
            <a:pPr marL="171450" marR="0" lvl="0" indent="-171450" algn="l"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r>
              <a:rPr kumimoji="0" lang="en-US" sz="1200" b="0" i="0" u="none" strike="noStrike" kern="1200" cap="none" spc="0" normalizeH="0" baseline="0" noProof="0" dirty="0">
                <a:ln>
                  <a:noFill/>
                </a:ln>
                <a:solidFill>
                  <a:prstClr val="black"/>
                </a:solidFill>
                <a:effectLst/>
                <a:uLnTx/>
                <a:uFillTx/>
                <a:latin typeface="Arial" charset="0"/>
                <a:ea typeface="+mn-ea"/>
                <a:cs typeface="+mn-cs"/>
              </a:rPr>
              <a:t>Contracts start in November</a:t>
            </a:r>
          </a:p>
        </p:txBody>
      </p:sp>
      <p:sp>
        <p:nvSpPr>
          <p:cNvPr id="44" name="TextBox 12">
            <a:extLst>
              <a:ext uri="{FF2B5EF4-FFF2-40B4-BE49-F238E27FC236}">
                <a16:creationId xmlns:a16="http://schemas.microsoft.com/office/drawing/2014/main" id="{F27A6DBD-3394-4702-8BAE-1D263496CFF9}"/>
              </a:ext>
            </a:extLst>
          </p:cNvPr>
          <p:cNvSpPr txBox="1">
            <a:spLocks noChangeArrowheads="1"/>
          </p:cNvSpPr>
          <p:nvPr/>
        </p:nvSpPr>
        <p:spPr bwMode="auto">
          <a:xfrm>
            <a:off x="3118104" y="4218801"/>
            <a:ext cx="1447659"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6/4 – </a:t>
            </a:r>
            <a:r>
              <a:rPr kumimoji="0" lang="en-US" sz="1200" b="1" i="0" u="none" strike="noStrike" kern="0" cap="none" spc="0" normalizeH="0" baseline="0" noProof="0" dirty="0">
                <a:ln>
                  <a:noFill/>
                </a:ln>
                <a:solidFill>
                  <a:prstClr val="black"/>
                </a:solidFill>
                <a:effectLst/>
                <a:uLnTx/>
                <a:uFillTx/>
                <a:latin typeface="Arial" charset="0"/>
                <a:ea typeface="+mn-ea"/>
                <a:cs typeface="+mn-cs"/>
              </a:rPr>
              <a:t>6/6</a:t>
            </a:r>
            <a:endParaRPr kumimoji="0" lang="en-US" sz="1200" b="1" i="0" u="none" strike="noStrike" kern="1200" cap="none" spc="0" normalizeH="0" baseline="0" noProof="0" dirty="0">
              <a:ln>
                <a:noFill/>
              </a:ln>
              <a:solidFill>
                <a:prstClr val="black"/>
              </a:solidFill>
              <a:effectLst/>
              <a:uLnTx/>
              <a:uFillTx/>
              <a:latin typeface="Arial" charset="0"/>
              <a:ea typeface="+mn-ea"/>
              <a:cs typeface="+mn-cs"/>
            </a:endParaRPr>
          </a:p>
        </p:txBody>
      </p:sp>
      <p:sp>
        <p:nvSpPr>
          <p:cNvPr id="45" name="TextBox 12">
            <a:extLst>
              <a:ext uri="{FF2B5EF4-FFF2-40B4-BE49-F238E27FC236}">
                <a16:creationId xmlns:a16="http://schemas.microsoft.com/office/drawing/2014/main" id="{BEA8AD31-63DF-4AB9-B1FF-AD64C697916A}"/>
              </a:ext>
            </a:extLst>
          </p:cNvPr>
          <p:cNvSpPr txBox="1">
            <a:spLocks noChangeArrowheads="1"/>
          </p:cNvSpPr>
          <p:nvPr/>
        </p:nvSpPr>
        <p:spPr bwMode="auto">
          <a:xfrm>
            <a:off x="4573049" y="1780401"/>
            <a:ext cx="143560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a:t>
            </a:r>
          </a:p>
        </p:txBody>
      </p:sp>
      <p:sp>
        <p:nvSpPr>
          <p:cNvPr id="47" name="TextBox 12">
            <a:extLst>
              <a:ext uri="{FF2B5EF4-FFF2-40B4-BE49-F238E27FC236}">
                <a16:creationId xmlns:a16="http://schemas.microsoft.com/office/drawing/2014/main" id="{0A570746-F7BB-4539-B22F-9B4D7B8F1C49}"/>
              </a:ext>
            </a:extLst>
          </p:cNvPr>
          <p:cNvSpPr txBox="1">
            <a:spLocks noChangeArrowheads="1"/>
          </p:cNvSpPr>
          <p:nvPr/>
        </p:nvSpPr>
        <p:spPr bwMode="auto">
          <a:xfrm>
            <a:off x="1601129" y="4142601"/>
            <a:ext cx="1510701"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5/13</a:t>
            </a:r>
          </a:p>
        </p:txBody>
      </p:sp>
      <p:sp>
        <p:nvSpPr>
          <p:cNvPr id="48" name="TextBox 47">
            <a:extLst>
              <a:ext uri="{FF2B5EF4-FFF2-40B4-BE49-F238E27FC236}">
                <a16:creationId xmlns:a16="http://schemas.microsoft.com/office/drawing/2014/main" id="{BA54BB81-C4CA-4858-B2A6-33A342EEDFE4}"/>
              </a:ext>
            </a:extLst>
          </p:cNvPr>
          <p:cNvSpPr txBox="1"/>
          <p:nvPr/>
        </p:nvSpPr>
        <p:spPr>
          <a:xfrm>
            <a:off x="4266840" y="1363013"/>
            <a:ext cx="370549" cy="286232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6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43" name="TextBox 42">
            <a:extLst>
              <a:ext uri="{FF2B5EF4-FFF2-40B4-BE49-F238E27FC236}">
                <a16:creationId xmlns:a16="http://schemas.microsoft.com/office/drawing/2014/main" id="{EC833306-182F-453A-AD05-51402D04CFF1}"/>
              </a:ext>
            </a:extLst>
          </p:cNvPr>
          <p:cNvSpPr txBox="1"/>
          <p:nvPr/>
        </p:nvSpPr>
        <p:spPr>
          <a:xfrm>
            <a:off x="2781014" y="4434246"/>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49" name="TextBox 48">
            <a:extLst>
              <a:ext uri="{FF2B5EF4-FFF2-40B4-BE49-F238E27FC236}">
                <a16:creationId xmlns:a16="http://schemas.microsoft.com/office/drawing/2014/main" id="{280ADB21-4500-405A-9151-FC206A9AC628}"/>
              </a:ext>
            </a:extLst>
          </p:cNvPr>
          <p:cNvSpPr txBox="1"/>
          <p:nvPr/>
        </p:nvSpPr>
        <p:spPr>
          <a:xfrm>
            <a:off x="4237784" y="4644478"/>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50" name="TextBox 49">
            <a:extLst>
              <a:ext uri="{FF2B5EF4-FFF2-40B4-BE49-F238E27FC236}">
                <a16:creationId xmlns:a16="http://schemas.microsoft.com/office/drawing/2014/main" id="{0F180DDC-31F0-4FDE-9149-5350629C28EA}"/>
              </a:ext>
            </a:extLst>
          </p:cNvPr>
          <p:cNvSpPr txBox="1"/>
          <p:nvPr/>
        </p:nvSpPr>
        <p:spPr>
          <a:xfrm>
            <a:off x="8659700" y="1354329"/>
            <a:ext cx="370549" cy="30623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
        <p:nvSpPr>
          <p:cNvPr id="56" name="TextBox 12">
            <a:extLst>
              <a:ext uri="{FF2B5EF4-FFF2-40B4-BE49-F238E27FC236}">
                <a16:creationId xmlns:a16="http://schemas.microsoft.com/office/drawing/2014/main" id="{D0B54A94-E156-4367-B642-F8C3A3B97E4E}"/>
              </a:ext>
            </a:extLst>
          </p:cNvPr>
          <p:cNvSpPr txBox="1">
            <a:spLocks noChangeArrowheads="1"/>
          </p:cNvSpPr>
          <p:nvPr/>
        </p:nvSpPr>
        <p:spPr bwMode="auto">
          <a:xfrm>
            <a:off x="6017587" y="2164080"/>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10/13</a:t>
            </a:r>
          </a:p>
        </p:txBody>
      </p:sp>
      <p:sp>
        <p:nvSpPr>
          <p:cNvPr id="46" name="TextBox 45">
            <a:extLst>
              <a:ext uri="{FF2B5EF4-FFF2-40B4-BE49-F238E27FC236}">
                <a16:creationId xmlns:a16="http://schemas.microsoft.com/office/drawing/2014/main" id="{C9A94A39-F269-4008-BF6D-A1AB4E265B9E}"/>
              </a:ext>
            </a:extLst>
          </p:cNvPr>
          <p:cNvSpPr txBox="1"/>
          <p:nvPr/>
        </p:nvSpPr>
        <p:spPr>
          <a:xfrm>
            <a:off x="5686139" y="2084295"/>
            <a:ext cx="370549" cy="523220"/>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57" name="TextBox 56">
            <a:extLst>
              <a:ext uri="{FF2B5EF4-FFF2-40B4-BE49-F238E27FC236}">
                <a16:creationId xmlns:a16="http://schemas.microsoft.com/office/drawing/2014/main" id="{FD05E216-7450-46DA-A74B-B3195AE447BD}"/>
              </a:ext>
            </a:extLst>
          </p:cNvPr>
          <p:cNvSpPr txBox="1"/>
          <p:nvPr/>
        </p:nvSpPr>
        <p:spPr>
          <a:xfrm>
            <a:off x="2815286" y="2896899"/>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42" name="TextBox 12">
            <a:extLst>
              <a:ext uri="{FF2B5EF4-FFF2-40B4-BE49-F238E27FC236}">
                <a16:creationId xmlns:a16="http://schemas.microsoft.com/office/drawing/2014/main" id="{AED6FA2E-F32D-4CAD-AA7A-8FCEF8211977}"/>
              </a:ext>
            </a:extLst>
          </p:cNvPr>
          <p:cNvSpPr txBox="1">
            <a:spLocks noChangeArrowheads="1"/>
          </p:cNvSpPr>
          <p:nvPr/>
        </p:nvSpPr>
        <p:spPr bwMode="auto">
          <a:xfrm>
            <a:off x="4569023" y="2743200"/>
            <a:ext cx="1444752"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7/15</a:t>
            </a:r>
          </a:p>
        </p:txBody>
      </p:sp>
      <p:sp>
        <p:nvSpPr>
          <p:cNvPr id="58" name="TextBox 57">
            <a:extLst>
              <a:ext uri="{FF2B5EF4-FFF2-40B4-BE49-F238E27FC236}">
                <a16:creationId xmlns:a16="http://schemas.microsoft.com/office/drawing/2014/main" id="{0C52B2B0-E72D-4290-A430-8579FC3421E7}"/>
              </a:ext>
            </a:extLst>
          </p:cNvPr>
          <p:cNvSpPr txBox="1"/>
          <p:nvPr/>
        </p:nvSpPr>
        <p:spPr>
          <a:xfrm>
            <a:off x="5686139" y="3048000"/>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59" name="TextBox 12">
            <a:extLst>
              <a:ext uri="{FF2B5EF4-FFF2-40B4-BE49-F238E27FC236}">
                <a16:creationId xmlns:a16="http://schemas.microsoft.com/office/drawing/2014/main" id="{B9289A21-4522-4B32-AD58-E449A3719C43}"/>
              </a:ext>
            </a:extLst>
          </p:cNvPr>
          <p:cNvSpPr txBox="1">
            <a:spLocks noChangeArrowheads="1"/>
          </p:cNvSpPr>
          <p:nvPr/>
        </p:nvSpPr>
        <p:spPr bwMode="auto">
          <a:xfrm>
            <a:off x="4572000" y="3456801"/>
            <a:ext cx="1435608"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8/16</a:t>
            </a:r>
          </a:p>
        </p:txBody>
      </p:sp>
      <p:sp>
        <p:nvSpPr>
          <p:cNvPr id="61" name="TextBox 60">
            <a:extLst>
              <a:ext uri="{FF2B5EF4-FFF2-40B4-BE49-F238E27FC236}">
                <a16:creationId xmlns:a16="http://schemas.microsoft.com/office/drawing/2014/main" id="{138C5F6D-835D-41DA-8C94-EADF810A990A}"/>
              </a:ext>
            </a:extLst>
          </p:cNvPr>
          <p:cNvSpPr txBox="1"/>
          <p:nvPr/>
        </p:nvSpPr>
        <p:spPr>
          <a:xfrm>
            <a:off x="5697070" y="1371600"/>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sp>
        <p:nvSpPr>
          <p:cNvPr id="63" name="TextBox 12">
            <a:extLst>
              <a:ext uri="{FF2B5EF4-FFF2-40B4-BE49-F238E27FC236}">
                <a16:creationId xmlns:a16="http://schemas.microsoft.com/office/drawing/2014/main" id="{137BEB68-90B5-4990-A00C-980DF9A120E1}"/>
              </a:ext>
            </a:extLst>
          </p:cNvPr>
          <p:cNvSpPr txBox="1">
            <a:spLocks noChangeArrowheads="1"/>
          </p:cNvSpPr>
          <p:nvPr/>
        </p:nvSpPr>
        <p:spPr bwMode="auto">
          <a:xfrm>
            <a:off x="7471501" y="3107493"/>
            <a:ext cx="151060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11/2</a:t>
            </a:r>
          </a:p>
        </p:txBody>
      </p:sp>
      <p:sp>
        <p:nvSpPr>
          <p:cNvPr id="64" name="TextBox 63">
            <a:extLst>
              <a:ext uri="{FF2B5EF4-FFF2-40B4-BE49-F238E27FC236}">
                <a16:creationId xmlns:a16="http://schemas.microsoft.com/office/drawing/2014/main" id="{C560A412-7448-4145-B12C-5F88D71F07DF}"/>
              </a:ext>
            </a:extLst>
          </p:cNvPr>
          <p:cNvSpPr txBox="1"/>
          <p:nvPr/>
        </p:nvSpPr>
        <p:spPr>
          <a:xfrm>
            <a:off x="5692140" y="3768923"/>
            <a:ext cx="370549" cy="30777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p:txBody>
      </p:sp>
      <p:cxnSp>
        <p:nvCxnSpPr>
          <p:cNvPr id="60" name="Straight Arrow Connector 59">
            <a:extLst>
              <a:ext uri="{FF2B5EF4-FFF2-40B4-BE49-F238E27FC236}">
                <a16:creationId xmlns:a16="http://schemas.microsoft.com/office/drawing/2014/main" id="{91C3E139-B346-4841-9992-9B55F2D63656}"/>
              </a:ext>
            </a:extLst>
          </p:cNvPr>
          <p:cNvCxnSpPr>
            <a:cxnSpLocks/>
          </p:cNvCxnSpPr>
          <p:nvPr/>
        </p:nvCxnSpPr>
        <p:spPr>
          <a:xfrm flipH="1">
            <a:off x="7528084" y="2538242"/>
            <a:ext cx="196907" cy="50975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2" name="Straight Arrow Connector 61">
            <a:extLst>
              <a:ext uri="{FF2B5EF4-FFF2-40B4-BE49-F238E27FC236}">
                <a16:creationId xmlns:a16="http://schemas.microsoft.com/office/drawing/2014/main" id="{8E11ABA6-E9BD-40A0-B17B-FB77A7AD89E5}"/>
              </a:ext>
            </a:extLst>
          </p:cNvPr>
          <p:cNvCxnSpPr>
            <a:cxnSpLocks/>
          </p:cNvCxnSpPr>
          <p:nvPr/>
        </p:nvCxnSpPr>
        <p:spPr>
          <a:xfrm>
            <a:off x="7308359" y="1621297"/>
            <a:ext cx="421495" cy="920277"/>
          </a:xfrm>
          <a:prstGeom prst="straightConnector1">
            <a:avLst/>
          </a:prstGeom>
          <a:ln>
            <a:tailEnd type="none"/>
          </a:ln>
        </p:spPr>
        <p:style>
          <a:lnRef idx="1">
            <a:schemeClr val="accent1"/>
          </a:lnRef>
          <a:fillRef idx="0">
            <a:schemeClr val="accent1"/>
          </a:fillRef>
          <a:effectRef idx="0">
            <a:schemeClr val="accent1"/>
          </a:effectRef>
          <a:fontRef idx="minor">
            <a:schemeClr val="tx1"/>
          </a:fontRef>
        </p:style>
      </p:cxnSp>
      <p:sp>
        <p:nvSpPr>
          <p:cNvPr id="65" name="TextBox 12">
            <a:extLst>
              <a:ext uri="{FF2B5EF4-FFF2-40B4-BE49-F238E27FC236}">
                <a16:creationId xmlns:a16="http://schemas.microsoft.com/office/drawing/2014/main" id="{22C07CF6-93C7-4668-A8E0-D415AB3C5799}"/>
              </a:ext>
            </a:extLst>
          </p:cNvPr>
          <p:cNvSpPr txBox="1">
            <a:spLocks noChangeArrowheads="1"/>
          </p:cNvSpPr>
          <p:nvPr/>
        </p:nvSpPr>
        <p:spPr bwMode="auto">
          <a:xfrm>
            <a:off x="7467600" y="3776841"/>
            <a:ext cx="1510604"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srgbClr val="FF0000"/>
                </a:solidFill>
                <a:effectLst/>
                <a:uLnTx/>
                <a:uFillTx/>
                <a:latin typeface="Arial" charset="0"/>
                <a:ea typeface="+mn-ea"/>
                <a:cs typeface="+mn-cs"/>
              </a:rPr>
              <a:t>12/1</a:t>
            </a:r>
          </a:p>
        </p:txBody>
      </p:sp>
    </p:spTree>
    <p:extLst>
      <p:ext uri="{BB962C8B-B14F-4D97-AF65-F5344CB8AC3E}">
        <p14:creationId xmlns:p14="http://schemas.microsoft.com/office/powerpoint/2010/main" val="39934197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and No Impact (Vote):</a:t>
            </a:r>
          </a:p>
          <a:p>
            <a:pPr>
              <a:spcAft>
                <a:spcPts val="1200"/>
              </a:spcAft>
            </a:pPr>
            <a:r>
              <a:rPr lang="en-US" b="0" dirty="0"/>
              <a:t>NPRR1118, Clarifications to the OSA Process [ERCOT]*</a:t>
            </a:r>
          </a:p>
          <a:p>
            <a:pPr marL="0" indent="0" eaLnBrk="1" hangingPunct="1">
              <a:spcBef>
                <a:spcPts val="0"/>
              </a:spcBef>
              <a:spcAft>
                <a:spcPts val="1200"/>
              </a:spcAft>
              <a:buFontTx/>
              <a:buNone/>
              <a:defRPr/>
            </a:pPr>
            <a:r>
              <a:rPr lang="en-US" dirty="0"/>
              <a:t>Revision Requests Recommended for Approval by PRS – Unopposed with Impacts (Vote):</a:t>
            </a:r>
          </a:p>
          <a:p>
            <a:pPr>
              <a:spcBef>
                <a:spcPts val="300"/>
              </a:spcBef>
              <a:spcAft>
                <a:spcPts val="300"/>
              </a:spcAft>
            </a:pPr>
            <a:r>
              <a:rPr lang="en-US" b="0" dirty="0"/>
              <a:t>NPRR1058, Resource Offer Modernization [Reliant, Luminant, STEC, LCRA, Calpine]</a:t>
            </a:r>
          </a:p>
          <a:p>
            <a:pPr lvl="1">
              <a:spcBef>
                <a:spcPts val="300"/>
              </a:spcBef>
              <a:spcAft>
                <a:spcPts val="1200"/>
              </a:spcAft>
            </a:pPr>
            <a:r>
              <a:rPr lang="en-US" dirty="0"/>
              <a:t>IA:  Between $100K and $150K		Priority 2023; Rank 3715</a:t>
            </a:r>
            <a:endParaRPr lang="en-US" b="0" dirty="0"/>
          </a:p>
          <a:p>
            <a:pPr>
              <a:spcBef>
                <a:spcPts val="300"/>
              </a:spcBef>
              <a:spcAft>
                <a:spcPts val="300"/>
              </a:spcAft>
            </a:pPr>
            <a:r>
              <a:rPr lang="en-US" b="0" dirty="0"/>
              <a:t>NPRR1084, Improvements to Reporting of Resource Outages, Derates, and Startup Loading Failures [ERCOT]</a:t>
            </a:r>
          </a:p>
          <a:p>
            <a:pPr lvl="1">
              <a:spcBef>
                <a:spcPts val="300"/>
              </a:spcBef>
              <a:spcAft>
                <a:spcPts val="1200"/>
              </a:spcAft>
            </a:pPr>
            <a:r>
              <a:rPr lang="en-US" dirty="0"/>
              <a:t>IA:  Between $40K and $60K (O&amp;M)	Priority N/A; Rank N/A</a:t>
            </a:r>
            <a:endParaRPr lang="en-US" b="0" dirty="0"/>
          </a:p>
          <a:p>
            <a:pPr>
              <a:spcBef>
                <a:spcPts val="300"/>
              </a:spcBef>
              <a:spcAft>
                <a:spcPts val="300"/>
              </a:spcAft>
            </a:pPr>
            <a:r>
              <a:rPr lang="en-US" b="0" dirty="0"/>
              <a:t>NPRR1139, Adjustments to Capacity Shortfall Ratio Share for IRRs [ERCOT]</a:t>
            </a:r>
          </a:p>
          <a:p>
            <a:pPr lvl="1">
              <a:spcBef>
                <a:spcPts val="300"/>
              </a:spcBef>
              <a:spcAft>
                <a:spcPts val="1200"/>
              </a:spcAft>
            </a:pPr>
            <a:r>
              <a:rPr lang="en-US" dirty="0"/>
              <a:t>IA:  Between $15K and $30K			Priority 2023; Rank 3470</a:t>
            </a:r>
            <a:endParaRPr lang="en-US" b="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23736476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with Impacts (Vote):</a:t>
            </a:r>
          </a:p>
          <a:p>
            <a:pPr>
              <a:spcBef>
                <a:spcPts val="300"/>
              </a:spcBef>
              <a:spcAft>
                <a:spcPts val="300"/>
              </a:spcAft>
            </a:pPr>
            <a:r>
              <a:rPr lang="en-US" b="0" dirty="0"/>
              <a:t>NPRR1140, Recovering Fuel Costs for Generation Above LSL During RUC-Committed Hours [ERCOT]</a:t>
            </a:r>
          </a:p>
          <a:p>
            <a:pPr lvl="1">
              <a:spcBef>
                <a:spcPts val="300"/>
              </a:spcBef>
              <a:spcAft>
                <a:spcPts val="300"/>
              </a:spcAft>
            </a:pPr>
            <a:r>
              <a:rPr lang="en-US" dirty="0"/>
              <a:t>IA:  Between $20K and $30K			Priority 2023; Rank 3750</a:t>
            </a:r>
            <a:endParaRPr lang="en-US" b="0" dirty="0"/>
          </a:p>
          <a:p>
            <a:pPr>
              <a:spcBef>
                <a:spcPts val="300"/>
              </a:spcBef>
              <a:spcAft>
                <a:spcPts val="300"/>
              </a:spcAft>
            </a:pPr>
            <a:endParaRPr lang="en-US" b="0" dirty="0"/>
          </a:p>
          <a:p>
            <a:pPr>
              <a:spcBef>
                <a:spcPts val="300"/>
              </a:spcBef>
              <a:spcAft>
                <a:spcPts val="300"/>
              </a:spcAft>
            </a:pPr>
            <a:r>
              <a:rPr lang="en-US" b="0" dirty="0"/>
              <a:t>SCR820, Operator Real-Time Messaging During Emergency [AEP, CenterPoint]</a:t>
            </a:r>
          </a:p>
          <a:p>
            <a:pPr lvl="1">
              <a:spcBef>
                <a:spcPts val="300"/>
              </a:spcBef>
              <a:spcAft>
                <a:spcPts val="300"/>
              </a:spcAft>
            </a:pPr>
            <a:r>
              <a:rPr lang="en-US" dirty="0"/>
              <a:t>IA:  Between $750K and $1.2M		Priority 2023; Rank 3730</a:t>
            </a:r>
            <a:endParaRPr lang="en-US" b="0" dirty="0"/>
          </a:p>
          <a:p>
            <a:pPr>
              <a:spcBef>
                <a:spcPts val="300"/>
              </a:spcBef>
              <a:spcAft>
                <a:spcPts val="300"/>
              </a:spcAft>
            </a:pPr>
            <a:endParaRPr lang="en-US" b="0" dirty="0"/>
          </a:p>
          <a:p>
            <a:pPr>
              <a:spcBef>
                <a:spcPts val="300"/>
              </a:spcBef>
              <a:spcAft>
                <a:spcPts val="300"/>
              </a:spcAft>
            </a:pPr>
            <a:r>
              <a:rPr lang="en-US" b="0" dirty="0"/>
              <a:t>SCR823, ERCOT Mass System “County Name” File Updates for Texas SET V5.0 Implementation – URGENT [TX SET]</a:t>
            </a:r>
          </a:p>
          <a:p>
            <a:pPr lvl="1">
              <a:spcBef>
                <a:spcPts val="300"/>
              </a:spcBef>
              <a:spcAft>
                <a:spcPts val="300"/>
              </a:spcAft>
            </a:pPr>
            <a:r>
              <a:rPr lang="en-US" dirty="0"/>
              <a:t>IA:  To be determined</a:t>
            </a:r>
            <a:endParaRPr lang="en-US" b="0" dirty="0"/>
          </a:p>
          <a:p>
            <a:pPr>
              <a:spcAft>
                <a:spcPts val="600"/>
              </a:spcAft>
            </a:pPr>
            <a:endParaRPr lang="en-US" b="0" dirty="0"/>
          </a:p>
          <a:p>
            <a:pPr>
              <a:spcAft>
                <a:spcPts val="600"/>
              </a:spcAft>
            </a:pPr>
            <a:endParaRPr lang="en-US" b="0" dirty="0"/>
          </a:p>
          <a:p>
            <a:pPr>
              <a:spcAft>
                <a:spcPts val="600"/>
              </a:spcAft>
            </a:pPr>
            <a:endParaRPr lang="en-US" b="0" dirty="0"/>
          </a:p>
          <a:p>
            <a:pPr marL="457200" lvl="1" indent="0">
              <a:buNone/>
            </a:pPr>
            <a:endParaRPr lang="en-US"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151955246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NPRR1058, Resource Offer Modernization [Reliant, Luminant, STEC, LCRA, Calpine]</a:t>
            </a:r>
            <a:endParaRPr lang="en-US" sz="1800" dirty="0"/>
          </a:p>
        </p:txBody>
      </p:sp>
      <p:sp>
        <p:nvSpPr>
          <p:cNvPr id="14339" name="Rectangle 2"/>
          <p:cNvSpPr>
            <a:spLocks noChangeArrowheads="1"/>
          </p:cNvSpPr>
          <p:nvPr/>
        </p:nvSpPr>
        <p:spPr bwMode="auto">
          <a:xfrm>
            <a:off x="190500" y="774492"/>
            <a:ext cx="8612307"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a:t>
            </a:r>
            <a:r>
              <a:rPr lang="en-US" sz="1800" dirty="0">
                <a:effectLst/>
                <a:latin typeface="+mn-lt"/>
                <a:ea typeface="Times New Roman" panose="02020603050405020304" pitchFamily="18" charset="0"/>
              </a:rPr>
              <a:t>  Upon system implementation – Priority 2023; Rank 3715</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$100K and $150K; no impacts to ERCOT staffing; impacts to Market Operations Systems, Data Management &amp; Analytic Systems, </a:t>
            </a:r>
            <a:r>
              <a:rPr lang="x-none" sz="1800" dirty="0">
                <a:effectLst/>
                <a:latin typeface="+mn-lt"/>
                <a:ea typeface="Times New Roman" panose="02020603050405020304" pitchFamily="18" charset="0"/>
              </a:rPr>
              <a:t>Settlements &amp; Billing Systems</a:t>
            </a:r>
            <a:r>
              <a:rPr lang="en-US" sz="1800" dirty="0">
                <a:effectLst/>
                <a:latin typeface="+mn-lt"/>
                <a:ea typeface="Times New Roman" panose="02020603050405020304" pitchFamily="18" charset="0"/>
              </a:rPr>
              <a:t>, ERCOT Website and MIS Systems, and Channel Management Systems;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improves the validity of the Physical Responsive Capability (PRC) calculation and dispatch by requiring quicker updates by Qualified Scheduling Entities (QSEs) to the telemetered Resource Status, High Sustained Limit (HSL), and other relevant information.</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6/9/22, PRS voted unanimously to recommend approval of NPRR1058 as amended by the 4/6/21 ERCOT comments as revised by PRS.  On 8/11/22, PRS voted unanimously to endorse and forward to TAC the 7/13/22 PRS Report and 8/2/22 Impact Analysis for NPRR1058 with a recommended priority of 2023 and rank of 3715.</a:t>
            </a:r>
          </a:p>
        </p:txBody>
      </p:sp>
    </p:spTree>
    <p:extLst>
      <p:ext uri="{BB962C8B-B14F-4D97-AF65-F5344CB8AC3E}">
        <p14:creationId xmlns:p14="http://schemas.microsoft.com/office/powerpoint/2010/main" val="18700996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NPRR1084, Improvements to Reporting of Resource Outages, Derates, and Startup Loading Failures [ERCOT]</a:t>
            </a:r>
            <a:endParaRPr lang="en-US" sz="1800" dirty="0"/>
          </a:p>
        </p:txBody>
      </p:sp>
      <p:sp>
        <p:nvSpPr>
          <p:cNvPr id="14339" name="Rectangle 2"/>
          <p:cNvSpPr>
            <a:spLocks noChangeArrowheads="1"/>
          </p:cNvSpPr>
          <p:nvPr/>
        </p:nvSpPr>
        <p:spPr bwMode="auto">
          <a:xfrm>
            <a:off x="190500" y="774492"/>
            <a:ext cx="8612307" cy="3416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Upon system implementation</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$40K and $60K (O&amp;M); no impacts to ERCOT staffing; impacts to </a:t>
            </a:r>
            <a:r>
              <a:rPr lang="x-none" sz="1800" dirty="0">
                <a:effectLst/>
                <a:latin typeface="+mn-lt"/>
                <a:ea typeface="Times New Roman" panose="02020603050405020304" pitchFamily="18" charset="0"/>
              </a:rPr>
              <a:t>Outage Management Systems</a:t>
            </a:r>
            <a:r>
              <a:rPr lang="en-US" sz="1800" dirty="0">
                <a:effectLst/>
                <a:latin typeface="+mn-lt"/>
                <a:ea typeface="Times New Roman" panose="02020603050405020304" pitchFamily="18" charset="0"/>
              </a:rPr>
              <a:t>;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allows ERCOT to provide important information about Resource Forced Outages, Forced Derates, and Startup Loading Failures to the public in a more complete and timely manner.</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8/11/22, PRS voted unanimously to recommend approval of NPRR1084 as amended by the 7/19/22 ERCOT comments.  On 9/15/22, PRS voted unanimously to endorse and forward to TAC the 8/11/22 PRS Report and 9/13/22 Revised Impact Analysis for NPRR1084.</a:t>
            </a:r>
          </a:p>
        </p:txBody>
      </p:sp>
    </p:spTree>
    <p:extLst>
      <p:ext uri="{BB962C8B-B14F-4D97-AF65-F5344CB8AC3E}">
        <p14:creationId xmlns:p14="http://schemas.microsoft.com/office/powerpoint/2010/main" val="22205056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NPRR1118, Clarifications to the OSA Process [ERCOT]</a:t>
            </a:r>
            <a:endParaRPr lang="en-US" sz="1800" dirty="0"/>
          </a:p>
        </p:txBody>
      </p:sp>
      <p:sp>
        <p:nvSpPr>
          <p:cNvPr id="14339" name="Rectangle 2"/>
          <p:cNvSpPr>
            <a:spLocks noChangeArrowheads="1"/>
          </p:cNvSpPr>
          <p:nvPr/>
        </p:nvSpPr>
        <p:spPr bwMode="auto">
          <a:xfrm>
            <a:off x="190500" y="774492"/>
            <a:ext cx="8612307"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December 1, 2022</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clarifies the Outage Schedule Adjustment (OSA) process based on lessons learned from performing this process during 2021, as well as other factors. </a:t>
            </a:r>
          </a:p>
          <a:p>
            <a:pPr marL="228600" marR="0">
              <a:spcBef>
                <a:spcPts val="0"/>
              </a:spcBef>
              <a:spcAft>
                <a:spcPts val="0"/>
              </a:spcAft>
            </a:pPr>
            <a:r>
              <a:rPr lang="en-US" sz="1800" dirty="0">
                <a:effectLst/>
                <a:latin typeface="+mn-lt"/>
                <a:ea typeface="Times New Roman" panose="02020603050405020304" pitchFamily="18" charset="0"/>
              </a:rPr>
              <a:t>The first set of changes improves the terminology and clarifies the process for issuing Advanced Action Notices (AANs) and OSAs.  The second set of changes clarify offer submission and Reliability Unit Commitment (RUC) procedures after an OSA is issued.  </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8/11/22, PRS voted unanimously to recommend approval of NPRR1118 as amended by the 6/13/22 ERCOT comments as revised by PRS.  On 9/15/22, PRS voted unanimously to endorse and forward to TAC the 8/11/22 PRS Report and 1/25/22 Impact Analysis for NPRR1118.</a:t>
            </a:r>
          </a:p>
        </p:txBody>
      </p:sp>
    </p:spTree>
    <p:extLst>
      <p:ext uri="{BB962C8B-B14F-4D97-AF65-F5344CB8AC3E}">
        <p14:creationId xmlns:p14="http://schemas.microsoft.com/office/powerpoint/2010/main" val="421934011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NPRR1139, Adjustments to Capacity Shortfall Ratio Share for IRRs [ERCOT]</a:t>
            </a:r>
            <a:endParaRPr lang="en-US" sz="1800" dirty="0"/>
          </a:p>
        </p:txBody>
      </p:sp>
      <p:sp>
        <p:nvSpPr>
          <p:cNvPr id="14339" name="Rectangle 2"/>
          <p:cNvSpPr>
            <a:spLocks noChangeArrowheads="1"/>
          </p:cNvSpPr>
          <p:nvPr/>
        </p:nvSpPr>
        <p:spPr bwMode="auto">
          <a:xfrm>
            <a:off x="190500" y="774492"/>
            <a:ext cx="8612307"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a:t>
            </a:r>
            <a:r>
              <a:rPr lang="en-US" sz="1800" dirty="0">
                <a:effectLst/>
                <a:latin typeface="+mn-lt"/>
                <a:ea typeface="Times New Roman" panose="02020603050405020304" pitchFamily="18" charset="0"/>
              </a:rPr>
              <a:t>  Upon system implementation – Priority 2023; Rank 3740</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$15K and $30K; no impacts to ERCOT staffing; impacts to </a:t>
            </a:r>
            <a:r>
              <a:rPr lang="x-none" sz="1800" dirty="0">
                <a:effectLst/>
                <a:latin typeface="+mn-lt"/>
                <a:ea typeface="Times New Roman" panose="02020603050405020304" pitchFamily="18" charset="0"/>
              </a:rPr>
              <a:t>Settlements &amp; Billing Systems</a:t>
            </a:r>
            <a:r>
              <a:rPr lang="en-US" sz="1800" dirty="0">
                <a:effectLst/>
                <a:latin typeface="+mn-lt"/>
                <a:ea typeface="Times New Roman" panose="02020603050405020304" pitchFamily="18" charset="0"/>
              </a:rPr>
              <a:t>;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replaces the usage of the Wind-powered Generation Resource Production Potential (WGRPP) and </a:t>
            </a:r>
            <a:r>
              <a:rPr lang="en-US" sz="1800" dirty="0" err="1">
                <a:effectLst/>
                <a:latin typeface="+mn-lt"/>
                <a:ea typeface="Times New Roman" panose="02020603050405020304" pitchFamily="18" charset="0"/>
              </a:rPr>
              <a:t>PhotoVoltaic</a:t>
            </a:r>
            <a:r>
              <a:rPr lang="en-US" sz="1800" dirty="0">
                <a:effectLst/>
                <a:latin typeface="+mn-lt"/>
                <a:ea typeface="Times New Roman" panose="02020603050405020304" pitchFamily="18" charset="0"/>
              </a:rPr>
              <a:t> Generation Resource Production Potential (PVGRPP) with the High Sustained Limit (HSL) of an Intermittent Renewable Resource (IRR) as reflected in the Current Operating Plan (COP), similar to treatment afforded to Resources that are not IRRs.</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8/11/22, PRS voted unanimously to recommend approval of NPRR1139 as amended by the 7/29/22 ERCOT comments.  On 9/15/22, PRS voted unanimously to endorse and forward to TAC the 8/11/22 PRS Report and 8/23/22 Revised Impact Analysis for NPRR1139 with a recommended priority of 2023 and rank of 3740.</a:t>
            </a:r>
          </a:p>
        </p:txBody>
      </p:sp>
    </p:spTree>
    <p:extLst>
      <p:ext uri="{BB962C8B-B14F-4D97-AF65-F5344CB8AC3E}">
        <p14:creationId xmlns:p14="http://schemas.microsoft.com/office/powerpoint/2010/main" val="360071158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NPRR1140, Recovering Fuel Costs for Generation Above LSL During RUC-Committed Hours [ERCOT]</a:t>
            </a:r>
            <a:endParaRPr lang="en-US" sz="1800" dirty="0"/>
          </a:p>
        </p:txBody>
      </p:sp>
      <p:sp>
        <p:nvSpPr>
          <p:cNvPr id="14339" name="Rectangle 2"/>
          <p:cNvSpPr>
            <a:spLocks noChangeArrowheads="1"/>
          </p:cNvSpPr>
          <p:nvPr/>
        </p:nvSpPr>
        <p:spPr bwMode="auto">
          <a:xfrm>
            <a:off x="190500" y="774492"/>
            <a:ext cx="8612307"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a:t>
            </a:r>
            <a:r>
              <a:rPr lang="en-US" sz="1800" dirty="0">
                <a:effectLst/>
                <a:latin typeface="+mn-lt"/>
                <a:ea typeface="Times New Roman" panose="02020603050405020304" pitchFamily="18" charset="0"/>
              </a:rPr>
              <a:t>  Upon system implementation – Priority 2023; Rank 3750</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Between $20K and $30K; no impacts to ERCOT staffing; impacts to </a:t>
            </a:r>
            <a:r>
              <a:rPr lang="x-none" sz="1800" dirty="0">
                <a:effectLst/>
                <a:latin typeface="+mn-lt"/>
                <a:ea typeface="Times New Roman" panose="02020603050405020304" pitchFamily="18" charset="0"/>
              </a:rPr>
              <a:t>Settlements &amp; Billing Systems</a:t>
            </a:r>
            <a:r>
              <a:rPr lang="en-US" sz="1800" dirty="0">
                <a:effectLst/>
                <a:latin typeface="+mn-lt"/>
                <a:ea typeface="Times New Roman" panose="02020603050405020304" pitchFamily="18" charset="0"/>
              </a:rPr>
              <a:t>;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permits Generation Resources to recover their fuel costs when instructed to start due to a Reliability Unit Commitment (RUC) and operate above the Generation Resource’s Low Sustained Limit (LSL).</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8/11/22, PRS voted unanimously to recommend approval of NPRR1140 as amended by the 8/10/22 ERCOT comments.  On 9/15/22, PRS voted unanimously to endorse and forward to TAC the 8/11/22 PRS Report and 6/7/22 Impact Analysis for NPRR1140 with a recommended priority of 2023 and rank of 3750.</a:t>
            </a:r>
          </a:p>
        </p:txBody>
      </p:sp>
    </p:spTree>
    <p:extLst>
      <p:ext uri="{BB962C8B-B14F-4D97-AF65-F5344CB8AC3E}">
        <p14:creationId xmlns:p14="http://schemas.microsoft.com/office/powerpoint/2010/main" val="2242511144"/>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Props1.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emplate/>
  <TotalTime>9454</TotalTime>
  <Words>1905</Words>
  <Application>Microsoft Office PowerPoint</Application>
  <PresentationFormat>On-screen Show (4:3)</PresentationFormat>
  <Paragraphs>324</Paragraphs>
  <Slides>12</Slides>
  <Notes>11</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12</vt:i4>
      </vt:variant>
    </vt:vector>
  </HeadingPairs>
  <TitlesOfParts>
    <vt:vector size="18" baseType="lpstr">
      <vt:lpstr>Arial</vt:lpstr>
      <vt:lpstr>Calibri</vt:lpstr>
      <vt:lpstr>Courier New</vt:lpstr>
      <vt:lpstr>Wingdings</vt:lpstr>
      <vt:lpstr>Custom Design</vt:lpstr>
      <vt:lpstr>Office Theme</vt:lpstr>
      <vt:lpstr>PowerPoint Presentation</vt:lpstr>
      <vt:lpstr>Summary of PRS Update</vt:lpstr>
      <vt:lpstr>Summary of PRS Update</vt:lpstr>
      <vt:lpstr>Appendix</vt:lpstr>
      <vt:lpstr>NPRR1058, Resource Offer Modernization [Reliant, Luminant, STEC, LCRA, Calpine]</vt:lpstr>
      <vt:lpstr>NPRR1084, Improvements to Reporting of Resource Outages, Derates, and Startup Loading Failures [ERCOT]</vt:lpstr>
      <vt:lpstr>NPRR1118, Clarifications to the OSA Process [ERCOT]</vt:lpstr>
      <vt:lpstr>NPRR1139, Adjustments to Capacity Shortfall Ratio Share for IRRs [ERCOT]</vt:lpstr>
      <vt:lpstr>NPRR1140, Recovering Fuel Costs for Generation Above LSL During RUC-Committed Hours [ERCOT]</vt:lpstr>
      <vt:lpstr>SCR820, Operator Real-Time Messaging During Emergency [AEP, CenterPoint]</vt:lpstr>
      <vt:lpstr>SCR823, ERCOT Mass System “County Name” File Updates for Texas SET V5.0 Implementation – URGENT [TX SET]</vt:lpstr>
      <vt:lpstr>2022 Release Targets – Board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ERCOT</cp:lastModifiedBy>
  <cp:revision>584</cp:revision>
  <cp:lastPrinted>2013-01-30T23:16:36Z</cp:lastPrinted>
  <dcterms:created xsi:type="dcterms:W3CDTF">2010-04-12T23:12:02Z</dcterms:created>
  <dcterms:modified xsi:type="dcterms:W3CDTF">2022-09-21T20:03:32Z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