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7"/>
  </p:notesMasterIdLst>
  <p:handoutMasterIdLst>
    <p:handoutMasterId r:id="rId18"/>
  </p:handoutMasterIdLst>
  <p:sldIdLst>
    <p:sldId id="260" r:id="rId5"/>
    <p:sldId id="369" r:id="rId6"/>
    <p:sldId id="376" r:id="rId7"/>
    <p:sldId id="294" r:id="rId8"/>
    <p:sldId id="372" r:id="rId9"/>
    <p:sldId id="383" r:id="rId10"/>
    <p:sldId id="379" r:id="rId11"/>
    <p:sldId id="378" r:id="rId12"/>
    <p:sldId id="380" r:id="rId13"/>
    <p:sldId id="381" r:id="rId14"/>
    <p:sldId id="382" r:id="rId15"/>
    <p:sldId id="350" r:id="rId16"/>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1A46D6-623E-4349-91CD-0420DCFAB77C}" v="2" dt="2022-09-21T19:58:08.7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4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71A46D6-623E-4349-91CD-0420DCFAB77C}"/>
    <pc:docChg chg="undo redo custSel delSld modSld delMainMaster">
      <pc:chgData name="Phillips, Cory" userId="6c597cff-5f3b-4912-8764-37cc172c8644" providerId="ADAL" clId="{571A46D6-623E-4349-91CD-0420DCFAB77C}" dt="2022-09-21T20:03:28.050" v="281" actId="20577"/>
      <pc:docMkLst>
        <pc:docMk/>
      </pc:docMkLst>
      <pc:sldChg chg="modSp mod">
        <pc:chgData name="Phillips, Cory" userId="6c597cff-5f3b-4912-8764-37cc172c8644" providerId="ADAL" clId="{571A46D6-623E-4349-91CD-0420DCFAB77C}" dt="2022-09-21T19:43:16.970" v="13" actId="20577"/>
        <pc:sldMkLst>
          <pc:docMk/>
          <pc:sldMk cId="0" sldId="260"/>
        </pc:sldMkLst>
        <pc:spChg chg="mod">
          <ac:chgData name="Phillips, Cory" userId="6c597cff-5f3b-4912-8764-37cc172c8644" providerId="ADAL" clId="{571A46D6-623E-4349-91CD-0420DCFAB77C}" dt="2022-09-21T19:43:16.970" v="13" actId="20577"/>
          <ac:spMkLst>
            <pc:docMk/>
            <pc:sldMk cId="0" sldId="260"/>
            <ac:spMk id="7171" creationId="{00000000-0000-0000-0000-000000000000}"/>
          </ac:spMkLst>
        </pc:spChg>
      </pc:sldChg>
      <pc:sldChg chg="del">
        <pc:chgData name="Phillips, Cory" userId="6c597cff-5f3b-4912-8764-37cc172c8644" providerId="ADAL" clId="{571A46D6-623E-4349-91CD-0420DCFAB77C}" dt="2022-09-21T19:57:05.999" v="250" actId="2696"/>
        <pc:sldMkLst>
          <pc:docMk/>
          <pc:sldMk cId="3993419778" sldId="350"/>
        </pc:sldMkLst>
      </pc:sldChg>
      <pc:sldChg chg="modSp mod">
        <pc:chgData name="Phillips, Cory" userId="6c597cff-5f3b-4912-8764-37cc172c8644" providerId="ADAL" clId="{571A46D6-623E-4349-91CD-0420DCFAB77C}" dt="2022-09-21T20:01:25.912" v="255" actId="20577"/>
        <pc:sldMkLst>
          <pc:docMk/>
          <pc:sldMk cId="2373647681" sldId="369"/>
        </pc:sldMkLst>
        <pc:spChg chg="mod">
          <ac:chgData name="Phillips, Cory" userId="6c597cff-5f3b-4912-8764-37cc172c8644" providerId="ADAL" clId="{571A46D6-623E-4349-91CD-0420DCFAB77C}" dt="2022-09-21T20:01:25.912" v="255" actId="20577"/>
          <ac:spMkLst>
            <pc:docMk/>
            <pc:sldMk cId="2373647681" sldId="369"/>
            <ac:spMk id="4" creationId="{00000000-0000-0000-0000-000000000000}"/>
          </ac:spMkLst>
        </pc:spChg>
      </pc:sldChg>
      <pc:sldChg chg="modSp mod">
        <pc:chgData name="Phillips, Cory" userId="6c597cff-5f3b-4912-8764-37cc172c8644" providerId="ADAL" clId="{571A46D6-623E-4349-91CD-0420DCFAB77C}" dt="2022-09-21T19:53:08.626" v="202" actId="2711"/>
        <pc:sldMkLst>
          <pc:docMk/>
          <pc:sldMk cId="1870099615" sldId="372"/>
        </pc:sldMkLst>
        <pc:spChg chg="mod">
          <ac:chgData name="Phillips, Cory" userId="6c597cff-5f3b-4912-8764-37cc172c8644" providerId="ADAL" clId="{571A46D6-623E-4349-91CD-0420DCFAB77C}" dt="2022-09-21T19:52:37.614" v="200" actId="403"/>
          <ac:spMkLst>
            <pc:docMk/>
            <pc:sldMk cId="1870099615" sldId="372"/>
            <ac:spMk id="14338" creationId="{00000000-0000-0000-0000-000000000000}"/>
          </ac:spMkLst>
        </pc:spChg>
        <pc:spChg chg="mod">
          <ac:chgData name="Phillips, Cory" userId="6c597cff-5f3b-4912-8764-37cc172c8644" providerId="ADAL" clId="{571A46D6-623E-4349-91CD-0420DCFAB77C}" dt="2022-09-21T19:53:08.626" v="202" actId="2711"/>
          <ac:spMkLst>
            <pc:docMk/>
            <pc:sldMk cId="1870099615" sldId="372"/>
            <ac:spMk id="14339" creationId="{00000000-0000-0000-0000-000000000000}"/>
          </ac:spMkLst>
        </pc:spChg>
      </pc:sldChg>
      <pc:sldChg chg="modSp mod">
        <pc:chgData name="Phillips, Cory" userId="6c597cff-5f3b-4912-8764-37cc172c8644" providerId="ADAL" clId="{571A46D6-623E-4349-91CD-0420DCFAB77C}" dt="2022-09-21T20:03:28.050" v="281" actId="20577"/>
        <pc:sldMkLst>
          <pc:docMk/>
          <pc:sldMk cId="1519552469" sldId="376"/>
        </pc:sldMkLst>
        <pc:spChg chg="mod">
          <ac:chgData name="Phillips, Cory" userId="6c597cff-5f3b-4912-8764-37cc172c8644" providerId="ADAL" clId="{571A46D6-623E-4349-91CD-0420DCFAB77C}" dt="2022-09-21T20:03:28.050" v="281" actId="20577"/>
          <ac:spMkLst>
            <pc:docMk/>
            <pc:sldMk cId="1519552469" sldId="376"/>
            <ac:spMk id="4" creationId="{00000000-0000-0000-0000-000000000000}"/>
          </ac:spMkLst>
        </pc:spChg>
      </pc:sldChg>
      <pc:sldChg chg="del">
        <pc:chgData name="Phillips, Cory" userId="6c597cff-5f3b-4912-8764-37cc172c8644" providerId="ADAL" clId="{571A46D6-623E-4349-91CD-0420DCFAB77C}" dt="2022-09-21T19:51:58.008" v="193" actId="2696"/>
        <pc:sldMkLst>
          <pc:docMk/>
          <pc:sldMk cId="1026605276" sldId="377"/>
        </pc:sldMkLst>
      </pc:sldChg>
      <pc:sldChg chg="modSp mod">
        <pc:chgData name="Phillips, Cory" userId="6c597cff-5f3b-4912-8764-37cc172c8644" providerId="ADAL" clId="{571A46D6-623E-4349-91CD-0420DCFAB77C}" dt="2022-09-21T19:54:56.527" v="223" actId="2711"/>
        <pc:sldMkLst>
          <pc:docMk/>
          <pc:sldMk cId="3600711586" sldId="378"/>
        </pc:sldMkLst>
        <pc:spChg chg="mod">
          <ac:chgData name="Phillips, Cory" userId="6c597cff-5f3b-4912-8764-37cc172c8644" providerId="ADAL" clId="{571A46D6-623E-4349-91CD-0420DCFAB77C}" dt="2022-09-21T19:54:40.220" v="221" actId="20577"/>
          <ac:spMkLst>
            <pc:docMk/>
            <pc:sldMk cId="3600711586" sldId="378"/>
            <ac:spMk id="14338" creationId="{00000000-0000-0000-0000-000000000000}"/>
          </ac:spMkLst>
        </pc:spChg>
        <pc:spChg chg="mod">
          <ac:chgData name="Phillips, Cory" userId="6c597cff-5f3b-4912-8764-37cc172c8644" providerId="ADAL" clId="{571A46D6-623E-4349-91CD-0420DCFAB77C}" dt="2022-09-21T19:54:56.527" v="223" actId="2711"/>
          <ac:spMkLst>
            <pc:docMk/>
            <pc:sldMk cId="3600711586" sldId="378"/>
            <ac:spMk id="14339" creationId="{00000000-0000-0000-0000-000000000000}"/>
          </ac:spMkLst>
        </pc:spChg>
      </pc:sldChg>
      <pc:sldChg chg="modSp mod">
        <pc:chgData name="Phillips, Cory" userId="6c597cff-5f3b-4912-8764-37cc172c8644" providerId="ADAL" clId="{571A46D6-623E-4349-91CD-0420DCFAB77C}" dt="2022-09-21T19:54:20.949" v="216" actId="2711"/>
        <pc:sldMkLst>
          <pc:docMk/>
          <pc:sldMk cId="4219340119" sldId="379"/>
        </pc:sldMkLst>
        <pc:spChg chg="mod">
          <ac:chgData name="Phillips, Cory" userId="6c597cff-5f3b-4912-8764-37cc172c8644" providerId="ADAL" clId="{571A46D6-623E-4349-91CD-0420DCFAB77C}" dt="2022-09-21T19:54:04.878" v="214" actId="20577"/>
          <ac:spMkLst>
            <pc:docMk/>
            <pc:sldMk cId="4219340119" sldId="379"/>
            <ac:spMk id="14338" creationId="{00000000-0000-0000-0000-000000000000}"/>
          </ac:spMkLst>
        </pc:spChg>
        <pc:spChg chg="mod">
          <ac:chgData name="Phillips, Cory" userId="6c597cff-5f3b-4912-8764-37cc172c8644" providerId="ADAL" clId="{571A46D6-623E-4349-91CD-0420DCFAB77C}" dt="2022-09-21T19:54:20.949" v="216" actId="2711"/>
          <ac:spMkLst>
            <pc:docMk/>
            <pc:sldMk cId="4219340119" sldId="379"/>
            <ac:spMk id="14339" creationId="{00000000-0000-0000-0000-000000000000}"/>
          </ac:spMkLst>
        </pc:spChg>
      </pc:sldChg>
      <pc:sldChg chg="modSp mod">
        <pc:chgData name="Phillips, Cory" userId="6c597cff-5f3b-4912-8764-37cc172c8644" providerId="ADAL" clId="{571A46D6-623E-4349-91CD-0420DCFAB77C}" dt="2022-09-21T19:55:33.560" v="230" actId="2711"/>
        <pc:sldMkLst>
          <pc:docMk/>
          <pc:sldMk cId="2242511144" sldId="380"/>
        </pc:sldMkLst>
        <pc:spChg chg="mod">
          <ac:chgData name="Phillips, Cory" userId="6c597cff-5f3b-4912-8764-37cc172c8644" providerId="ADAL" clId="{571A46D6-623E-4349-91CD-0420DCFAB77C}" dt="2022-09-21T19:55:15.051" v="228" actId="20577"/>
          <ac:spMkLst>
            <pc:docMk/>
            <pc:sldMk cId="2242511144" sldId="380"/>
            <ac:spMk id="14338" creationId="{00000000-0000-0000-0000-000000000000}"/>
          </ac:spMkLst>
        </pc:spChg>
        <pc:spChg chg="mod">
          <ac:chgData name="Phillips, Cory" userId="6c597cff-5f3b-4912-8764-37cc172c8644" providerId="ADAL" clId="{571A46D6-623E-4349-91CD-0420DCFAB77C}" dt="2022-09-21T19:55:33.560" v="230" actId="2711"/>
          <ac:spMkLst>
            <pc:docMk/>
            <pc:sldMk cId="2242511144" sldId="380"/>
            <ac:spMk id="14339" creationId="{00000000-0000-0000-0000-000000000000}"/>
          </ac:spMkLst>
        </pc:spChg>
      </pc:sldChg>
      <pc:sldChg chg="modSp mod">
        <pc:chgData name="Phillips, Cory" userId="6c597cff-5f3b-4912-8764-37cc172c8644" providerId="ADAL" clId="{571A46D6-623E-4349-91CD-0420DCFAB77C}" dt="2022-09-21T19:56:09.543" v="239" actId="2711"/>
        <pc:sldMkLst>
          <pc:docMk/>
          <pc:sldMk cId="2368256181" sldId="381"/>
        </pc:sldMkLst>
        <pc:spChg chg="mod">
          <ac:chgData name="Phillips, Cory" userId="6c597cff-5f3b-4912-8764-37cc172c8644" providerId="ADAL" clId="{571A46D6-623E-4349-91CD-0420DCFAB77C}" dt="2022-09-21T19:55:56.087" v="237" actId="20577"/>
          <ac:spMkLst>
            <pc:docMk/>
            <pc:sldMk cId="2368256181" sldId="381"/>
            <ac:spMk id="14338" creationId="{00000000-0000-0000-0000-000000000000}"/>
          </ac:spMkLst>
        </pc:spChg>
        <pc:spChg chg="mod">
          <ac:chgData name="Phillips, Cory" userId="6c597cff-5f3b-4912-8764-37cc172c8644" providerId="ADAL" clId="{571A46D6-623E-4349-91CD-0420DCFAB77C}" dt="2022-09-21T19:56:09.543" v="239" actId="2711"/>
          <ac:spMkLst>
            <pc:docMk/>
            <pc:sldMk cId="2368256181" sldId="381"/>
            <ac:spMk id="14339" creationId="{00000000-0000-0000-0000-000000000000}"/>
          </ac:spMkLst>
        </pc:spChg>
      </pc:sldChg>
      <pc:sldChg chg="modSp mod">
        <pc:chgData name="Phillips, Cory" userId="6c597cff-5f3b-4912-8764-37cc172c8644" providerId="ADAL" clId="{571A46D6-623E-4349-91CD-0420DCFAB77C}" dt="2022-09-21T19:57:00.661" v="249" actId="2711"/>
        <pc:sldMkLst>
          <pc:docMk/>
          <pc:sldMk cId="805399987" sldId="382"/>
        </pc:sldMkLst>
        <pc:spChg chg="mod">
          <ac:chgData name="Phillips, Cory" userId="6c597cff-5f3b-4912-8764-37cc172c8644" providerId="ADAL" clId="{571A46D6-623E-4349-91CD-0420DCFAB77C}" dt="2022-09-21T19:56:45.709" v="247" actId="20577"/>
          <ac:spMkLst>
            <pc:docMk/>
            <pc:sldMk cId="805399987" sldId="382"/>
            <ac:spMk id="14338" creationId="{00000000-0000-0000-0000-000000000000}"/>
          </ac:spMkLst>
        </pc:spChg>
        <pc:spChg chg="mod">
          <ac:chgData name="Phillips, Cory" userId="6c597cff-5f3b-4912-8764-37cc172c8644" providerId="ADAL" clId="{571A46D6-623E-4349-91CD-0420DCFAB77C}" dt="2022-09-21T19:57:00.661" v="249" actId="2711"/>
          <ac:spMkLst>
            <pc:docMk/>
            <pc:sldMk cId="805399987" sldId="382"/>
            <ac:spMk id="14339" creationId="{00000000-0000-0000-0000-000000000000}"/>
          </ac:spMkLst>
        </pc:spChg>
      </pc:sldChg>
      <pc:sldChg chg="modSp mod">
        <pc:chgData name="Phillips, Cory" userId="6c597cff-5f3b-4912-8764-37cc172c8644" providerId="ADAL" clId="{571A46D6-623E-4349-91CD-0420DCFAB77C}" dt="2022-09-21T19:53:46.644" v="209" actId="2711"/>
        <pc:sldMkLst>
          <pc:docMk/>
          <pc:sldMk cId="2220505685" sldId="383"/>
        </pc:sldMkLst>
        <pc:spChg chg="mod">
          <ac:chgData name="Phillips, Cory" userId="6c597cff-5f3b-4912-8764-37cc172c8644" providerId="ADAL" clId="{571A46D6-623E-4349-91CD-0420DCFAB77C}" dt="2022-09-21T19:53:29.277" v="207" actId="20577"/>
          <ac:spMkLst>
            <pc:docMk/>
            <pc:sldMk cId="2220505685" sldId="383"/>
            <ac:spMk id="14338" creationId="{00000000-0000-0000-0000-000000000000}"/>
          </ac:spMkLst>
        </pc:spChg>
        <pc:spChg chg="mod">
          <ac:chgData name="Phillips, Cory" userId="6c597cff-5f3b-4912-8764-37cc172c8644" providerId="ADAL" clId="{571A46D6-623E-4349-91CD-0420DCFAB77C}" dt="2022-09-21T19:53:46.644" v="209" actId="2711"/>
          <ac:spMkLst>
            <pc:docMk/>
            <pc:sldMk cId="2220505685" sldId="383"/>
            <ac:spMk id="14339" creationId="{00000000-0000-0000-0000-000000000000}"/>
          </ac:spMkLst>
        </pc:spChg>
      </pc:sldChg>
      <pc:sldChg chg="del">
        <pc:chgData name="Phillips, Cory" userId="6c597cff-5f3b-4912-8764-37cc172c8644" providerId="ADAL" clId="{571A46D6-623E-4349-91CD-0420DCFAB77C}" dt="2022-09-21T19:56:17.643" v="240" actId="2696"/>
        <pc:sldMkLst>
          <pc:docMk/>
          <pc:sldMk cId="3675322239" sldId="384"/>
        </pc:sldMkLst>
      </pc:sldChg>
      <pc:sldMasterChg chg="del delSldLayout">
        <pc:chgData name="Phillips, Cory" userId="6c597cff-5f3b-4912-8764-37cc172c8644" providerId="ADAL" clId="{571A46D6-623E-4349-91CD-0420DCFAB77C}" dt="2022-09-21T19:57:05.999" v="250" actId="2696"/>
        <pc:sldMasterMkLst>
          <pc:docMk/>
          <pc:sldMasterMk cId="1742986850" sldId="2147494277"/>
        </pc:sldMasterMkLst>
        <pc:sldLayoutChg chg="del">
          <pc:chgData name="Phillips, Cory" userId="6c597cff-5f3b-4912-8764-37cc172c8644" providerId="ADAL" clId="{571A46D6-623E-4349-91CD-0420DCFAB77C}" dt="2022-09-21T19:57:05.999" v="250" actId="2696"/>
          <pc:sldLayoutMkLst>
            <pc:docMk/>
            <pc:sldMasterMk cId="1742986850" sldId="2147494277"/>
            <pc:sldLayoutMk cId="3587305634" sldId="2147494278"/>
          </pc:sldLayoutMkLst>
        </pc:sldLayoutChg>
        <pc:sldLayoutChg chg="del">
          <pc:chgData name="Phillips, Cory" userId="6c597cff-5f3b-4912-8764-37cc172c8644" providerId="ADAL" clId="{571A46D6-623E-4349-91CD-0420DCFAB77C}" dt="2022-09-21T19:57:05.999" v="250" actId="2696"/>
          <pc:sldLayoutMkLst>
            <pc:docMk/>
            <pc:sldMasterMk cId="1742986850" sldId="2147494277"/>
            <pc:sldLayoutMk cId="3918687291" sldId="2147494279"/>
          </pc:sldLayoutMkLst>
        </pc:sldLayoutChg>
        <pc:sldLayoutChg chg="del">
          <pc:chgData name="Phillips, Cory" userId="6c597cff-5f3b-4912-8764-37cc172c8644" providerId="ADAL" clId="{571A46D6-623E-4349-91CD-0420DCFAB77C}" dt="2022-09-21T19:57:05.999" v="250" actId="2696"/>
          <pc:sldLayoutMkLst>
            <pc:docMk/>
            <pc:sldMasterMk cId="1742986850" sldId="2147494277"/>
            <pc:sldLayoutMk cId="3784210040" sldId="2147494280"/>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9/21/2022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9/21/2022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178938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959107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964137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681872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41073700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2942916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952478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806243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September 2022</a:t>
            </a:r>
          </a:p>
        </p:txBody>
      </p:sp>
    </p:spTree>
    <p:extLst>
      <p:ext uri="{BB962C8B-B14F-4D97-AF65-F5344CB8AC3E}">
        <p14:creationId xmlns:p14="http://schemas.microsoft.com/office/powerpoint/2010/main" val="47940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4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18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18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660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64336321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 id="2147494281"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September 28,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SCR820, Operator Real-Time Messaging During Emergency [AEP, CenterPoint]</a:t>
            </a:r>
            <a:endParaRPr lang="en-US" sz="1800" dirty="0"/>
          </a:p>
        </p:txBody>
      </p:sp>
      <p:sp>
        <p:nvSpPr>
          <p:cNvPr id="14339" name="Rectangle 2"/>
          <p:cNvSpPr>
            <a:spLocks noChangeArrowheads="1"/>
          </p:cNvSpPr>
          <p:nvPr/>
        </p:nvSpPr>
        <p:spPr bwMode="auto">
          <a:xfrm>
            <a:off x="190500" y="774492"/>
            <a:ext cx="8612307"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2023; Rank 3730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$750K and $1.2M; no impacts to ERCOT staffing; impacts to Grid Operations Support Systems, ERCOT Website and MIS Systems, and Channel Management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SCR builds on the ERCOT Hotline communication process by developing a web-based (e.g., Google Chrome; Microsoft Edge) platform supporting Real-Time, bi-directional, “Send-Review” messaging between ERCOT Operators and Transmission Operators (TOs) during emergency event coordination.  The tool will support one-to-one or one-to-many communications.  The Messaging System will log and store communications so that parties can stay current during the emergency event and for review subsequent to the emergency.</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1/13/22, PRS voted unanimously to recommend approval of SCR820 as submitted.  On 9/15/22 PRS voted to endorse and forward to TAC the 2/9/22 PRS Report and 9/13/22 Impact Analysis for SCR820 with a recommended priority of 2023 and rank of 3730.  There was one abstention from the Independent Power Marketer (IPM) (Tenaska) Market Segment.</a:t>
            </a:r>
          </a:p>
        </p:txBody>
      </p:sp>
    </p:spTree>
    <p:extLst>
      <p:ext uri="{BB962C8B-B14F-4D97-AF65-F5344CB8AC3E}">
        <p14:creationId xmlns:p14="http://schemas.microsoft.com/office/powerpoint/2010/main" val="2368256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SCR823, ERCOT Mass System “County Name” File Updates for Texas SET V5.0 Implementation – URGENT [TX SET]</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To be determined</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To be determined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SCR requests that ERCOT process (upload) a flat file received by ERCOT from each affected TDSP that contains all the TDSPs’ ESI IDs with one exception being retired ESI IDs.  This flat file would allow all REPs to have County Names associated to all ESI IDs on the very first day following Texas SET V5.0 production go-live through the TDSPs’ ESI ID extract that is produced daily by ERCOT.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9/15/22, PRS voted unanimously to grant SCR823 Urgent status; to recommend approval of SCR823 as submitted; and to forward to TAC SCR823.</a:t>
            </a:r>
          </a:p>
        </p:txBody>
      </p:sp>
    </p:spTree>
    <p:extLst>
      <p:ext uri="{BB962C8B-B14F-4D97-AF65-F5344CB8AC3E}">
        <p14:creationId xmlns:p14="http://schemas.microsoft.com/office/powerpoint/2010/main" val="805399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NPRR1092</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NOGRR198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MarkeTrak User Interface Refresh</a:t>
                      </a: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NPRR987</a:t>
                      </a:r>
                      <a:r>
                        <a:rPr kumimoji="0" lang="en-US" sz="900" b="0" i="0" u="none" strike="sngStrike" cap="none" normalizeH="0" baseline="0" dirty="0">
                          <a:ln>
                            <a:noFill/>
                          </a:ln>
                          <a:solidFill>
                            <a:schemeClr val="tx1"/>
                          </a:solidFill>
                          <a:effectLst/>
                          <a:latin typeface="Courier New" pitchFamily="49" charset="0"/>
                        </a:rPr>
                        <a:t>(a)</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NPRR1002</a:t>
                      </a:r>
                      <a:r>
                        <a:rPr kumimoji="0" lang="en-US" sz="900" b="0" i="0" u="none" strike="sngStrike" cap="none" normalizeH="0" baseline="0" dirty="0">
                          <a:ln>
                            <a:noFill/>
                          </a:ln>
                          <a:solidFill>
                            <a:schemeClr val="tx1"/>
                          </a:solidFill>
                          <a:effectLst/>
                          <a:latin typeface="Courier New" pitchFamily="49" charset="0"/>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NPRR1120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OBDRR039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NPRR987</a:t>
                      </a:r>
                      <a:r>
                        <a:rPr kumimoji="0" lang="en-US" sz="900" b="0" i="0" u="none" strike="noStrike" kern="1200" cap="none" normalizeH="0" baseline="0" dirty="0">
                          <a:ln>
                            <a:noFill/>
                          </a:ln>
                          <a:solidFill>
                            <a:srgbClr val="FF0000"/>
                          </a:solidFill>
                          <a:effectLst/>
                          <a:latin typeface="Courier New" pitchFamily="49" charset="0"/>
                          <a:ea typeface="+mn-ea"/>
                          <a:cs typeface="+mn-cs"/>
                        </a:rPr>
                        <a:t>(a)</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NPRR1002</a:t>
                      </a:r>
                      <a:r>
                        <a:rPr kumimoji="0" lang="en-US" sz="900" b="0" i="0" u="none" strike="noStrike" kern="1200" cap="none" normalizeH="0" baseline="0" dirty="0">
                          <a:ln>
                            <a:noFill/>
                          </a:ln>
                          <a:solidFill>
                            <a:srgbClr val="FF0000"/>
                          </a:solidFill>
                          <a:effectLst/>
                          <a:latin typeface="Courier New" pitchFamily="49" charset="0"/>
                          <a:ea typeface="+mn-ea"/>
                          <a:cs typeface="+mn-cs"/>
                        </a:rPr>
                        <a:t>(a)</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NPRR1096</a:t>
                      </a:r>
                      <a:r>
                        <a:rPr kumimoji="0" lang="en-US" sz="900" b="0" i="0" u="none" strike="noStrike" kern="1200" cap="none" normalizeH="0" baseline="0" dirty="0">
                          <a:ln>
                            <a:noFill/>
                          </a:ln>
                          <a:solidFill>
                            <a:srgbClr val="FF0000"/>
                          </a:solidFill>
                          <a:effectLst/>
                          <a:latin typeface="Courier New" pitchFamily="49" charset="0"/>
                          <a:ea typeface="+mn-ea"/>
                          <a:cs typeface="+mn-cs"/>
                        </a:rPr>
                        <a:t>(a)</a:t>
                      </a: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NPRR1063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27064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250042" y="4613255"/>
            <a:ext cx="1739834"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May 2023 – Jan. 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359166"/>
            <a:ext cx="370549" cy="265457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751"/>
            <a:ext cx="2505302"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NPRR935(b) – New solar forecasts and reports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NPRR987(a)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ESR Contribution to PRC </a:t>
            </a:r>
            <a:endParaRPr kumimoji="0" lang="en-US" sz="8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NPRR1002(a) – </a:t>
            </a:r>
            <a:r>
              <a:rPr kumimoji="0" lang="en-US" sz="800" b="0" i="0" u="none" strike="noStrike" kern="1200" cap="none" spc="0" normalizeH="0" baseline="0" noProof="0" dirty="0">
                <a:ln>
                  <a:noFill/>
                </a:ln>
                <a:solidFill>
                  <a:prstClr val="black"/>
                </a:solidFill>
                <a:effectLst/>
                <a:uLnTx/>
                <a:uFillTx/>
                <a:latin typeface="Arial" charset="0"/>
                <a:ea typeface="+mn-ea"/>
                <a:cs typeface="+mn-cs"/>
              </a:rPr>
              <a:t>Charging Restrictions in 	Emergency Conditions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NPRR1092(a) – RUC offer floor change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FF0000"/>
                </a:solidFill>
                <a:effectLst/>
                <a:uLnTx/>
                <a:uFillTx/>
                <a:latin typeface="Arial" charset="0"/>
                <a:ea typeface="+mn-ea"/>
                <a:cs typeface="+mn-cs"/>
              </a:rPr>
              <a:t>NPRR1096(a) – Non-Spin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484,825(b),826,829,841,857,879,885,904,918,930,936,941,945,962,963,965,975,987,995,1004,1006,1007,1019,1023,1026,1030,1032,1034,1057, 1077,1090,1092(b),1105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799,805,807,810,813,816,818,819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1" name="TextBox 12">
            <a:extLst>
              <a:ext uri="{FF2B5EF4-FFF2-40B4-BE49-F238E27FC236}">
                <a16:creationId xmlns:a16="http://schemas.microsoft.com/office/drawing/2014/main" id="{8EE7D6DF-0F7B-475F-9021-F58A4E3A0A93}"/>
              </a:ext>
            </a:extLst>
          </p:cNvPr>
          <p:cNvSpPr txBox="1">
            <a:spLocks noChangeArrowheads="1"/>
          </p:cNvSpPr>
          <p:nvPr/>
        </p:nvSpPr>
        <p:spPr bwMode="auto">
          <a:xfrm>
            <a:off x="4620946" y="4366959"/>
            <a:ext cx="2586466" cy="71558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50" b="1" i="0" u="none" strike="noStrike" kern="1200" cap="none" spc="0" normalizeH="0" baseline="0" noProof="0" dirty="0">
                <a:ln>
                  <a:noFill/>
                </a:ln>
                <a:solidFill>
                  <a:prstClr val="black"/>
                </a:solidFill>
                <a:effectLst/>
                <a:uLnTx/>
                <a:uFillTx/>
                <a:latin typeface="Arial" charset="0"/>
                <a:ea typeface="+mn-ea"/>
                <a:cs typeface="+mn-cs"/>
              </a:rPr>
              <a:t>NPRR1120 Firm Fuel Supply Serv.</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0" u="none" strike="noStrike" kern="1200" cap="none" spc="0" normalizeH="0" baseline="0" noProof="0" dirty="0">
              <a:ln>
                <a:noFill/>
              </a:ln>
              <a:solidFill>
                <a:prstClr val="black"/>
              </a:solidFill>
              <a:effectLst/>
              <a:uLnTx/>
              <a:uFillTx/>
              <a:latin typeface="Arial"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Issue RFP no later than 8/1/2022</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Contracts start in November</a:t>
            </a:r>
          </a:p>
        </p:txBody>
      </p: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218801"/>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6/4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6/6</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5" name="TextBox 12">
            <a:extLst>
              <a:ext uri="{FF2B5EF4-FFF2-40B4-BE49-F238E27FC236}">
                <a16:creationId xmlns:a16="http://schemas.microsoft.com/office/drawing/2014/main" id="{BEA8AD31-63DF-4AB9-B1FF-AD64C697916A}"/>
              </a:ext>
            </a:extLst>
          </p:cNvPr>
          <p:cNvSpPr txBox="1">
            <a:spLocks noChangeArrowheads="1"/>
          </p:cNvSpPr>
          <p:nvPr/>
        </p:nvSpPr>
        <p:spPr bwMode="auto">
          <a:xfrm>
            <a:off x="4573049" y="17804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47" name="TextBox 12">
            <a:extLst>
              <a:ext uri="{FF2B5EF4-FFF2-40B4-BE49-F238E27FC236}">
                <a16:creationId xmlns:a16="http://schemas.microsoft.com/office/drawing/2014/main" id="{0A570746-F7BB-4539-B22F-9B4D7B8F1C49}"/>
              </a:ext>
            </a:extLst>
          </p:cNvPr>
          <p:cNvSpPr txBox="1">
            <a:spLocks noChangeArrowheads="1"/>
          </p:cNvSpPr>
          <p:nvPr/>
        </p:nvSpPr>
        <p:spPr bwMode="auto">
          <a:xfrm>
            <a:off x="1601129" y="4142601"/>
            <a:ext cx="1510701"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5/13</a:t>
            </a:r>
          </a:p>
        </p:txBody>
      </p:sp>
      <p:sp>
        <p:nvSpPr>
          <p:cNvPr id="48" name="TextBox 47">
            <a:extLst>
              <a:ext uri="{FF2B5EF4-FFF2-40B4-BE49-F238E27FC236}">
                <a16:creationId xmlns:a16="http://schemas.microsoft.com/office/drawing/2014/main" id="{BA54BB81-C4CA-4858-B2A6-33A342EEDFE4}"/>
              </a:ext>
            </a:extLst>
          </p:cNvPr>
          <p:cNvSpPr txBox="1"/>
          <p:nvPr/>
        </p:nvSpPr>
        <p:spPr>
          <a:xfrm>
            <a:off x="4266840" y="1363013"/>
            <a:ext cx="370549" cy="286232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EC833306-182F-453A-AD05-51402D04CFF1}"/>
              </a:ext>
            </a:extLst>
          </p:cNvPr>
          <p:cNvSpPr txBox="1"/>
          <p:nvPr/>
        </p:nvSpPr>
        <p:spPr>
          <a:xfrm>
            <a:off x="2781014" y="4434246"/>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9" name="TextBox 48">
            <a:extLst>
              <a:ext uri="{FF2B5EF4-FFF2-40B4-BE49-F238E27FC236}">
                <a16:creationId xmlns:a16="http://schemas.microsoft.com/office/drawing/2014/main" id="{280ADB21-4500-405A-9151-FC206A9AC628}"/>
              </a:ext>
            </a:extLst>
          </p:cNvPr>
          <p:cNvSpPr txBox="1"/>
          <p:nvPr/>
        </p:nvSpPr>
        <p:spPr>
          <a:xfrm>
            <a:off x="4237784" y="46444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0" name="TextBox 49">
            <a:extLst>
              <a:ext uri="{FF2B5EF4-FFF2-40B4-BE49-F238E27FC236}">
                <a16:creationId xmlns:a16="http://schemas.microsoft.com/office/drawing/2014/main" id="{0F180DDC-31F0-4FDE-9149-5350629C28EA}"/>
              </a:ext>
            </a:extLst>
          </p:cNvPr>
          <p:cNvSpPr txBox="1"/>
          <p:nvPr/>
        </p:nvSpPr>
        <p:spPr>
          <a:xfrm>
            <a:off x="8659700" y="1354329"/>
            <a:ext cx="370549" cy="30623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56" name="TextBox 12">
            <a:extLst>
              <a:ext uri="{FF2B5EF4-FFF2-40B4-BE49-F238E27FC236}">
                <a16:creationId xmlns:a16="http://schemas.microsoft.com/office/drawing/2014/main" id="{D0B54A94-E156-4367-B642-F8C3A3B97E4E}"/>
              </a:ext>
            </a:extLst>
          </p:cNvPr>
          <p:cNvSpPr txBox="1">
            <a:spLocks noChangeArrowheads="1"/>
          </p:cNvSpPr>
          <p:nvPr/>
        </p:nvSpPr>
        <p:spPr bwMode="auto">
          <a:xfrm>
            <a:off x="6017587" y="216408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10/13</a:t>
            </a:r>
          </a:p>
        </p:txBody>
      </p:sp>
      <p:sp>
        <p:nvSpPr>
          <p:cNvPr id="46" name="TextBox 45">
            <a:extLst>
              <a:ext uri="{FF2B5EF4-FFF2-40B4-BE49-F238E27FC236}">
                <a16:creationId xmlns:a16="http://schemas.microsoft.com/office/drawing/2014/main" id="{C9A94A39-F269-4008-BF6D-A1AB4E265B9E}"/>
              </a:ext>
            </a:extLst>
          </p:cNvPr>
          <p:cNvSpPr txBox="1"/>
          <p:nvPr/>
        </p:nvSpPr>
        <p:spPr>
          <a:xfrm>
            <a:off x="5686139" y="2084295"/>
            <a:ext cx="370549"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7" name="TextBox 56">
            <a:extLst>
              <a:ext uri="{FF2B5EF4-FFF2-40B4-BE49-F238E27FC236}">
                <a16:creationId xmlns:a16="http://schemas.microsoft.com/office/drawing/2014/main" id="{FD05E216-7450-46DA-A74B-B3195AE447BD}"/>
              </a:ext>
            </a:extLst>
          </p:cNvPr>
          <p:cNvSpPr txBox="1"/>
          <p:nvPr/>
        </p:nvSpPr>
        <p:spPr>
          <a:xfrm>
            <a:off x="2815286" y="2896899"/>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42" name="TextBox 12">
            <a:extLst>
              <a:ext uri="{FF2B5EF4-FFF2-40B4-BE49-F238E27FC236}">
                <a16:creationId xmlns:a16="http://schemas.microsoft.com/office/drawing/2014/main" id="{AED6FA2E-F32D-4CAD-AA7A-8FCEF8211977}"/>
              </a:ext>
            </a:extLst>
          </p:cNvPr>
          <p:cNvSpPr txBox="1">
            <a:spLocks noChangeArrowheads="1"/>
          </p:cNvSpPr>
          <p:nvPr/>
        </p:nvSpPr>
        <p:spPr bwMode="auto">
          <a:xfrm>
            <a:off x="4569023" y="27432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7/15</a:t>
            </a:r>
          </a:p>
        </p:txBody>
      </p:sp>
      <p:sp>
        <p:nvSpPr>
          <p:cNvPr id="58" name="TextBox 57">
            <a:extLst>
              <a:ext uri="{FF2B5EF4-FFF2-40B4-BE49-F238E27FC236}">
                <a16:creationId xmlns:a16="http://schemas.microsoft.com/office/drawing/2014/main" id="{0C52B2B0-E72D-4290-A430-8579FC3421E7}"/>
              </a:ext>
            </a:extLst>
          </p:cNvPr>
          <p:cNvSpPr txBox="1"/>
          <p:nvPr/>
        </p:nvSpPr>
        <p:spPr>
          <a:xfrm>
            <a:off x="5686139" y="30480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9" name="TextBox 12">
            <a:extLst>
              <a:ext uri="{FF2B5EF4-FFF2-40B4-BE49-F238E27FC236}">
                <a16:creationId xmlns:a16="http://schemas.microsoft.com/office/drawing/2014/main" id="{B9289A21-4522-4B32-AD58-E449A3719C43}"/>
              </a:ext>
            </a:extLst>
          </p:cNvPr>
          <p:cNvSpPr txBox="1">
            <a:spLocks noChangeArrowheads="1"/>
          </p:cNvSpPr>
          <p:nvPr/>
        </p:nvSpPr>
        <p:spPr bwMode="auto">
          <a:xfrm>
            <a:off x="4572000" y="3456801"/>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8/16</a:t>
            </a:r>
          </a:p>
        </p:txBody>
      </p:sp>
      <p:sp>
        <p:nvSpPr>
          <p:cNvPr id="61" name="TextBox 60">
            <a:extLst>
              <a:ext uri="{FF2B5EF4-FFF2-40B4-BE49-F238E27FC236}">
                <a16:creationId xmlns:a16="http://schemas.microsoft.com/office/drawing/2014/main" id="{138C5F6D-835D-41DA-8C94-EADF810A990A}"/>
              </a:ext>
            </a:extLst>
          </p:cNvPr>
          <p:cNvSpPr txBox="1"/>
          <p:nvPr/>
        </p:nvSpPr>
        <p:spPr>
          <a:xfrm>
            <a:off x="5697070" y="1371600"/>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63" name="TextBox 12">
            <a:extLst>
              <a:ext uri="{FF2B5EF4-FFF2-40B4-BE49-F238E27FC236}">
                <a16:creationId xmlns:a16="http://schemas.microsoft.com/office/drawing/2014/main" id="{137BEB68-90B5-4990-A00C-980DF9A120E1}"/>
              </a:ext>
            </a:extLst>
          </p:cNvPr>
          <p:cNvSpPr txBox="1">
            <a:spLocks noChangeArrowheads="1"/>
          </p:cNvSpPr>
          <p:nvPr/>
        </p:nvSpPr>
        <p:spPr bwMode="auto">
          <a:xfrm>
            <a:off x="7471501" y="3107493"/>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11/2</a:t>
            </a:r>
          </a:p>
        </p:txBody>
      </p:sp>
      <p:sp>
        <p:nvSpPr>
          <p:cNvPr id="64" name="TextBox 63">
            <a:extLst>
              <a:ext uri="{FF2B5EF4-FFF2-40B4-BE49-F238E27FC236}">
                <a16:creationId xmlns:a16="http://schemas.microsoft.com/office/drawing/2014/main" id="{C560A412-7448-4145-B12C-5F88D71F07DF}"/>
              </a:ext>
            </a:extLst>
          </p:cNvPr>
          <p:cNvSpPr txBox="1"/>
          <p:nvPr/>
        </p:nvSpPr>
        <p:spPr>
          <a:xfrm>
            <a:off x="5692140" y="3768923"/>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cxnSp>
        <p:nvCxnSpPr>
          <p:cNvPr id="60" name="Straight Arrow Connector 59">
            <a:extLst>
              <a:ext uri="{FF2B5EF4-FFF2-40B4-BE49-F238E27FC236}">
                <a16:creationId xmlns:a16="http://schemas.microsoft.com/office/drawing/2014/main" id="{91C3E139-B346-4841-9992-9B55F2D63656}"/>
              </a:ext>
            </a:extLst>
          </p:cNvPr>
          <p:cNvCxnSpPr>
            <a:cxnSpLocks/>
          </p:cNvCxnSpPr>
          <p:nvPr/>
        </p:nvCxnSpPr>
        <p:spPr>
          <a:xfrm flipH="1">
            <a:off x="7528084" y="2538242"/>
            <a:ext cx="196907" cy="509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8E11ABA6-E9BD-40A0-B17B-FB77A7AD89E5}"/>
              </a:ext>
            </a:extLst>
          </p:cNvPr>
          <p:cNvCxnSpPr>
            <a:cxnSpLocks/>
          </p:cNvCxnSpPr>
          <p:nvPr/>
        </p:nvCxnSpPr>
        <p:spPr>
          <a:xfrm>
            <a:off x="7308359" y="1621297"/>
            <a:ext cx="421495" cy="920277"/>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sp>
        <p:nvSpPr>
          <p:cNvPr id="65" name="TextBox 12">
            <a:extLst>
              <a:ext uri="{FF2B5EF4-FFF2-40B4-BE49-F238E27FC236}">
                <a16:creationId xmlns:a16="http://schemas.microsoft.com/office/drawing/2014/main" id="{22C07CF6-93C7-4668-A8E0-D415AB3C5799}"/>
              </a:ext>
            </a:extLst>
          </p:cNvPr>
          <p:cNvSpPr txBox="1">
            <a:spLocks noChangeArrowheads="1"/>
          </p:cNvSpPr>
          <p:nvPr/>
        </p:nvSpPr>
        <p:spPr bwMode="auto">
          <a:xfrm>
            <a:off x="7467600" y="3776841"/>
            <a:ext cx="15106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12/1</a:t>
            </a:r>
          </a:p>
        </p:txBody>
      </p: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1200"/>
              </a:spcAft>
            </a:pPr>
            <a:r>
              <a:rPr lang="en-US" b="0" dirty="0"/>
              <a:t>NPRR1118, Clarifications to the OSA Process [ERCOT]*</a:t>
            </a:r>
          </a:p>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NPRR1058, Resource Offer Modernization [Reliant, Luminant, STEC, LCRA, Calpine]</a:t>
            </a:r>
          </a:p>
          <a:p>
            <a:pPr lvl="1">
              <a:spcBef>
                <a:spcPts val="300"/>
              </a:spcBef>
              <a:spcAft>
                <a:spcPts val="1200"/>
              </a:spcAft>
            </a:pPr>
            <a:r>
              <a:rPr lang="en-US" dirty="0"/>
              <a:t>IA:  Between $100K and $150K		Priority 2023; Rank 3715</a:t>
            </a:r>
            <a:endParaRPr lang="en-US" b="0" dirty="0"/>
          </a:p>
          <a:p>
            <a:pPr>
              <a:spcBef>
                <a:spcPts val="300"/>
              </a:spcBef>
              <a:spcAft>
                <a:spcPts val="300"/>
              </a:spcAft>
            </a:pPr>
            <a:r>
              <a:rPr lang="en-US" b="0" dirty="0"/>
              <a:t>NPRR1084, Improvements to Reporting of Resource Outages, Derates, and Startup Loading Failures [ERCOT]</a:t>
            </a:r>
          </a:p>
          <a:p>
            <a:pPr lvl="1">
              <a:spcBef>
                <a:spcPts val="300"/>
              </a:spcBef>
              <a:spcAft>
                <a:spcPts val="1200"/>
              </a:spcAft>
            </a:pPr>
            <a:r>
              <a:rPr lang="en-US" dirty="0"/>
              <a:t>IA:  Between $40K and $60K (O&amp;M)	Priority N/A; Rank N/A</a:t>
            </a:r>
            <a:endParaRPr lang="en-US" b="0" dirty="0"/>
          </a:p>
          <a:p>
            <a:pPr>
              <a:spcBef>
                <a:spcPts val="300"/>
              </a:spcBef>
              <a:spcAft>
                <a:spcPts val="300"/>
              </a:spcAft>
            </a:pPr>
            <a:r>
              <a:rPr lang="en-US" b="0" dirty="0"/>
              <a:t>NPRR1139, Adjustments to Capacity Shortfall Ratio Share for IRRs [ERCOT]</a:t>
            </a:r>
          </a:p>
          <a:p>
            <a:pPr lvl="1">
              <a:spcBef>
                <a:spcPts val="300"/>
              </a:spcBef>
              <a:spcAft>
                <a:spcPts val="1200"/>
              </a:spcAft>
            </a:pPr>
            <a:r>
              <a:rPr lang="en-US" dirty="0"/>
              <a:t>IA:  Between $15K and $30K			Priority 2023; Rank 3470</a:t>
            </a: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Bef>
                <a:spcPts val="300"/>
              </a:spcBef>
              <a:spcAft>
                <a:spcPts val="300"/>
              </a:spcAft>
            </a:pPr>
            <a:r>
              <a:rPr lang="en-US" b="0" dirty="0"/>
              <a:t>NPRR1140, Recovering Fuel Costs for Generation Above LSL During RUC-Committed Hours [ERCOT]</a:t>
            </a:r>
          </a:p>
          <a:p>
            <a:pPr lvl="1">
              <a:spcBef>
                <a:spcPts val="300"/>
              </a:spcBef>
              <a:spcAft>
                <a:spcPts val="300"/>
              </a:spcAft>
            </a:pPr>
            <a:r>
              <a:rPr lang="en-US" dirty="0"/>
              <a:t>IA:  Between $20K and $30K			Priority 2023; Rank 3750</a:t>
            </a:r>
            <a:endParaRPr lang="en-US" b="0" dirty="0"/>
          </a:p>
          <a:p>
            <a:pPr>
              <a:spcBef>
                <a:spcPts val="300"/>
              </a:spcBef>
              <a:spcAft>
                <a:spcPts val="300"/>
              </a:spcAft>
            </a:pPr>
            <a:endParaRPr lang="en-US" b="0" dirty="0"/>
          </a:p>
          <a:p>
            <a:pPr>
              <a:spcBef>
                <a:spcPts val="300"/>
              </a:spcBef>
              <a:spcAft>
                <a:spcPts val="300"/>
              </a:spcAft>
            </a:pPr>
            <a:r>
              <a:rPr lang="en-US" b="0" dirty="0"/>
              <a:t>SCR820, Operator Real-Time Messaging During Emergency [AEP, CenterPoint]</a:t>
            </a:r>
          </a:p>
          <a:p>
            <a:pPr lvl="1">
              <a:spcBef>
                <a:spcPts val="300"/>
              </a:spcBef>
              <a:spcAft>
                <a:spcPts val="300"/>
              </a:spcAft>
            </a:pPr>
            <a:r>
              <a:rPr lang="en-US" dirty="0"/>
              <a:t>IA:  Between $750K and $1.2M		Priority 2023; Rank 3730</a:t>
            </a:r>
            <a:endParaRPr lang="en-US" b="0" dirty="0"/>
          </a:p>
          <a:p>
            <a:pPr>
              <a:spcBef>
                <a:spcPts val="300"/>
              </a:spcBef>
              <a:spcAft>
                <a:spcPts val="300"/>
              </a:spcAft>
            </a:pPr>
            <a:endParaRPr lang="en-US" b="0" dirty="0"/>
          </a:p>
          <a:p>
            <a:pPr>
              <a:spcBef>
                <a:spcPts val="300"/>
              </a:spcBef>
              <a:spcAft>
                <a:spcPts val="300"/>
              </a:spcAft>
            </a:pPr>
            <a:r>
              <a:rPr lang="en-US" b="0" dirty="0"/>
              <a:t>SCR823, ERCOT Mass System “County Name” File Updates for Texas SET V5.0 Implementation – URGENT [TX SET]</a:t>
            </a:r>
          </a:p>
          <a:p>
            <a:pPr lvl="1">
              <a:spcBef>
                <a:spcPts val="300"/>
              </a:spcBef>
              <a:spcAft>
                <a:spcPts val="300"/>
              </a:spcAft>
            </a:pPr>
            <a:r>
              <a:rPr lang="en-US" dirty="0"/>
              <a:t>IA:  To be determined</a:t>
            </a:r>
            <a:endParaRPr lang="en-US" b="0" dirty="0"/>
          </a:p>
          <a:p>
            <a:pPr>
              <a:spcAft>
                <a:spcPts val="600"/>
              </a:spcAft>
            </a:pPr>
            <a:endParaRPr lang="en-US" b="0" dirty="0"/>
          </a:p>
          <a:p>
            <a:pPr>
              <a:spcAft>
                <a:spcPts val="600"/>
              </a:spcAft>
            </a:pPr>
            <a:endParaRPr lang="en-US" b="0" dirty="0"/>
          </a:p>
          <a:p>
            <a:pPr>
              <a:spcAft>
                <a:spcPts val="600"/>
              </a:spcAft>
            </a:pPr>
            <a:endParaRPr lang="en-US" b="0" dirty="0"/>
          </a:p>
          <a:p>
            <a:pPr marL="457200" lvl="1" indent="0">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519552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NPRR1058, Resource Offer Modernization [Reliant, Luminant, STEC, LCRA, Calpine]</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2023; Rank 3715</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$100K and $150K; no impacts to ERCOT staffing; impacts to Market Operations Systems, Data Management &amp; Analytic Systems, </a:t>
            </a:r>
            <a:r>
              <a:rPr lang="x-none" sz="1800" dirty="0">
                <a:effectLst/>
                <a:latin typeface="+mn-lt"/>
                <a:ea typeface="Times New Roman" panose="02020603050405020304" pitchFamily="18" charset="0"/>
              </a:rPr>
              <a:t>Settlements &amp; Billing Systems</a:t>
            </a:r>
            <a:r>
              <a:rPr lang="en-US" sz="1800" dirty="0">
                <a:effectLst/>
                <a:latin typeface="+mn-lt"/>
                <a:ea typeface="Times New Roman" panose="02020603050405020304" pitchFamily="18" charset="0"/>
              </a:rPr>
              <a:t>, ERCOT Website and MIS Systems, and Channel Management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improves the validity of the Physical Responsive Capability (PRC) calculation and dispatch by requiring quicker updates by Qualified Scheduling Entities (QSEs) to the telemetered Resource Status, High Sustained Limit (HSL), and other relevant information.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6/9/22, PRS voted unanimously to recommend approval of NPRR1058 as amended by the 4/6/21 ERCOT comments as revised by PRS.  On 8/11/22, PRS voted unanimously to endorse and forward to TAC the 7/13/22 PRS Report and 8/2/22 Impact Analysis for NPRR1058 with a recommended priority of 2023 and rank of 3715.</a:t>
            </a: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NPRR1084, Improvements to Reporting of Resource Outages, Derates, and Startup Loading Failures [ERCOT]</a:t>
            </a:r>
            <a:endParaRPr lang="en-US" sz="1800" dirty="0"/>
          </a:p>
        </p:txBody>
      </p:sp>
      <p:sp>
        <p:nvSpPr>
          <p:cNvPr id="14339" name="Rectangle 2"/>
          <p:cNvSpPr>
            <a:spLocks noChangeArrowheads="1"/>
          </p:cNvSpPr>
          <p:nvPr/>
        </p:nvSpPr>
        <p:spPr bwMode="auto">
          <a:xfrm>
            <a:off x="190500" y="774492"/>
            <a:ext cx="86123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$40K and $60K (O&amp;M); no impacts to ERCOT staffing; impacts to </a:t>
            </a:r>
            <a:r>
              <a:rPr lang="x-none" sz="1800" dirty="0">
                <a:effectLst/>
                <a:latin typeface="+mn-lt"/>
                <a:ea typeface="Times New Roman" panose="02020603050405020304" pitchFamily="18" charset="0"/>
              </a:rPr>
              <a:t>Outage Management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allows ERCOT to provide important information about Resource Forced Outages, Forced Derates, and Startup Loading Failures to the public in a more complete and timely manner.</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8/11/22, PRS voted unanimously to recommend approval of NPRR1084 as amended by the 7/19/22 ERCOT comments.  On 9/15/22, PRS voted unanimously to endorse and forward to TAC the 8/11/22 PRS Report and 9/13/22 Revised Impact Analysis for NPRR1084.</a:t>
            </a:r>
          </a:p>
        </p:txBody>
      </p:sp>
    </p:spTree>
    <p:extLst>
      <p:ext uri="{BB962C8B-B14F-4D97-AF65-F5344CB8AC3E}">
        <p14:creationId xmlns:p14="http://schemas.microsoft.com/office/powerpoint/2010/main" val="2220505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NPRR1118, Clarifications to the OSA Process [ERCOT]</a:t>
            </a:r>
            <a:endParaRPr lang="en-US" sz="1800" dirty="0"/>
          </a:p>
        </p:txBody>
      </p:sp>
      <p:sp>
        <p:nvSpPr>
          <p:cNvPr id="14339" name="Rectangle 2"/>
          <p:cNvSpPr>
            <a:spLocks noChangeArrowheads="1"/>
          </p:cNvSpPr>
          <p:nvPr/>
        </p:nvSpPr>
        <p:spPr bwMode="auto">
          <a:xfrm>
            <a:off x="190500" y="774492"/>
            <a:ext cx="8612307"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December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the Outage Schedule Adjustment (OSA) process based on lessons learned from performing this process during 2021, as well as other factors. </a:t>
            </a:r>
          </a:p>
          <a:p>
            <a:pPr marL="228600" marR="0">
              <a:spcBef>
                <a:spcPts val="0"/>
              </a:spcBef>
              <a:spcAft>
                <a:spcPts val="0"/>
              </a:spcAft>
            </a:pPr>
            <a:r>
              <a:rPr lang="en-US" sz="1800" dirty="0">
                <a:effectLst/>
                <a:latin typeface="+mn-lt"/>
                <a:ea typeface="Times New Roman" panose="02020603050405020304" pitchFamily="18" charset="0"/>
              </a:rPr>
              <a:t>The first set of changes improves the terminology and clarifies the process for issuing Advanced Action Notices (AANs) and OSAs.  The second set of changes clarify offer submission and Reliability Unit Commitment (RUC) procedures after an OSA is issued.  </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8/11/22, PRS voted unanimously to recommend approval of NPRR1118 as amended by the 6/13/22 ERCOT comments as revised by PRS.  On 9/15/22, PRS voted unanimously to endorse and forward to TAC the 8/11/22 PRS Report and 1/25/22 Impact Analysis for NPRR1118.</a:t>
            </a:r>
          </a:p>
        </p:txBody>
      </p:sp>
    </p:spTree>
    <p:extLst>
      <p:ext uri="{BB962C8B-B14F-4D97-AF65-F5344CB8AC3E}">
        <p14:creationId xmlns:p14="http://schemas.microsoft.com/office/powerpoint/2010/main" val="4219340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NPRR1139, Adjustments to Capacity Shortfall Ratio Share for IRRs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2023; Rank 3740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$15K and $30K; no impacts to ERCOT staffing; impacts to </a:t>
            </a:r>
            <a:r>
              <a:rPr lang="x-none" sz="1800" dirty="0">
                <a:effectLst/>
                <a:latin typeface="+mn-lt"/>
                <a:ea typeface="Times New Roman" panose="02020603050405020304" pitchFamily="18" charset="0"/>
              </a:rPr>
              <a:t>Settlements &amp; Billing Systems</a:t>
            </a:r>
            <a:r>
              <a:rPr lang="en-US" sz="1800" dirty="0">
                <a:effectLst/>
                <a:latin typeface="+mn-lt"/>
                <a:ea typeface="Times New Roman" panose="02020603050405020304" pitchFamily="18" charset="0"/>
              </a:rPr>
              <a:t>;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replaces the usage of the Wind-powered Generation Resource Production Potential (WGRPP) and </a:t>
            </a:r>
            <a:r>
              <a:rPr lang="en-US" sz="1800" dirty="0" err="1">
                <a:effectLst/>
                <a:latin typeface="+mn-lt"/>
                <a:ea typeface="Times New Roman" panose="02020603050405020304" pitchFamily="18" charset="0"/>
              </a:rPr>
              <a:t>PhotoVoltaic</a:t>
            </a:r>
            <a:r>
              <a:rPr lang="en-US" sz="1800" dirty="0">
                <a:effectLst/>
                <a:latin typeface="+mn-lt"/>
                <a:ea typeface="Times New Roman" panose="02020603050405020304" pitchFamily="18" charset="0"/>
              </a:rPr>
              <a:t> Generation Resource Production Potential (PVGRPP) with the High Sustained Limit (HSL) of an Intermittent Renewable Resource (IRR) as reflected in the Current Operating Plan (COP), similar to treatment afforded to Resources that are not IRRs.</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8/11/22, PRS voted unanimously to recommend approval of NPRR1139 as amended by the 7/29/22 ERCOT comments.  On 9/15/22, PRS voted unanimously to endorse and forward to TAC the 8/11/22 PRS Report and 8/23/22 Revised Impact Analysis for NPRR1139 with a recommended priority of 2023 and rank of 3740.</a:t>
            </a:r>
          </a:p>
        </p:txBody>
      </p:sp>
    </p:spTree>
    <p:extLst>
      <p:ext uri="{BB962C8B-B14F-4D97-AF65-F5344CB8AC3E}">
        <p14:creationId xmlns:p14="http://schemas.microsoft.com/office/powerpoint/2010/main" val="3600711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NPRR1140, Recovering Fuel Costs for Generation Above LSL During RUC-Committed Hours [ERCOT]</a:t>
            </a:r>
            <a:endParaRPr lang="en-US" sz="1800" dirty="0"/>
          </a:p>
        </p:txBody>
      </p:sp>
      <p:sp>
        <p:nvSpPr>
          <p:cNvPr id="14339" name="Rectangle 2"/>
          <p:cNvSpPr>
            <a:spLocks noChangeArrowheads="1"/>
          </p:cNvSpPr>
          <p:nvPr/>
        </p:nvSpPr>
        <p:spPr bwMode="auto">
          <a:xfrm>
            <a:off x="190500" y="774492"/>
            <a:ext cx="8612307"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a:t>
            </a:r>
            <a:r>
              <a:rPr lang="en-US" sz="1800" dirty="0">
                <a:effectLst/>
                <a:latin typeface="+mn-lt"/>
                <a:ea typeface="Times New Roman" panose="02020603050405020304" pitchFamily="18" charset="0"/>
              </a:rPr>
              <a:t>  Upon system implementation – Priority 2023; Rank 3750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$20K and $30K; no impacts to ERCOT staffing; impacts to </a:t>
            </a:r>
            <a:r>
              <a:rPr lang="x-none" sz="1800" dirty="0">
                <a:effectLst/>
                <a:latin typeface="+mn-lt"/>
                <a:ea typeface="Times New Roman" panose="02020603050405020304" pitchFamily="18" charset="0"/>
              </a:rPr>
              <a:t>Settlements &amp; Billing Systems</a:t>
            </a:r>
            <a:r>
              <a:rPr lang="en-US" sz="1800" dirty="0">
                <a:effectLst/>
                <a:latin typeface="+mn-lt"/>
                <a:ea typeface="Times New Roman" panose="02020603050405020304" pitchFamily="18" charset="0"/>
              </a:rPr>
              <a:t>;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permits Generation Resources to recover their fuel costs when instructed to start due to a Reliability Unit Commitment (RUC) and operate above the Generation Resource’s Low Sustained Limit (LSL).</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8/11/22, PRS voted unanimously to recommend approval of NPRR1140 as amended by the 8/10/22 ERCOT comments.  On 9/15/22, PRS voted unanimously to endorse and forward to TAC the 8/11/22 PRS Report and 6/7/22 Impact Analysis for NPRR1140 with a recommended priority of 2023 and rank of 3750.</a:t>
            </a:r>
          </a:p>
        </p:txBody>
      </p:sp>
    </p:spTree>
    <p:extLst>
      <p:ext uri="{BB962C8B-B14F-4D97-AF65-F5344CB8AC3E}">
        <p14:creationId xmlns:p14="http://schemas.microsoft.com/office/powerpoint/2010/main" val="224251114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9454</TotalTime>
  <Words>1905</Words>
  <Application>Microsoft Office PowerPoint</Application>
  <PresentationFormat>On-screen Show (4:3)</PresentationFormat>
  <Paragraphs>324</Paragraphs>
  <Slides>12</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NPRR1058, Resource Offer Modernization [Reliant, Luminant, STEC, LCRA, Calpine]</vt:lpstr>
      <vt:lpstr>NPRR1084, Improvements to Reporting of Resource Outages, Derates, and Startup Loading Failures [ERCOT]</vt:lpstr>
      <vt:lpstr>NPRR1118, Clarifications to the OSA Process [ERCOT]</vt:lpstr>
      <vt:lpstr>NPRR1139, Adjustments to Capacity Shortfall Ratio Share for IRRs [ERCOT]</vt:lpstr>
      <vt:lpstr>NPRR1140, Recovering Fuel Costs for Generation Above LSL During RUC-Committed Hours [ERCOT]</vt:lpstr>
      <vt:lpstr>SCR820, Operator Real-Time Messaging During Emergency [AEP, CenterPoint]</vt:lpstr>
      <vt:lpstr>SCR823, ERCOT Mass System “County Name” File Updates for Texas SET V5.0 Implementation – URGENT [TX SET]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584</cp:revision>
  <cp:lastPrinted>2013-01-30T23:16:36Z</cp:lastPrinted>
  <dcterms:created xsi:type="dcterms:W3CDTF">2010-04-12T23:12:02Z</dcterms:created>
  <dcterms:modified xsi:type="dcterms:W3CDTF">2022-09-21T20:03:32Z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