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68" r:id="rId7"/>
    <p:sldId id="272" r:id="rId8"/>
    <p:sldId id="273" r:id="rId9"/>
    <p:sldId id="274" r:id="rId10"/>
    <p:sldId id="282" r:id="rId11"/>
    <p:sldId id="279" r:id="rId12"/>
    <p:sldId id="277" r:id="rId13"/>
    <p:sldId id="28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terson, Mark" initials="PM" lastIdx="1" clrIdx="0">
    <p:extLst>
      <p:ext uri="{19B8F6BF-5375-455C-9EA6-DF929625EA0E}">
        <p15:presenceInfo xmlns:p15="http://schemas.microsoft.com/office/powerpoint/2012/main" userId="S-1-5-21-639947351-343809578-3807592339-47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4" autoAdjust="0"/>
    <p:restoredTop sz="96000" autoAdjust="0"/>
  </p:normalViewPr>
  <p:slideViewPr>
    <p:cSldViewPr showGuides="1">
      <p:cViewPr varScale="1">
        <p:scale>
          <a:sx n="112" d="100"/>
          <a:sy n="112" d="100"/>
        </p:scale>
        <p:origin x="643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9/26/2022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05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0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172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7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Generally the fleet performed successfully across the event, but the fleet under performed during first few intervals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00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Generally the fleet performed successfully across the event, but the fleet under performed during first few intervals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02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Generally the fleet performed successfully across the event, but the fleet under performed during first few intervals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596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5400" y="2136338"/>
            <a:ext cx="533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Self-deployment of ERS during 07/13/2022 deployment event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TAC Meeting 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September 28,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700" y="847405"/>
            <a:ext cx="8534400" cy="5652682"/>
          </a:xfrm>
        </p:spPr>
        <p:txBody>
          <a:bodyPr/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1400" i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i="1" dirty="0"/>
              <a:t>*Only five additional ERS Resources were deployed in ERS TP4 because all other obligated ERS Resources for the time period were already deployed in TP3.</a:t>
            </a:r>
            <a:endParaRPr lang="en-US" sz="16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/>
              <a:t>In total, 429 ERS Resources were deployed across time periods 3 &amp; 4 on 7/13/2022. 103 ERS Resources were not deployed because they did not have any obligation within the deployed time periods.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In terms of cumulative deployment obligation time, ERS Resources were deployed for approximately </a:t>
            </a:r>
            <a:r>
              <a:rPr lang="en-US" sz="1800" b="1" dirty="0"/>
              <a:t>0hr:32min</a:t>
            </a:r>
            <a:r>
              <a:rPr lang="en-US" sz="1800" dirty="0"/>
              <a:t> to </a:t>
            </a:r>
            <a:r>
              <a:rPr lang="en-US" sz="1800" b="1" dirty="0"/>
              <a:t>3hr:36min </a:t>
            </a:r>
            <a:r>
              <a:rPr lang="en-US" sz="1800" dirty="0"/>
              <a:t>depending on service type (ERS10-NWS, ERS30-NWS, ERS30-WS) and Time Period obligations (TP3 &amp; TP4).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The vast majority of the ERS fleet was deployed for </a:t>
            </a:r>
            <a:r>
              <a:rPr lang="en-US" sz="1800" b="1" dirty="0"/>
              <a:t>at least 3hr:15min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86E600-8B17-4E4F-9D55-ECD5EF191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54" y="990600"/>
            <a:ext cx="7588946" cy="204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144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F9D8D17-3571-41F4-BA3C-B3ADB7C4B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912580"/>
            <a:ext cx="8686800" cy="480242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1A71280-6F39-45D9-99BA-FE42CCBA2E24}"/>
              </a:ext>
            </a:extLst>
          </p:cNvPr>
          <p:cNvSpPr txBox="1">
            <a:spLocks/>
          </p:cNvSpPr>
          <p:nvPr/>
        </p:nvSpPr>
        <p:spPr>
          <a:xfrm>
            <a:off x="304800" y="5743575"/>
            <a:ext cx="8534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i="1" dirty="0"/>
              <a:t>Note: the ERS fleet performance depicted above is a representation of the aggregate megawatts for ERS resources and does not reflect how they will be assessed for performance during each individual ERS deployment event.</a:t>
            </a:r>
          </a:p>
        </p:txBody>
      </p:sp>
    </p:spTree>
    <p:extLst>
      <p:ext uri="{BB962C8B-B14F-4D97-AF65-F5344CB8AC3E}">
        <p14:creationId xmlns:p14="http://schemas.microsoft.com/office/powerpoint/2010/main" val="237239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700" y="847405"/>
            <a:ext cx="8534400" cy="565268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The fleet generally underperformed during the first hour of the event and overperformed during the subsequent 2.5 hours.</a:t>
            </a:r>
            <a:endParaRPr lang="en-US" sz="22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ERCOT is seeking feedback from ERS QSEs to better understand what issues contributed to underperformance during the event.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During the obligated intervals of the event, the ERS fleet provided an average response of ~914 MW compared to an average obligation of ~834 MW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MW response peaked at ~963 MW during the 15-minute interval ending at 6:30pm (last full interval of the event)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31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700" y="847405"/>
            <a:ext cx="8534400" cy="565268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Approximately half of the QSE portfolios deployed during the event failed to perform successfully across the entirety of the event. A smaller amount also failed to perform during the first full interval of the event.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To perform successfully, ERS QSEs must achieve performance factors of 95% or greater (MW response &gt;= 95% of MW obligation) during </a:t>
            </a:r>
            <a:r>
              <a:rPr lang="en-US" sz="2000" u="sng" dirty="0"/>
              <a:t>both</a:t>
            </a:r>
            <a:r>
              <a:rPr lang="en-US" sz="2000" dirty="0"/>
              <a:t> the first full interval of the event and across all event intervals in aggregate.</a:t>
            </a:r>
            <a:endParaRPr lang="en-US" sz="1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Of the QSE portfolios that failed, the average event performance factor was greater than 80% (weighted by MW obligation).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Approximately one third of the QSE portfolios deployed achieved an event performance factor of 99% or greater.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431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8CCF32-7B27-4EBB-B808-16D05FB914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990600"/>
            <a:ext cx="8534400" cy="4745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447CD7C-71CE-49F6-A945-233D75108031}"/>
              </a:ext>
            </a:extLst>
          </p:cNvPr>
          <p:cNvSpPr txBox="1">
            <a:spLocks/>
          </p:cNvSpPr>
          <p:nvPr/>
        </p:nvSpPr>
        <p:spPr>
          <a:xfrm>
            <a:off x="304800" y="5743575"/>
            <a:ext cx="8534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i="1" dirty="0"/>
              <a:t>Note: the ERS fleet performance depicted above is a representation of the aggregate megawatts for ERS resources and does not reflect how they will be assessed for performance during each individual ERS deployment event.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C45C88-CA9D-4FFC-B026-70F5277D480C}"/>
              </a:ext>
            </a:extLst>
          </p:cNvPr>
          <p:cNvSpPr txBox="1"/>
          <p:nvPr/>
        </p:nvSpPr>
        <p:spPr>
          <a:xfrm>
            <a:off x="3124200" y="1595735"/>
            <a:ext cx="14478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ERCOT Conservation Appeal began at 2:00pm – notice issued at 11:36am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7D1133A-3141-4566-AE77-1F06602896EA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4572000" y="1823770"/>
            <a:ext cx="533400" cy="2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92C7ABA-A953-43FC-9C3F-AA9952176577}"/>
              </a:ext>
            </a:extLst>
          </p:cNvPr>
          <p:cNvSpPr txBox="1"/>
          <p:nvPr/>
        </p:nvSpPr>
        <p:spPr>
          <a:xfrm>
            <a:off x="1524000" y="3653135"/>
            <a:ext cx="23622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ERS to deploy when PRC is below 3,000 MW and not expected to recover within 30 minutes of deploying Non-Spin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B72F0EA-EEC9-4AE6-9A99-A2E140EAE735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2705100" y="3276600"/>
            <a:ext cx="0" cy="376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436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Content Placeholder 43">
            <a:extLst>
              <a:ext uri="{FF2B5EF4-FFF2-40B4-BE49-F238E27FC236}">
                <a16:creationId xmlns:a16="http://schemas.microsoft.com/office/drawing/2014/main" id="{E95280FE-E1C5-4D20-AC0F-11B06E09D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990600"/>
            <a:ext cx="8534400" cy="4745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447CD7C-71CE-49F6-A945-233D75108031}"/>
              </a:ext>
            </a:extLst>
          </p:cNvPr>
          <p:cNvSpPr txBox="1">
            <a:spLocks/>
          </p:cNvSpPr>
          <p:nvPr/>
        </p:nvSpPr>
        <p:spPr>
          <a:xfrm>
            <a:off x="304800" y="5743575"/>
            <a:ext cx="8534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i="1" dirty="0"/>
              <a:t>Note: the ERS fleet performance depicted above is a representation of the aggregate megawatts for ERS resources and does not reflect how they will be assessed for performance during each individual ERS deployment event.</a:t>
            </a:r>
          </a:p>
        </p:txBody>
      </p:sp>
    </p:spTree>
    <p:extLst>
      <p:ext uri="{BB962C8B-B14F-4D97-AF65-F5344CB8AC3E}">
        <p14:creationId xmlns:p14="http://schemas.microsoft.com/office/powerpoint/2010/main" val="326644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ERS deployment events 7/13/2022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FA68C3D-921B-4869-B7AC-F2EDDCEA2E1E}"/>
              </a:ext>
            </a:extLst>
          </p:cNvPr>
          <p:cNvSpPr txBox="1">
            <a:spLocks/>
          </p:cNvSpPr>
          <p:nvPr/>
        </p:nvSpPr>
        <p:spPr>
          <a:xfrm>
            <a:off x="304800" y="5743575"/>
            <a:ext cx="8534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i="1" dirty="0"/>
              <a:t>Note: the ERS fleet performance depicted above is a representation of the aggregate megawatts for ERS resources and does not reflect how they will be assessed for performance during each individual ERS deployment event.</a:t>
            </a:r>
          </a:p>
        </p:txBody>
      </p:sp>
      <p:pic>
        <p:nvPicPr>
          <p:cNvPr id="31" name="Content Placeholder 30">
            <a:extLst>
              <a:ext uri="{FF2B5EF4-FFF2-40B4-BE49-F238E27FC236}">
                <a16:creationId xmlns:a16="http://schemas.microsoft.com/office/drawing/2014/main" id="{C43788E5-940D-4EBE-A9DC-599239E45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990600"/>
            <a:ext cx="8534400" cy="474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B6F94-A23A-42C4-B6F9-F3ED2E200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FFSS Procurement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2794C-C18B-4B34-A6D5-F1C5B2063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 QSE’s offered, all were awarded </a:t>
            </a:r>
          </a:p>
          <a:p>
            <a:r>
              <a:rPr lang="en-US" dirty="0"/>
              <a:t>19 resources offered, all were awarded</a:t>
            </a:r>
          </a:p>
          <a:p>
            <a:r>
              <a:rPr lang="en-US" dirty="0"/>
              <a:t>2940.5 MWs procured</a:t>
            </a:r>
          </a:p>
          <a:p>
            <a:r>
              <a:rPr lang="en-US" dirty="0"/>
              <a:t>Clearing price was $6.19/MW/</a:t>
            </a:r>
            <a:r>
              <a:rPr lang="en-US" dirty="0" err="1"/>
              <a:t>hr</a:t>
            </a:r>
            <a:r>
              <a:rPr lang="en-US" dirty="0"/>
              <a:t> ($18,000/MW)</a:t>
            </a:r>
          </a:p>
          <a:p>
            <a:r>
              <a:rPr lang="en-US" dirty="0"/>
              <a:t>Total cost $52,857,722.28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16C21-0812-46DE-B121-4926A7BA7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03320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13389</TotalTime>
  <Words>651</Words>
  <Application>Microsoft Office PowerPoint</Application>
  <PresentationFormat>On-screen Show (4:3)</PresentationFormat>
  <Paragraphs>62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Roboto</vt:lpstr>
      <vt:lpstr>1_Custom Design</vt:lpstr>
      <vt:lpstr>Office Theme</vt:lpstr>
      <vt:lpstr>PowerPoint Presentation</vt:lpstr>
      <vt:lpstr>ERS deployment events 7/13/2022</vt:lpstr>
      <vt:lpstr>ERS deployment events 7/13/2022</vt:lpstr>
      <vt:lpstr>ERS deployment events 7/13/2022</vt:lpstr>
      <vt:lpstr>ERS deployment events 7/13/2022</vt:lpstr>
      <vt:lpstr>ERS deployment events 7/13/2022</vt:lpstr>
      <vt:lpstr>ERS deployment events 7/13/2022</vt:lpstr>
      <vt:lpstr>ERS deployment events 7/13/2022</vt:lpstr>
      <vt:lpstr>FFSS Procurement Summary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148</cp:revision>
  <cp:lastPrinted>2016-01-21T20:53:15Z</cp:lastPrinted>
  <dcterms:created xsi:type="dcterms:W3CDTF">2016-01-21T15:20:31Z</dcterms:created>
  <dcterms:modified xsi:type="dcterms:W3CDTF">2022-09-27T20:53:16Z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