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62" r:id="rId7"/>
    <p:sldId id="259" r:id="rId8"/>
    <p:sldId id="265" r:id="rId9"/>
    <p:sldId id="26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TAC Meeting – </a:t>
            </a:r>
            <a:r>
              <a:rPr lang="en-US" dirty="0" smtClean="0"/>
              <a:t>SEPTEMBER 2022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</a:t>
            </a:r>
            <a:r>
              <a:rPr lang="en-US" sz="2800" dirty="0" smtClean="0"/>
              <a:t>meetings </a:t>
            </a:r>
            <a:r>
              <a:rPr lang="en-US" sz="2800" dirty="0"/>
              <a:t>– </a:t>
            </a:r>
            <a:r>
              <a:rPr lang="en-US" sz="2800" dirty="0" smtClean="0"/>
              <a:t>August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, September 7</a:t>
            </a:r>
            <a:r>
              <a:rPr lang="en-US" sz="2800" baseline="30000" dirty="0" smtClean="0"/>
              <a:t>th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WMS </a:t>
            </a:r>
            <a:r>
              <a:rPr lang="en-US" sz="2800" dirty="0"/>
              <a:t>Discussions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Actions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b="1" dirty="0" smtClean="0"/>
              <a:t>RUC Cost Recovery </a:t>
            </a:r>
            <a:r>
              <a:rPr lang="en-US" sz="2400" dirty="0" smtClean="0"/>
              <a:t>– WMWG assigned to take a holistic view of RUC cost recovery and consider improvements to ensure resources are appropriately made whole</a:t>
            </a:r>
            <a:endParaRPr lang="en-US" sz="20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NPRR981, </a:t>
            </a:r>
            <a:r>
              <a:rPr lang="en-US" sz="2400" b="1" dirty="0" smtClean="0"/>
              <a:t>DAM Price Correction Process</a:t>
            </a:r>
            <a:r>
              <a:rPr lang="en-US" sz="2400" dirty="0"/>
              <a:t> </a:t>
            </a:r>
            <a:r>
              <a:rPr lang="en-US" sz="2400" dirty="0" smtClean="0"/>
              <a:t>(submitted in 2019) was </a:t>
            </a:r>
            <a:r>
              <a:rPr lang="en-US" sz="2400" b="1" dirty="0" smtClean="0"/>
              <a:t>withdrawn</a:t>
            </a:r>
            <a:r>
              <a:rPr lang="en-US" sz="2400" dirty="0" smtClean="0"/>
              <a:t> by the sponsor; WMS members will continue to discuss ways to improve DAM price corrections</a:t>
            </a:r>
            <a:endParaRPr lang="en-US" sz="24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WMS provided feedback to delay timing of </a:t>
            </a:r>
            <a:r>
              <a:rPr lang="en-US" sz="2400" b="1" dirty="0" smtClean="0"/>
              <a:t>Cost Of New Entry (CONE) Study by </a:t>
            </a:r>
            <a:r>
              <a:rPr lang="en-US" sz="2400" dirty="0" smtClean="0"/>
              <a:t>at least one year; SAWG previously intended to initiate the study in Q4 2022</a:t>
            </a:r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49001" cy="43434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New PRS Referrals</a:t>
            </a:r>
            <a:endParaRPr lang="en-US" b="1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/>
              <a:t>NPRR1138, Communication of Capability and Status of Online IRRs at 0 MW </a:t>
            </a:r>
            <a:r>
              <a:rPr lang="en-US" sz="2000" dirty="0" smtClean="0"/>
              <a:t>Output </a:t>
            </a:r>
            <a:r>
              <a:rPr lang="en-US" sz="2000" b="1" dirty="0" smtClean="0"/>
              <a:t>(Tabled at WMS)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NPRR1139, Adjustments to Capacity Shortfall Ratio Share for </a:t>
            </a:r>
            <a:r>
              <a:rPr lang="en-US" sz="2000" dirty="0" smtClean="0"/>
              <a:t>IRRs</a:t>
            </a:r>
            <a:r>
              <a:rPr lang="en-US" sz="2000" dirty="0"/>
              <a:t> </a:t>
            </a:r>
            <a:r>
              <a:rPr lang="en-US" sz="2000" b="1" dirty="0" smtClean="0"/>
              <a:t>(Endorsed)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NPRR 1140, </a:t>
            </a:r>
            <a:r>
              <a:rPr lang="en-US" sz="2000" dirty="0"/>
              <a:t>Recovering Fuel Costs for Generation Above LSL During RUC-Committed </a:t>
            </a:r>
            <a:r>
              <a:rPr lang="en-US" sz="2000" dirty="0" smtClean="0"/>
              <a:t>Hours </a:t>
            </a:r>
            <a:r>
              <a:rPr lang="en-US" sz="2000" b="1" dirty="0" smtClean="0"/>
              <a:t>(Endorsed)</a:t>
            </a:r>
            <a:endParaRPr lang="en-US" sz="2000" b="1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NPRR1143</a:t>
            </a:r>
            <a:r>
              <a:rPr lang="en-US" sz="2000" dirty="0"/>
              <a:t>, Provide ERCOT Flexibility to Determine When ESRs May Charge During an EEA Level </a:t>
            </a:r>
            <a:r>
              <a:rPr lang="en-US" sz="2000" dirty="0" smtClean="0"/>
              <a:t>3</a:t>
            </a:r>
            <a:r>
              <a:rPr lang="en-US" sz="2000" dirty="0"/>
              <a:t> </a:t>
            </a:r>
            <a:r>
              <a:rPr lang="en-US" sz="2000" b="1" dirty="0" smtClean="0"/>
              <a:t>(tabled </a:t>
            </a:r>
            <a:r>
              <a:rPr lang="en-US" sz="2000" b="1" dirty="0" smtClean="0"/>
              <a:t>and referred to WMWG</a:t>
            </a:r>
            <a:r>
              <a:rPr lang="en-US" sz="2000" b="1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 NPRR1144</a:t>
            </a:r>
            <a:r>
              <a:rPr lang="en-US" sz="2000" dirty="0"/>
              <a:t>, Station Service Backup Power </a:t>
            </a:r>
            <a:r>
              <a:rPr lang="en-US" sz="2000" dirty="0" smtClean="0"/>
              <a:t>Metering</a:t>
            </a:r>
            <a:r>
              <a:rPr lang="en-US" sz="2000" b="1" dirty="0" smtClean="0"/>
              <a:t> (Tabled at WMS)</a:t>
            </a:r>
            <a:endParaRPr lang="en-US" sz="2000" dirty="0" smtClean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b="1" dirty="0" smtClean="0"/>
              <a:t> </a:t>
            </a:r>
            <a:r>
              <a:rPr lang="en-US" sz="2000" dirty="0" smtClean="0"/>
              <a:t>NPRR1145</a:t>
            </a:r>
            <a:r>
              <a:rPr lang="en-US" sz="2000" dirty="0"/>
              <a:t>, Use of State Estimator-Calculated ERCOT-Wide TLFs in Lieu of Seasonal Base Case ERCOT-Wide TLFs for </a:t>
            </a:r>
            <a:r>
              <a:rPr lang="en-US" sz="2000" dirty="0" smtClean="0"/>
              <a:t>Settlement </a:t>
            </a:r>
            <a:r>
              <a:rPr lang="en-US" sz="2000" b="1" dirty="0" smtClean="0"/>
              <a:t>(Tabled and referred to WMWG)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20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>
              <a:lnSpc>
                <a:spcPct val="110000"/>
              </a:lnSpc>
              <a:buNone/>
            </a:pPr>
            <a:r>
              <a:rPr lang="en-US" sz="1800" b="1" dirty="0"/>
              <a:t>Working Group Referrals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NPRR981, Day-Ahead Market Price Correction Process (WMWG</a:t>
            </a:r>
            <a:r>
              <a:rPr lang="en-US" sz="1600" b="1" dirty="0" smtClean="0"/>
              <a:t>)</a:t>
            </a:r>
            <a:endParaRPr lang="en-US" sz="1600" b="1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NPRR1070, Planning Criteria for GTC Exit Solutions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 smtClean="0"/>
              <a:t>NPRR1126</a:t>
            </a:r>
            <a:r>
              <a:rPr lang="en-US" sz="1600" b="1" dirty="0"/>
              <a:t>, Default Uplift Allocation Enhancement (MCWG</a:t>
            </a:r>
            <a:r>
              <a:rPr lang="en-US" sz="1600" b="1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NPRR1132, </a:t>
            </a:r>
            <a:r>
              <a:rPr lang="en-US" sz="1600" dirty="0"/>
              <a:t>Communicate Operating Limitations during Cold and Hot Weather Conditions (WMWG</a:t>
            </a:r>
            <a:r>
              <a:rPr lang="en-US" sz="16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NPRR1138, Communication of Capability and Status of Online IRRs at 0 MW Output (WMWG</a:t>
            </a:r>
            <a:r>
              <a:rPr lang="en-US" sz="1600" dirty="0" smtClean="0"/>
              <a:t>)</a:t>
            </a:r>
            <a:endParaRPr lang="en-US" sz="16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NOGRR215</a:t>
            </a:r>
            <a:r>
              <a:rPr lang="en-US" sz="1600" dirty="0"/>
              <a:t>, Limit Use of Remedial Action Schemes (CMWG</a:t>
            </a:r>
            <a:r>
              <a:rPr lang="en-US" sz="16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VCMRR031</a:t>
            </a:r>
            <a:r>
              <a:rPr lang="en-US" sz="1600" dirty="0"/>
              <a:t>, Clarification Related to Variable Costs in Fuel Adders (RCWG</a:t>
            </a:r>
            <a:r>
              <a:rPr lang="en-US" sz="16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 VCMRR033</a:t>
            </a:r>
            <a:r>
              <a:rPr lang="en-US" sz="1600" dirty="0"/>
              <a:t>, Excluding Exceptional Fuel Costs from Fuel Adders </a:t>
            </a:r>
            <a:r>
              <a:rPr lang="en-US" sz="1600" dirty="0" smtClean="0"/>
              <a:t>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VCMRR034, Excluding RUC Approved Fuel Costs from Fuel Adders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VCMRR035, Allow Verified Contractual Costs in Fuel Adder Calculation (WMWG)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1600" dirty="0" smtClean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39475" cy="4343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 smtClean="0"/>
              <a:t>Rejected NPRR1126</a:t>
            </a:r>
            <a:r>
              <a:rPr lang="en-US" dirty="0"/>
              <a:t>, Default Uplift Allocation </a:t>
            </a:r>
            <a:r>
              <a:rPr lang="en-US" dirty="0" smtClean="0"/>
              <a:t>Enhancement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Endorsed</a:t>
            </a:r>
            <a:r>
              <a:rPr lang="en-US" dirty="0"/>
              <a:t> </a:t>
            </a:r>
            <a:r>
              <a:rPr lang="en-US" dirty="0" smtClean="0"/>
              <a:t>Major Transmission Elements (MTE) List as presented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 smtClean="0"/>
              <a:t>Tabled </a:t>
            </a:r>
            <a:r>
              <a:rPr lang="en-US" b="1" dirty="0"/>
              <a:t>NPRR1138, </a:t>
            </a:r>
            <a:r>
              <a:rPr lang="en-US" dirty="0"/>
              <a:t>Communication of Capability and Status of Online IRRs at 0 MW Output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Endorsed </a:t>
            </a:r>
            <a:r>
              <a:rPr lang="en-US" b="1" dirty="0"/>
              <a:t>NPRR1139, </a:t>
            </a:r>
            <a:r>
              <a:rPr lang="en-US" dirty="0"/>
              <a:t>Adjustments to Capacity Shortfall Ratio Share for </a:t>
            </a:r>
            <a:r>
              <a:rPr lang="en-US" dirty="0" smtClean="0"/>
              <a:t>IRRs with July 29</a:t>
            </a:r>
            <a:r>
              <a:rPr lang="en-US" baseline="30000" dirty="0" smtClean="0"/>
              <a:t>th</a:t>
            </a:r>
            <a:r>
              <a:rPr lang="en-US" dirty="0" smtClean="0"/>
              <a:t> ERCOT comments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Endorsed NPRR1140</a:t>
            </a:r>
            <a:r>
              <a:rPr lang="en-US" b="1" dirty="0"/>
              <a:t>, </a:t>
            </a:r>
            <a:r>
              <a:rPr lang="en-US" dirty="0"/>
              <a:t>Recovering Fuel Costs for Generation Above LSL During RUC-Committed </a:t>
            </a:r>
            <a:r>
              <a:rPr lang="en-US" dirty="0" smtClean="0"/>
              <a:t>Hours with </a:t>
            </a:r>
            <a:r>
              <a:rPr lang="en-US" dirty="0" err="1" smtClean="0"/>
              <a:t>Luminant</a:t>
            </a:r>
            <a:r>
              <a:rPr lang="en-US" dirty="0" smtClean="0"/>
              <a:t> June 30</a:t>
            </a:r>
            <a:r>
              <a:rPr lang="en-US" baseline="30000" dirty="0" smtClean="0"/>
              <a:t>th</a:t>
            </a:r>
            <a:r>
              <a:rPr lang="en-US" dirty="0" smtClean="0"/>
              <a:t> comments &amp; WMS desktop edits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Endorsed</a:t>
            </a:r>
            <a:r>
              <a:rPr lang="en-US" dirty="0" smtClean="0"/>
              <a:t> </a:t>
            </a:r>
            <a:r>
              <a:rPr lang="en-US" b="1" dirty="0" smtClean="0"/>
              <a:t>NPRR1118</a:t>
            </a:r>
            <a:r>
              <a:rPr lang="en-US" dirty="0" smtClean="0"/>
              <a:t>, </a:t>
            </a:r>
            <a:r>
              <a:rPr lang="en-US" dirty="0"/>
              <a:t>Clarifications to the OSA Process </a:t>
            </a:r>
            <a:r>
              <a:rPr lang="en-US" dirty="0" smtClean="0"/>
              <a:t>with</a:t>
            </a:r>
            <a:r>
              <a:rPr lang="en-US" dirty="0" smtClean="0"/>
              <a:t> June 13</a:t>
            </a:r>
            <a:r>
              <a:rPr lang="en-US" baseline="30000" dirty="0" smtClean="0"/>
              <a:t>th</a:t>
            </a:r>
            <a:r>
              <a:rPr lang="en-US" dirty="0" smtClean="0"/>
              <a:t> ERCOT </a:t>
            </a:r>
            <a:r>
              <a:rPr lang="en-US" dirty="0" smtClean="0"/>
              <a:t>comments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b="1" dirty="0" smtClean="0"/>
              <a:t>Endorsed </a:t>
            </a:r>
            <a:r>
              <a:rPr lang="en-US" b="1" dirty="0" smtClean="0"/>
              <a:t>NPRR1128</a:t>
            </a:r>
            <a:r>
              <a:rPr lang="en-US" dirty="0" smtClean="0"/>
              <a:t>, </a:t>
            </a:r>
            <a:r>
              <a:rPr lang="en-US" dirty="0"/>
              <a:t>Allow FFR Procurement up to FFR Limit Without Proration </a:t>
            </a:r>
            <a:r>
              <a:rPr lang="en-US" dirty="0" smtClean="0"/>
              <a:t> with July 15</a:t>
            </a:r>
            <a:r>
              <a:rPr lang="en-US" baseline="30000" dirty="0" smtClean="0"/>
              <a:t>th</a:t>
            </a:r>
            <a:r>
              <a:rPr lang="en-US" dirty="0" smtClean="0"/>
              <a:t> ERCOT comments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757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– </a:t>
            </a:r>
            <a:r>
              <a:rPr lang="en-US" u="sng" dirty="0" smtClean="0"/>
              <a:t>October 12</a:t>
            </a:r>
            <a:r>
              <a:rPr lang="en-US" u="sng" baseline="30000" dirty="0" smtClean="0"/>
              <a:t>th</a:t>
            </a:r>
            <a:endParaRPr lang="en-US" u="sng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60b3afc9-a72a-4286-a1f6-3c61aad5d6c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12177</TotalTime>
  <Words>462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Cambria</vt:lpstr>
      <vt:lpstr>Wingdings</vt:lpstr>
      <vt:lpstr>Retrospect</vt:lpstr>
      <vt:lpstr>WMS Report</vt:lpstr>
      <vt:lpstr>Overview</vt:lpstr>
      <vt:lpstr>WMS Discussions </vt:lpstr>
      <vt:lpstr>Revision Requests</vt:lpstr>
      <vt:lpstr>Revision Requests</vt:lpstr>
      <vt:lpstr>WMS Actions </vt:lpstr>
      <vt:lpstr>Next Meeting – October 12th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Ivan</cp:lastModifiedBy>
  <cp:revision>163</cp:revision>
  <dcterms:created xsi:type="dcterms:W3CDTF">2021-01-14T19:13:08Z</dcterms:created>
  <dcterms:modified xsi:type="dcterms:W3CDTF">2022-09-21T15:17:16Z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