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339" r:id="rId2"/>
    <p:sldMasterId id="2147484342" r:id="rId3"/>
  </p:sldMasterIdLst>
  <p:notesMasterIdLst>
    <p:notesMasterId r:id="rId14"/>
  </p:notesMasterIdLst>
  <p:handoutMasterIdLst>
    <p:handoutMasterId r:id="rId15"/>
  </p:handoutMasterIdLst>
  <p:sldIdLst>
    <p:sldId id="256" r:id="rId4"/>
    <p:sldId id="302" r:id="rId5"/>
    <p:sldId id="304" r:id="rId6"/>
    <p:sldId id="307" r:id="rId7"/>
    <p:sldId id="305" r:id="rId8"/>
    <p:sldId id="281" r:id="rId9"/>
    <p:sldId id="309" r:id="rId10"/>
    <p:sldId id="297" r:id="rId11"/>
    <p:sldId id="308" r:id="rId12"/>
    <p:sldId id="260" r:id="rId13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86855" autoAdjust="0"/>
  </p:normalViewPr>
  <p:slideViewPr>
    <p:cSldViewPr>
      <p:cViewPr varScale="1">
        <p:scale>
          <a:sx n="99" d="100"/>
          <a:sy n="99" d="100"/>
        </p:scale>
        <p:origin x="16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3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3048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9/26/2022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81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69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2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636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90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01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7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1EDB76-CD43-480E-8EA0-CC06EF22C0A1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50822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8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75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340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88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85C669-FB09-4A92-913B-0BA846DAB3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12175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576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8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428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6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08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00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58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54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September 28, 2022</a:t>
            </a:r>
            <a:br>
              <a:rPr lang="en-US" sz="4000" b="1" dirty="0"/>
            </a:br>
            <a:r>
              <a:rPr lang="en-US" sz="4000" b="1" dirty="0"/>
              <a:t>RMS Update to TAC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6400" b="1" dirty="0"/>
              <a:t>JOHN SCHATZ				Debbie Mckeever</a:t>
            </a:r>
          </a:p>
          <a:p>
            <a:r>
              <a:rPr lang="en-US" sz="6400" b="1" dirty="0"/>
              <a:t>Luminant Generation			Oncor</a:t>
            </a:r>
          </a:p>
          <a:p>
            <a:r>
              <a:rPr lang="en-US" sz="6400" b="1" dirty="0"/>
              <a:t>RMS Chair				RMS Vice Chair</a:t>
            </a:r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787" y="2700337"/>
            <a:ext cx="2143125" cy="21431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153400" cy="990600"/>
          </a:xfrm>
        </p:spPr>
        <p:txBody>
          <a:bodyPr anchor="ctr">
            <a:normAutofit fontScale="90000"/>
          </a:bodyPr>
          <a:lstStyle/>
          <a:p>
            <a:r>
              <a:rPr lang="en-US" sz="3600" dirty="0"/>
              <a:t>September 13, RMS Voting Items</a:t>
            </a:r>
            <a:br>
              <a:rPr lang="en-US" sz="3600" dirty="0"/>
            </a:br>
            <a:r>
              <a:rPr lang="en-US" sz="3600" dirty="0"/>
              <a:t>Approved!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458200" cy="44958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/>
              <a:t>LPGRR069, Add Lubbock Zip Codes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2023 Test Flight Schedule, Second Flight dedicated to Lubbock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21   TX SET 5.0 Change Controls (no major impacts)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</a:rPr>
              <a:t>Draft SCR ERCOT Mass System “County Name” File Updates for Texas SET V5.0 Implementation</a:t>
            </a:r>
          </a:p>
          <a:p>
            <a:pPr marL="749808" lvl="1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          	Was approved by RMS 9-13 </a:t>
            </a:r>
          </a:p>
          <a:p>
            <a:pPr marL="749808" lvl="1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 		SCR # assigned as SCR823 </a:t>
            </a:r>
          </a:p>
          <a:p>
            <a:pPr marL="749808" lvl="1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          	Approved by PRS on 9-15 with Urgent Status</a:t>
            </a:r>
          </a:p>
          <a:p>
            <a:pPr marL="749808" lvl="1" indent="-457200">
              <a:buFont typeface="Wingdings" panose="05000000000000000000" pitchFamily="2" charset="2"/>
              <a:buChar char="ü"/>
            </a:pPr>
            <a:r>
              <a:rPr lang="en-US" sz="2200" dirty="0">
                <a:solidFill>
                  <a:schemeClr val="tx1"/>
                </a:solidFill>
              </a:rPr>
              <a:t>         	Before TAC today (as included in </a:t>
            </a:r>
            <a:r>
              <a:rPr lang="en-US" sz="2200">
                <a:solidFill>
                  <a:schemeClr val="tx1"/>
                </a:solidFill>
              </a:rPr>
              <a:t>PRS report) </a:t>
            </a:r>
            <a:endParaRPr lang="en-US" sz="2200" dirty="0">
              <a:solidFill>
                <a:schemeClr val="tx1"/>
              </a:solidFill>
            </a:endParaRPr>
          </a:p>
          <a:p>
            <a:pPr marL="475488" lvl="2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Note! Urgency requested to meet ERCOT November 1 deadline for final changes to TX SET 5.0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</a:endParaRPr>
          </a:p>
          <a:p>
            <a:pPr indent="0">
              <a:buNone/>
            </a:pPr>
            <a:endParaRPr lang="en-US" sz="2300" dirty="0"/>
          </a:p>
          <a:p>
            <a:pPr lvl="1" indent="0">
              <a:buNone/>
            </a:pPr>
            <a:endParaRPr lang="en-US" sz="2200" dirty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3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TDTMS Primary Work in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181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SCR815, Marketrak Administrative Enhancements 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with ERCOT for SCR815 Market Readiness! Including:</a:t>
            </a:r>
          </a:p>
          <a:p>
            <a:pPr marL="0" indent="0">
              <a:buNone/>
            </a:pPr>
            <a:endParaRPr lang="en-US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Fulfilling reviews to ensure understanding of requirements           Throughout Project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Updating Marketrak documentation and criteria   	                 Throughout Project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WSDL Changes for Market Participants with APIs	                 Mid to late October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Testing RMTO Test Environment Availability 		                 Mid to late October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						</a:t>
            </a:r>
            <a:r>
              <a:rPr lang="en-US" sz="51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November 16 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5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    	                 November 30 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55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Communications and activities for Roll Out		  ERCOT December 							  Release		</a:t>
            </a:r>
          </a:p>
          <a:p>
            <a:pPr marL="0" indent="0" algn="ctr">
              <a:buNone/>
            </a:pPr>
            <a:r>
              <a:rPr lang="en-US" sz="55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Note! All Retail MPs using MarkeTrak are impacted!</a:t>
            </a:r>
            <a:endParaRPr lang="en-US" sz="2400" b="1" u="sn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01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43800" cy="993557"/>
          </a:xfrm>
        </p:spPr>
        <p:txBody>
          <a:bodyPr>
            <a:normAutofit/>
          </a:bodyPr>
          <a:lstStyle/>
          <a:p>
            <a:r>
              <a:rPr lang="en-US" sz="3600" dirty="0"/>
              <a:t>RMS WG/TF Updates - RMTTF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410" y="1679357"/>
            <a:ext cx="7909560" cy="4492843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0" dirty="0">
                <a:solidFill>
                  <a:sysClr val="windowText" lastClr="000000"/>
                </a:solidFill>
              </a:rPr>
              <a:t>Modifications to all existing Marketrak training materials to support changes in SCR815, Marketrak Enhancements including…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12 Marketrak online modules 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Instructor led training class materials for 2 day sessions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2400" kern="0" dirty="0">
              <a:solidFill>
                <a:sysClr val="windowText" lastClr="000000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sz="2400" kern="0" dirty="0">
                <a:solidFill>
                  <a:sysClr val="windowText" lastClr="000000"/>
                </a:solidFill>
              </a:rPr>
              <a:t>Supporting and/or Presenting for Remaining 2022 Instructor Led ERCOT Retail Training sessions as scheduled: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en-US" sz="2400" kern="0" dirty="0">
              <a:solidFill>
                <a:sysClr val="windowText" lastClr="000000"/>
              </a:solidFill>
            </a:endParaRP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Retail 101 September 28 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Marketrak Part 1 October 5</a:t>
            </a:r>
          </a:p>
          <a:p>
            <a:pPr marL="292608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sysClr val="windowText" lastClr="000000"/>
                </a:solidFill>
              </a:rPr>
              <a:t>Marketrak Part 2 October 6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10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5720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RMS WG / TF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71" y="1858292"/>
            <a:ext cx="8000999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>
                <a:solidFill>
                  <a:srgbClr val="FFC000"/>
                </a:solidFill>
              </a:rPr>
              <a:t>PWG (Profile Working Group)</a:t>
            </a:r>
            <a:endParaRPr lang="en-US" sz="2400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Completing</a:t>
            </a:r>
            <a:r>
              <a:rPr lang="en-US" sz="2000" dirty="0"/>
              <a:t> TDSP “Weather Sensitivity” analysis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Near completion of 2022 Business Annual Validation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Transition plans and data analysis for IDR to AMS (BUSLRG)</a:t>
            </a:r>
          </a:p>
          <a:p>
            <a:pPr marL="635508" lvl="1" indent="-342900">
              <a:buFont typeface="Wingdings" panose="05000000000000000000" pitchFamily="2" charset="2"/>
              <a:buChar char="Ø"/>
            </a:pPr>
            <a:r>
              <a:rPr lang="en-US" dirty="0"/>
              <a:t>2 TDSPs in progress; 2 TDSPs in “requirements gathering”</a:t>
            </a:r>
          </a:p>
          <a:p>
            <a:pPr marL="292608" lvl="1" indent="0">
              <a:buNone/>
            </a:pPr>
            <a:endParaRPr lang="en-US" sz="2000" u="sng" dirty="0">
              <a:solidFill>
                <a:srgbClr val="FFC000"/>
              </a:solidFill>
            </a:endParaRPr>
          </a:p>
          <a:p>
            <a:pPr marL="292608" lvl="1" indent="0">
              <a:buNone/>
            </a:pPr>
            <a:r>
              <a:rPr lang="en-US" sz="2400" u="sng" dirty="0">
                <a:solidFill>
                  <a:srgbClr val="FFC000"/>
                </a:solidFill>
              </a:rPr>
              <a:t>TXSET and Market Coordination Team for TX SET 5.0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Completing TXSET 5.0 Project Timeline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Testing Scripts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Implementation details</a:t>
            </a:r>
          </a:p>
          <a:p>
            <a:pPr lvl="1" indent="0">
              <a:buNone/>
            </a:pPr>
            <a:endParaRPr lang="en-US" sz="2200" dirty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140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8283"/>
            <a:ext cx="8229600" cy="4363917"/>
          </a:xfrm>
        </p:spPr>
        <p:txBody>
          <a:bodyPr>
            <a:normAutofit/>
          </a:bodyPr>
          <a:lstStyle/>
          <a:p>
            <a:pPr fontAlgn="t"/>
            <a:r>
              <a:rPr lang="en-US" sz="2400" u="sng" dirty="0">
                <a:solidFill>
                  <a:srgbClr val="FFC000"/>
                </a:solidFill>
              </a:rPr>
              <a:t>September 13 Update to RMS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Invoices may be delayed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Increases in estimated meter reads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Continued delays in some billing transactions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Multi-month (e.g., 60 days) billing occurrences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Continued delays in MarkeTrak responses</a:t>
            </a:r>
          </a:p>
          <a:p>
            <a:pPr fontAlgn="t">
              <a:buFont typeface="Wingdings" panose="05000000000000000000" pitchFamily="2" charset="2"/>
              <a:buChar char="Ø"/>
            </a:pPr>
            <a:r>
              <a:rPr lang="en-US" dirty="0"/>
              <a:t>Working with Customers and REPs addressing requests and issues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F32FB-2F88-4810-9ACC-51C270E4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609601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TNMP 3G Remediation Update</a:t>
            </a:r>
          </a:p>
        </p:txBody>
      </p:sp>
    </p:spTree>
    <p:extLst>
      <p:ext uri="{BB962C8B-B14F-4D97-AF65-F5344CB8AC3E}">
        <p14:creationId xmlns:p14="http://schemas.microsoft.com/office/powerpoint/2010/main" val="125282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TNMP 3G Remediation Update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" y="1011982"/>
            <a:ext cx="8016240" cy="4023360"/>
          </a:xfrm>
        </p:spPr>
        <p:txBody>
          <a:bodyPr/>
          <a:lstStyle/>
          <a:p>
            <a:pPr lvl="0"/>
            <a:r>
              <a:rPr lang="en-US" dirty="0"/>
              <a:t>As of September 22, 2022, TNMP has deployed 174,909 </a:t>
            </a:r>
            <a:r>
              <a:rPr lang="en-US" dirty="0" err="1"/>
              <a:t>NextGen</a:t>
            </a:r>
            <a:r>
              <a:rPr lang="en-US" dirty="0"/>
              <a:t> meters.  </a:t>
            </a:r>
          </a:p>
          <a:p>
            <a:r>
              <a:rPr lang="en-US" dirty="0"/>
              <a:t>Chart below displays </a:t>
            </a:r>
            <a:r>
              <a:rPr lang="en-US" dirty="0" err="1"/>
              <a:t>NextGen</a:t>
            </a:r>
            <a:r>
              <a:rPr lang="en-US" dirty="0"/>
              <a:t> deployment based on service area and the number of 3G meters installed in the field (remaining to be changed out).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770017"/>
              </p:ext>
            </p:extLst>
          </p:nvPr>
        </p:nvGraphicFramePr>
        <p:xfrm>
          <a:off x="822960" y="2514597"/>
          <a:ext cx="7787641" cy="35814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7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8172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DEPLOYMENT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REMAINING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DEPLOYED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SINGLE PHASE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POLYPHASE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GULF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71,703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890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1,991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CENTRAL &amp; NORTH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48,601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1,597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1,773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LEWISVILLE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40,798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410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1,286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13,807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1,301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23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174,909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3,441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6,351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908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8" y="457200"/>
            <a:ext cx="7391401" cy="1219199"/>
          </a:xfrm>
        </p:spPr>
        <p:txBody>
          <a:bodyPr anchor="ctr">
            <a:normAutofit/>
          </a:bodyPr>
          <a:lstStyle/>
          <a:p>
            <a:r>
              <a:rPr lang="en-US" sz="3600" dirty="0"/>
              <a:t>Lubbock Power and Light Update</a:t>
            </a:r>
            <a:br>
              <a:rPr lang="en-US" sz="3600" dirty="0"/>
            </a:br>
            <a:r>
              <a:rPr lang="en-US" sz="3600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Project timeline provided for entering Retail Competition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Simplifying Rate Structure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LP&amp;L will operate under the Tariff of 25.215, Municipal Owned</a:t>
            </a:r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Pro-forma Tariff Workshop, held after 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Will attend Lubbock Retail Implementation Task Force meetings</a:t>
            </a:r>
          </a:p>
          <a:p>
            <a:endParaRPr lang="en-US" sz="2100" dirty="0"/>
          </a:p>
          <a:p>
            <a:pPr lvl="1" indent="0">
              <a:buNone/>
            </a:pPr>
            <a:endParaRPr lang="en-US" sz="2200" dirty="0"/>
          </a:p>
          <a:p>
            <a:pPr marL="1389888" lvl="4" indent="-457200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01168" lvl="1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62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Lubbock Retail Implementation</a:t>
            </a:r>
            <a:br>
              <a:rPr lang="en-US" sz="3600" dirty="0"/>
            </a:br>
            <a:r>
              <a:rPr lang="en-US" sz="3600" dirty="0"/>
              <a:t>Task Force (LRITF)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LRITF Inaugural Meeting held </a:t>
            </a:r>
          </a:p>
          <a:p>
            <a:pPr marL="0" indent="0">
              <a:buNone/>
            </a:pPr>
            <a:r>
              <a:rPr lang="en-US" dirty="0" err="1"/>
              <a:t>Listserve</a:t>
            </a:r>
            <a:r>
              <a:rPr lang="en-US" dirty="0"/>
              <a:t> and webpage on ERCOT.com complete and available</a:t>
            </a:r>
          </a:p>
          <a:p>
            <a:pPr marL="0" indent="0">
              <a:buNone/>
            </a:pPr>
            <a:r>
              <a:rPr lang="en-US" dirty="0"/>
              <a:t>As possible using </a:t>
            </a:r>
            <a:r>
              <a:rPr lang="en-US" dirty="0" err="1"/>
              <a:t>Sharyland</a:t>
            </a:r>
            <a:r>
              <a:rPr lang="en-US" dirty="0"/>
              <a:t> market implementation docs as a “Road Map” </a:t>
            </a:r>
          </a:p>
          <a:p>
            <a:pPr marL="0" indent="0">
              <a:buNone/>
            </a:pPr>
            <a:r>
              <a:rPr lang="en-US" dirty="0"/>
              <a:t>Monthly Meetings to be held afternoons following RMS, or as needed</a:t>
            </a:r>
          </a:p>
          <a:p>
            <a:pPr marL="0" indent="0">
              <a:buNone/>
            </a:pPr>
            <a:r>
              <a:rPr lang="en-US" dirty="0"/>
              <a:t>Finalized Charter including scope</a:t>
            </a:r>
          </a:p>
          <a:p>
            <a:pPr marL="0" indent="0">
              <a:buNone/>
            </a:pPr>
            <a:r>
              <a:rPr lang="en-US" dirty="0"/>
              <a:t>List of Activities supporting Retail Competition-agreed and categorized</a:t>
            </a:r>
          </a:p>
          <a:p>
            <a:pPr marL="0" indent="0">
              <a:buNone/>
            </a:pPr>
            <a:r>
              <a:rPr lang="en-US" dirty="0"/>
              <a:t>LP&amp;L to host Customer Education “Town Hall” meetings </a:t>
            </a:r>
          </a:p>
          <a:p>
            <a:pPr marL="201168" lvl="1" indent="0">
              <a:buNone/>
            </a:pPr>
            <a:r>
              <a:rPr lang="en-US" dirty="0"/>
              <a:t>Encourage REPS to attend </a:t>
            </a:r>
          </a:p>
          <a:p>
            <a:pPr marL="0" indent="0">
              <a:buNone/>
            </a:pPr>
            <a:r>
              <a:rPr lang="en-US" dirty="0"/>
              <a:t>Potential New Process Concerns:</a:t>
            </a:r>
          </a:p>
          <a:p>
            <a:pPr marL="201168" lvl="1" indent="0">
              <a:buNone/>
            </a:pPr>
            <a:r>
              <a:rPr lang="en-US" dirty="0"/>
              <a:t>Municipality but will be supporting TDSP Billing processes </a:t>
            </a:r>
          </a:p>
          <a:p>
            <a:pPr marL="201168" lvl="1" indent="0">
              <a:buNone/>
            </a:pPr>
            <a:r>
              <a:rPr lang="en-US" dirty="0"/>
              <a:t>Existing processes for continuing service to apartments and offices between tenants is not aligned with Retail Market Processes for the same scenarios. 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6798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c5f8eb12-5b27-439d-aaa6-3402af626fa3" value=""/>
</sisl>
</file>

<file path=customXml/itemProps1.xml><?xml version="1.0" encoding="utf-8"?>
<ds:datastoreItem xmlns:ds="http://schemas.openxmlformats.org/officeDocument/2006/customXml" ds:itemID="{B01B838B-465A-43C8-AC2A-78A03061D80F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689</Words>
  <Application>Microsoft Office PowerPoint</Application>
  <PresentationFormat>On-screen Show (4:3)</PresentationFormat>
  <Paragraphs>133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Wingdings</vt:lpstr>
      <vt:lpstr>Custom Design</vt:lpstr>
      <vt:lpstr>Retrospect</vt:lpstr>
      <vt:lpstr>September 28, 2022 RMS Update to TAC</vt:lpstr>
      <vt:lpstr>September 13, RMS Voting Items Approved!</vt:lpstr>
      <vt:lpstr>TDTMS Primary Work in Progress</vt:lpstr>
      <vt:lpstr>RMS WG/TF Updates - RMTTF</vt:lpstr>
      <vt:lpstr>RMS WG / TF Updates</vt:lpstr>
      <vt:lpstr>PowerPoint Presentation</vt:lpstr>
      <vt:lpstr>TNMP 3G Remediation Update </vt:lpstr>
      <vt:lpstr>Lubbock Power and Light Update  </vt:lpstr>
      <vt:lpstr>Lubbock Retail Implementation Task Force (LRITF)</vt:lpstr>
      <vt:lpstr>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2020-03-06T14:03:31Z</dcterms:created>
  <dcterms:modified xsi:type="dcterms:W3CDTF">2022-09-26T16:18:54Z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91c5e66e-451b-407e-96e6-6a377931453e</vt:lpwstr>
  </property>
  <property fmtid="{D5CDD505-2E9C-101B-9397-08002B2CF9AE}" pid="3" name="bjSaver">
    <vt:lpwstr>hVeZjyyepu7wfUb3kwBo4T82bAn9HrXq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uid="c5f8eb12-5b27-439d-aaa6-3402af626fa3" value="" /&gt;&lt;/sisl&gt;</vt:lpwstr>
  </property>
  <property fmtid="{D5CDD505-2E9C-101B-9397-08002B2CF9AE}" pid="6" name="bjDocumentSecurityLabel">
    <vt:lpwstr>AEP Public</vt:lpwstr>
  </property>
</Properties>
</file>