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1" r:id="rId3"/>
    <p:sldId id="257" r:id="rId4"/>
    <p:sldId id="260" r:id="rId5"/>
    <p:sldId id="267" r:id="rId6"/>
    <p:sldId id="258"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56" d="100"/>
          <a:sy n="156" d="100"/>
        </p:scale>
        <p:origin x="416"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Wittmeyer" userId="45c59adbb13fed66" providerId="LiveId" clId="{EAFFB8DA-0B41-4170-88C2-0EBD645310A4}"/>
    <pc:docChg chg="modSld">
      <pc:chgData name="Bob Wittmeyer" userId="45c59adbb13fed66" providerId="LiveId" clId="{EAFFB8DA-0B41-4170-88C2-0EBD645310A4}" dt="2022-09-25T23:13:38.094" v="4" actId="6549"/>
      <pc:docMkLst>
        <pc:docMk/>
      </pc:docMkLst>
      <pc:sldChg chg="modSp mod">
        <pc:chgData name="Bob Wittmeyer" userId="45c59adbb13fed66" providerId="LiveId" clId="{EAFFB8DA-0B41-4170-88C2-0EBD645310A4}" dt="2022-09-25T23:13:38.094" v="4" actId="6549"/>
        <pc:sldMkLst>
          <pc:docMk/>
          <pc:sldMk cId="603848516" sldId="263"/>
        </pc:sldMkLst>
        <pc:spChg chg="mod">
          <ac:chgData name="Bob Wittmeyer" userId="45c59adbb13fed66" providerId="LiveId" clId="{EAFFB8DA-0B41-4170-88C2-0EBD645310A4}" dt="2022-09-25T23:13:38.094" v="4" actId="6549"/>
          <ac:spMkLst>
            <pc:docMk/>
            <pc:sldMk cId="603848516" sldId="263"/>
            <ac:spMk id="3" creationId="{6672CF20-D631-34B2-60C9-16A36A2F9040}"/>
          </ac:spMkLst>
        </pc:spChg>
      </pc:sldChg>
      <pc:sldChg chg="modSp mod">
        <pc:chgData name="Bob Wittmeyer" userId="45c59adbb13fed66" providerId="LiveId" clId="{EAFFB8DA-0B41-4170-88C2-0EBD645310A4}" dt="2022-09-25T23:13:04.431" v="3" actId="1076"/>
        <pc:sldMkLst>
          <pc:docMk/>
          <pc:sldMk cId="457194547" sldId="264"/>
        </pc:sldMkLst>
        <pc:spChg chg="mod">
          <ac:chgData name="Bob Wittmeyer" userId="45c59adbb13fed66" providerId="LiveId" clId="{EAFFB8DA-0B41-4170-88C2-0EBD645310A4}" dt="2022-09-25T23:12:31.871" v="2" actId="404"/>
          <ac:spMkLst>
            <pc:docMk/>
            <pc:sldMk cId="457194547" sldId="264"/>
            <ac:spMk id="15" creationId="{2B03ACE9-9FFD-2D03-BA63-822517FB5DB0}"/>
          </ac:spMkLst>
        </pc:spChg>
        <pc:picChg chg="mod">
          <ac:chgData name="Bob Wittmeyer" userId="45c59adbb13fed66" providerId="LiveId" clId="{EAFFB8DA-0B41-4170-88C2-0EBD645310A4}" dt="2022-09-25T23:13:04.431" v="3" actId="1076"/>
          <ac:picMkLst>
            <pc:docMk/>
            <pc:sldMk cId="457194547" sldId="264"/>
            <ac:picMk id="13" creationId="{6F91598E-B069-990E-1E68-6EA04224B4E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AFA926-175C-43F4-BCF0-F631FC8ACA8C}" type="datetimeFigureOut">
              <a:rPr lang="en-US" smtClean="0"/>
              <a:t>9/25/2022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282D6-07D9-40A4-9A2A-99DEDEA3E447}" type="slidenum">
              <a:rPr lang="en-US" smtClean="0"/>
              <a:t>‹#›</a:t>
            </a:fld>
            <a:endParaRPr lang="en-US"/>
          </a:p>
        </p:txBody>
      </p:sp>
    </p:spTree>
    <p:extLst>
      <p:ext uri="{BB962C8B-B14F-4D97-AF65-F5344CB8AC3E}">
        <p14:creationId xmlns:p14="http://schemas.microsoft.com/office/powerpoint/2010/main" val="72039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F44658-C9A1-4E7B-92A3-7A850B9DB5B1}"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247316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7EE81E-B427-4D01-8F9E-CB65A9759745}" type="datetime1">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954440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8E98771-3134-46B0-A4CA-291E8162F889}"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723444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CDD13C4-B215-482C-B36B-EC63F09237F7}"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37959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95D8E8-F860-4761-B8D4-2194FE582371}"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475769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8B415BF-AC23-4525-89C3-476CC8510C54}" type="datetime1">
              <a:rPr lang="en-US" smtClean="0"/>
              <a:t>9/25/2022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54166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9691B2-E724-43E9-9EEC-950C98D6539E}" type="datetime1">
              <a:rPr lang="en-US" smtClean="0"/>
              <a:t>9/25/2022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2969522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CD071-CD13-4F6F-9EA3-90870911E056}"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2577828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C83988-D7A7-453A-815A-E25F5D19D1C7}"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425290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D3E09DB-8D58-406F-8D03-E064502AED8F}"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176451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A28D5D-E8FB-40E6-8813-F1872442593D}" type="datetime1">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161247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C06E53-6D00-413C-8247-74719F803199}" type="datetime1">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98559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AE4FF5-2F49-46A8-89FF-EBA668184240}" type="datetime1">
              <a:rPr lang="en-US" smtClean="0"/>
              <a:t>9/25/2022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51411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2DA6462-B4F0-45E9-B4DF-024AA51DC54B}" type="datetime1">
              <a:rPr lang="en-US" smtClean="0"/>
              <a:t>9/25/2022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109193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FF40DAF-DB60-4B7F-B030-8ECA24BCA4CB}" type="datetime1">
              <a:rPr lang="en-US" smtClean="0"/>
              <a:t>9/25/2022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31538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E0478CA-09FA-46D0-85C1-E280C8CD7701}" type="datetime1">
              <a:rPr lang="en-US" smtClean="0"/>
              <a:t>9/25/2022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457046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6BA57-8A0B-40FE-B616-BC1031AE45A6}" type="datetime1">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2C03B-E753-4E59-AD6D-CEE6ADF6B5FB}" type="slidenum">
              <a:rPr lang="en-US" smtClean="0"/>
              <a:t>‹#›</a:t>
            </a:fld>
            <a:endParaRPr lang="en-US"/>
          </a:p>
        </p:txBody>
      </p:sp>
    </p:spTree>
    <p:extLst>
      <p:ext uri="{BB962C8B-B14F-4D97-AF65-F5344CB8AC3E}">
        <p14:creationId xmlns:p14="http://schemas.microsoft.com/office/powerpoint/2010/main" val="316447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2A9169-9368-4127-82FC-1F47768FC154}" type="datetime1">
              <a:rPr lang="en-US" smtClean="0"/>
              <a:t>9/25/2022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F82C03B-E753-4E59-AD6D-CEE6ADF6B5FB}" type="slidenum">
              <a:rPr lang="en-US" smtClean="0"/>
              <a:t>‹#›</a:t>
            </a:fld>
            <a:endParaRPr lang="en-US"/>
          </a:p>
        </p:txBody>
      </p:sp>
    </p:spTree>
    <p:extLst>
      <p:ext uri="{BB962C8B-B14F-4D97-AF65-F5344CB8AC3E}">
        <p14:creationId xmlns:p14="http://schemas.microsoft.com/office/powerpoint/2010/main" val="29960160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ob@longhornpwr.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181F9-1887-92C4-CBF1-373BEF155273}"/>
              </a:ext>
            </a:extLst>
          </p:cNvPr>
          <p:cNvSpPr>
            <a:spLocks noGrp="1"/>
          </p:cNvSpPr>
          <p:nvPr>
            <p:ph type="ctrTitle"/>
          </p:nvPr>
        </p:nvSpPr>
        <p:spPr/>
        <p:txBody>
          <a:bodyPr>
            <a:normAutofit/>
          </a:bodyPr>
          <a:lstStyle/>
          <a:p>
            <a:r>
              <a:rPr lang="en-US" dirty="0"/>
              <a:t>Definitions for </a:t>
            </a:r>
            <a:br>
              <a:rPr lang="en-US" dirty="0"/>
            </a:br>
            <a:r>
              <a:rPr lang="en-US" sz="4400" dirty="0"/>
              <a:t>Large Load</a:t>
            </a:r>
            <a:br>
              <a:rPr lang="en-US" sz="4400" dirty="0"/>
            </a:br>
            <a:r>
              <a:rPr lang="en-US" sz="4400" dirty="0"/>
              <a:t>Flexible Load </a:t>
            </a:r>
            <a:br>
              <a:rPr lang="en-US" sz="4400" dirty="0"/>
            </a:br>
            <a:r>
              <a:rPr lang="en-US" sz="4400" dirty="0"/>
              <a:t>Interruptible Load</a:t>
            </a:r>
            <a:endParaRPr lang="en-US" dirty="0"/>
          </a:p>
        </p:txBody>
      </p:sp>
      <p:sp>
        <p:nvSpPr>
          <p:cNvPr id="3" name="Subtitle 2">
            <a:extLst>
              <a:ext uri="{FF2B5EF4-FFF2-40B4-BE49-F238E27FC236}">
                <a16:creationId xmlns:a16="http://schemas.microsoft.com/office/drawing/2014/main" id="{BCB1F684-3671-B4C1-7D4F-F23B8F140F24}"/>
              </a:ext>
            </a:extLst>
          </p:cNvPr>
          <p:cNvSpPr>
            <a:spLocks noGrp="1"/>
          </p:cNvSpPr>
          <p:nvPr>
            <p:ph type="subTitle" idx="1"/>
          </p:nvPr>
        </p:nvSpPr>
        <p:spPr>
          <a:xfrm>
            <a:off x="7220159" y="4777381"/>
            <a:ext cx="4438441" cy="1655762"/>
          </a:xfrm>
        </p:spPr>
        <p:txBody>
          <a:bodyPr/>
          <a:lstStyle/>
          <a:p>
            <a:r>
              <a:rPr lang="en-US" dirty="0"/>
              <a:t>Presented by Bob Wittmeyer</a:t>
            </a:r>
          </a:p>
          <a:p>
            <a:r>
              <a:rPr lang="en-US" dirty="0">
                <a:hlinkClick r:id="rId2"/>
              </a:rPr>
              <a:t>bob@longhornpwr.com</a:t>
            </a:r>
            <a:endParaRPr lang="en-US" dirty="0"/>
          </a:p>
          <a:p>
            <a:r>
              <a:rPr lang="en-US" dirty="0"/>
              <a:t>September 26, 2022</a:t>
            </a:r>
          </a:p>
        </p:txBody>
      </p:sp>
      <p:sp>
        <p:nvSpPr>
          <p:cNvPr id="4" name="Slide Number Placeholder 3">
            <a:extLst>
              <a:ext uri="{FF2B5EF4-FFF2-40B4-BE49-F238E27FC236}">
                <a16:creationId xmlns:a16="http://schemas.microsoft.com/office/drawing/2014/main" id="{12B261DD-9DEC-3006-5824-DD84EE99FE89}"/>
              </a:ext>
            </a:extLst>
          </p:cNvPr>
          <p:cNvSpPr>
            <a:spLocks noGrp="1"/>
          </p:cNvSpPr>
          <p:nvPr>
            <p:ph type="sldNum" sz="quarter" idx="12"/>
          </p:nvPr>
        </p:nvSpPr>
        <p:spPr/>
        <p:txBody>
          <a:bodyPr/>
          <a:lstStyle/>
          <a:p>
            <a:fld id="{9F82C03B-E753-4E59-AD6D-CEE6ADF6B5FB}" type="slidenum">
              <a:rPr lang="en-US" smtClean="0"/>
              <a:t>1</a:t>
            </a:fld>
            <a:endParaRPr lang="en-US"/>
          </a:p>
        </p:txBody>
      </p:sp>
    </p:spTree>
    <p:extLst>
      <p:ext uri="{BB962C8B-B14F-4D97-AF65-F5344CB8AC3E}">
        <p14:creationId xmlns:p14="http://schemas.microsoft.com/office/powerpoint/2010/main" val="419717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CEE6D-73E4-8C02-8E33-27B102456721}"/>
              </a:ext>
            </a:extLst>
          </p:cNvPr>
          <p:cNvSpPr>
            <a:spLocks noGrp="1"/>
          </p:cNvSpPr>
          <p:nvPr>
            <p:ph type="title"/>
          </p:nvPr>
        </p:nvSpPr>
        <p:spPr/>
        <p:txBody>
          <a:bodyPr/>
          <a:lstStyle/>
          <a:p>
            <a:r>
              <a:rPr lang="en-US" dirty="0"/>
              <a:t>ERCOT Process	</a:t>
            </a:r>
          </a:p>
        </p:txBody>
      </p:sp>
      <p:sp>
        <p:nvSpPr>
          <p:cNvPr id="3" name="Content Placeholder 2">
            <a:extLst>
              <a:ext uri="{FF2B5EF4-FFF2-40B4-BE49-F238E27FC236}">
                <a16:creationId xmlns:a16="http://schemas.microsoft.com/office/drawing/2014/main" id="{589BE0BF-724F-0FD4-87B9-57A7413C7BE5}"/>
              </a:ext>
            </a:extLst>
          </p:cNvPr>
          <p:cNvSpPr>
            <a:spLocks noGrp="1"/>
          </p:cNvSpPr>
          <p:nvPr>
            <p:ph idx="1"/>
          </p:nvPr>
        </p:nvSpPr>
        <p:spPr/>
        <p:txBody>
          <a:bodyPr/>
          <a:lstStyle/>
          <a:p>
            <a:r>
              <a:rPr lang="en-US" dirty="0"/>
              <a:t>Technology Neutral/Agnostic </a:t>
            </a:r>
          </a:p>
          <a:p>
            <a:pPr lvl="1"/>
            <a:r>
              <a:rPr lang="en-US" dirty="0"/>
              <a:t>We do it for Generation, we should do the same for Loads	</a:t>
            </a:r>
          </a:p>
          <a:p>
            <a:pPr lvl="1"/>
            <a:endParaRPr lang="en-US" dirty="0"/>
          </a:p>
          <a:p>
            <a:r>
              <a:rPr lang="en-US" dirty="0"/>
              <a:t>Remove Barriers to entry	</a:t>
            </a:r>
          </a:p>
          <a:p>
            <a:pPr lvl="1"/>
            <a:r>
              <a:rPr lang="en-US" dirty="0"/>
              <a:t>We do not enable business plans</a:t>
            </a:r>
          </a:p>
          <a:p>
            <a:pPr marL="914400" lvl="2" indent="0">
              <a:buNone/>
            </a:pPr>
            <a:endParaRPr lang="en-US" dirty="0"/>
          </a:p>
          <a:p>
            <a:pPr marL="914400" lvl="2" indent="0">
              <a:buNone/>
            </a:pPr>
            <a:endParaRPr lang="en-US" dirty="0"/>
          </a:p>
        </p:txBody>
      </p:sp>
      <p:sp>
        <p:nvSpPr>
          <p:cNvPr id="4" name="Slide Number Placeholder 3">
            <a:extLst>
              <a:ext uri="{FF2B5EF4-FFF2-40B4-BE49-F238E27FC236}">
                <a16:creationId xmlns:a16="http://schemas.microsoft.com/office/drawing/2014/main" id="{36E13946-9D35-A133-6500-C1EA31C95AA8}"/>
              </a:ext>
            </a:extLst>
          </p:cNvPr>
          <p:cNvSpPr>
            <a:spLocks noGrp="1"/>
          </p:cNvSpPr>
          <p:nvPr>
            <p:ph type="sldNum" sz="quarter" idx="12"/>
          </p:nvPr>
        </p:nvSpPr>
        <p:spPr/>
        <p:txBody>
          <a:bodyPr/>
          <a:lstStyle/>
          <a:p>
            <a:fld id="{9F82C03B-E753-4E59-AD6D-CEE6ADF6B5FB}" type="slidenum">
              <a:rPr lang="en-US" smtClean="0"/>
              <a:t>2</a:t>
            </a:fld>
            <a:endParaRPr lang="en-US"/>
          </a:p>
        </p:txBody>
      </p:sp>
    </p:spTree>
    <p:extLst>
      <p:ext uri="{BB962C8B-B14F-4D97-AF65-F5344CB8AC3E}">
        <p14:creationId xmlns:p14="http://schemas.microsoft.com/office/powerpoint/2010/main" val="201179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1A6B5-EE08-3AEB-1673-B314376A1A68}"/>
              </a:ext>
            </a:extLst>
          </p:cNvPr>
          <p:cNvSpPr>
            <a:spLocks noGrp="1"/>
          </p:cNvSpPr>
          <p:nvPr>
            <p:ph type="title"/>
          </p:nvPr>
        </p:nvSpPr>
        <p:spPr/>
        <p:txBody>
          <a:bodyPr/>
          <a:lstStyle/>
          <a:p>
            <a:r>
              <a:rPr lang="en-US" dirty="0"/>
              <a:t>Why do we need definitions	</a:t>
            </a:r>
          </a:p>
        </p:txBody>
      </p:sp>
      <p:sp>
        <p:nvSpPr>
          <p:cNvPr id="3" name="Content Placeholder 2">
            <a:extLst>
              <a:ext uri="{FF2B5EF4-FFF2-40B4-BE49-F238E27FC236}">
                <a16:creationId xmlns:a16="http://schemas.microsoft.com/office/drawing/2014/main" id="{6AD8CE42-BB68-54FE-A5B9-173EFAC62DA3}"/>
              </a:ext>
            </a:extLst>
          </p:cNvPr>
          <p:cNvSpPr>
            <a:spLocks noGrp="1"/>
          </p:cNvSpPr>
          <p:nvPr>
            <p:ph idx="1"/>
          </p:nvPr>
        </p:nvSpPr>
        <p:spPr/>
        <p:txBody>
          <a:bodyPr/>
          <a:lstStyle/>
          <a:p>
            <a:r>
              <a:rPr lang="en-US" dirty="0"/>
              <a:t>Large loads coming to ERCOT </a:t>
            </a:r>
          </a:p>
          <a:p>
            <a:pPr lvl="1"/>
            <a:r>
              <a:rPr lang="en-US" dirty="0"/>
              <a:t>Their processes are not harmed by fast down ramping. </a:t>
            </a:r>
          </a:p>
          <a:p>
            <a:pPr lvl="1"/>
            <a:r>
              <a:rPr lang="en-US" dirty="0"/>
              <a:t>They can control load levels accurately in real time.</a:t>
            </a:r>
          </a:p>
          <a:p>
            <a:pPr lvl="1"/>
            <a:r>
              <a:rPr lang="en-US" dirty="0"/>
              <a:t>They do not need/or desire to be served when system conditions are tight, or prices are high.</a:t>
            </a:r>
            <a:br>
              <a:rPr lang="en-US" dirty="0"/>
            </a:br>
            <a:endParaRPr lang="en-US" dirty="0"/>
          </a:p>
          <a:p>
            <a:r>
              <a:rPr lang="en-US" dirty="0"/>
              <a:t>Two definitions were identified as being needed to accommodate these loads.</a:t>
            </a:r>
          </a:p>
          <a:p>
            <a:pPr lvl="1"/>
            <a:r>
              <a:rPr lang="en-US" dirty="0"/>
              <a:t>Large Flexible Loads (LFL – 4)</a:t>
            </a:r>
          </a:p>
          <a:p>
            <a:pPr lvl="1"/>
            <a:r>
              <a:rPr lang="en-US" dirty="0"/>
              <a:t>Interruptible Loads (LFL – 5)</a:t>
            </a:r>
          </a:p>
        </p:txBody>
      </p:sp>
      <p:sp>
        <p:nvSpPr>
          <p:cNvPr id="4" name="Slide Number Placeholder 3">
            <a:extLst>
              <a:ext uri="{FF2B5EF4-FFF2-40B4-BE49-F238E27FC236}">
                <a16:creationId xmlns:a16="http://schemas.microsoft.com/office/drawing/2014/main" id="{9588BA0C-2314-E439-C91D-771A95E79EC1}"/>
              </a:ext>
            </a:extLst>
          </p:cNvPr>
          <p:cNvSpPr>
            <a:spLocks noGrp="1"/>
          </p:cNvSpPr>
          <p:nvPr>
            <p:ph type="sldNum" sz="quarter" idx="12"/>
          </p:nvPr>
        </p:nvSpPr>
        <p:spPr/>
        <p:txBody>
          <a:bodyPr/>
          <a:lstStyle/>
          <a:p>
            <a:fld id="{9F82C03B-E753-4E59-AD6D-CEE6ADF6B5FB}" type="slidenum">
              <a:rPr lang="en-US" smtClean="0"/>
              <a:t>3</a:t>
            </a:fld>
            <a:endParaRPr lang="en-US"/>
          </a:p>
        </p:txBody>
      </p:sp>
    </p:spTree>
    <p:extLst>
      <p:ext uri="{BB962C8B-B14F-4D97-AF65-F5344CB8AC3E}">
        <p14:creationId xmlns:p14="http://schemas.microsoft.com/office/powerpoint/2010/main" val="417702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F0B7-0D4C-512A-9273-ACABC30C855C}"/>
              </a:ext>
            </a:extLst>
          </p:cNvPr>
          <p:cNvSpPr>
            <a:spLocks noGrp="1"/>
          </p:cNvSpPr>
          <p:nvPr>
            <p:ph type="title"/>
          </p:nvPr>
        </p:nvSpPr>
        <p:spPr/>
        <p:txBody>
          <a:bodyPr/>
          <a:lstStyle/>
          <a:p>
            <a:r>
              <a:rPr lang="en-US" dirty="0"/>
              <a:t>Definitions – requirements &amp; desires</a:t>
            </a:r>
          </a:p>
        </p:txBody>
      </p:sp>
      <p:sp>
        <p:nvSpPr>
          <p:cNvPr id="3" name="Content Placeholder 2">
            <a:extLst>
              <a:ext uri="{FF2B5EF4-FFF2-40B4-BE49-F238E27FC236}">
                <a16:creationId xmlns:a16="http://schemas.microsoft.com/office/drawing/2014/main" id="{60325A65-3B73-80C5-95FD-A39E1DBFE4EE}"/>
              </a:ext>
            </a:extLst>
          </p:cNvPr>
          <p:cNvSpPr>
            <a:spLocks noGrp="1"/>
          </p:cNvSpPr>
          <p:nvPr>
            <p:ph sz="half" idx="1"/>
          </p:nvPr>
        </p:nvSpPr>
        <p:spPr/>
        <p:txBody>
          <a:bodyPr>
            <a:normAutofit/>
          </a:bodyPr>
          <a:lstStyle/>
          <a:p>
            <a:r>
              <a:rPr lang="en-US" dirty="0"/>
              <a:t>Flexible Load</a:t>
            </a:r>
          </a:p>
          <a:p>
            <a:pPr lvl="1"/>
            <a:r>
              <a:rPr lang="en-US" dirty="0"/>
              <a:t>Participates in AS</a:t>
            </a:r>
          </a:p>
          <a:p>
            <a:pPr lvl="1"/>
            <a:r>
              <a:rPr lang="en-US" dirty="0"/>
              <a:t>AS requirements unchanged.</a:t>
            </a:r>
          </a:p>
          <a:p>
            <a:pPr lvl="1"/>
            <a:r>
              <a:rPr lang="en-US" dirty="0"/>
              <a:t>Requires new definition for Interruptible for resources which cannot provide AS but can still be interrupted to avoid transmission or system capacity needs.</a:t>
            </a:r>
          </a:p>
        </p:txBody>
      </p:sp>
      <p:sp>
        <p:nvSpPr>
          <p:cNvPr id="4" name="Content Placeholder 3">
            <a:extLst>
              <a:ext uri="{FF2B5EF4-FFF2-40B4-BE49-F238E27FC236}">
                <a16:creationId xmlns:a16="http://schemas.microsoft.com/office/drawing/2014/main" id="{F24F6674-72F3-DB35-BFE9-5783B19619F7}"/>
              </a:ext>
            </a:extLst>
          </p:cNvPr>
          <p:cNvSpPr>
            <a:spLocks noGrp="1"/>
          </p:cNvSpPr>
          <p:nvPr>
            <p:ph sz="half" idx="2"/>
          </p:nvPr>
        </p:nvSpPr>
        <p:spPr/>
        <p:txBody>
          <a:bodyPr>
            <a:normAutofit/>
          </a:bodyPr>
          <a:lstStyle/>
          <a:p>
            <a:r>
              <a:rPr lang="en-US" dirty="0"/>
              <a:t>Interruptible	</a:t>
            </a:r>
          </a:p>
          <a:p>
            <a:pPr lvl="1"/>
            <a:r>
              <a:rPr lang="en-US" dirty="0"/>
              <a:t>Excluded from TDSP’s Firm Load Shed Obligation (will be off before Firm Load Shed either self deployed or TDSP/ERCOT Control).</a:t>
            </a:r>
          </a:p>
          <a:p>
            <a:pPr lvl="1"/>
            <a:r>
              <a:rPr lang="en-US" dirty="0"/>
              <a:t>Identified in CDR/SARA as Load not served during times when Grid is under stress. </a:t>
            </a:r>
          </a:p>
          <a:p>
            <a:pPr lvl="1"/>
            <a:r>
              <a:rPr lang="en-US" dirty="0"/>
              <a:t>Identified to TDSP as load that can be shed for local issues.</a:t>
            </a:r>
          </a:p>
          <a:p>
            <a:pPr lvl="1"/>
            <a:r>
              <a:rPr lang="en-US" dirty="0"/>
              <a:t>Potential to have different or dynamic interconnection limits thereby enabling more robust interconnections.</a:t>
            </a:r>
          </a:p>
          <a:p>
            <a:pPr lvl="1"/>
            <a:endParaRPr lang="en-US" dirty="0"/>
          </a:p>
        </p:txBody>
      </p:sp>
      <p:sp>
        <p:nvSpPr>
          <p:cNvPr id="5" name="Slide Number Placeholder 4">
            <a:extLst>
              <a:ext uri="{FF2B5EF4-FFF2-40B4-BE49-F238E27FC236}">
                <a16:creationId xmlns:a16="http://schemas.microsoft.com/office/drawing/2014/main" id="{DEAA031F-784B-CE65-6CE1-0E7F65F13040}"/>
              </a:ext>
            </a:extLst>
          </p:cNvPr>
          <p:cNvSpPr>
            <a:spLocks noGrp="1"/>
          </p:cNvSpPr>
          <p:nvPr>
            <p:ph type="sldNum" sz="quarter" idx="12"/>
          </p:nvPr>
        </p:nvSpPr>
        <p:spPr/>
        <p:txBody>
          <a:bodyPr/>
          <a:lstStyle/>
          <a:p>
            <a:fld id="{9F82C03B-E753-4E59-AD6D-CEE6ADF6B5FB}" type="slidenum">
              <a:rPr lang="en-US" smtClean="0"/>
              <a:t>4</a:t>
            </a:fld>
            <a:endParaRPr lang="en-US"/>
          </a:p>
        </p:txBody>
      </p:sp>
    </p:spTree>
    <p:extLst>
      <p:ext uri="{BB962C8B-B14F-4D97-AF65-F5344CB8AC3E}">
        <p14:creationId xmlns:p14="http://schemas.microsoft.com/office/powerpoint/2010/main" val="1660546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069EF-F9D2-CC10-6CCC-48A157215202}"/>
              </a:ext>
            </a:extLst>
          </p:cNvPr>
          <p:cNvSpPr>
            <a:spLocks noGrp="1"/>
          </p:cNvSpPr>
          <p:nvPr>
            <p:ph type="title"/>
          </p:nvPr>
        </p:nvSpPr>
        <p:spPr>
          <a:xfrm>
            <a:off x="801461" y="372761"/>
            <a:ext cx="10515600" cy="1325563"/>
          </a:xfrm>
        </p:spPr>
        <p:txBody>
          <a:bodyPr/>
          <a:lstStyle/>
          <a:p>
            <a:r>
              <a:rPr lang="en-US" dirty="0"/>
              <a:t>Ways to classify Flexible &amp; </a:t>
            </a:r>
            <a:br>
              <a:rPr lang="en-US" dirty="0"/>
            </a:br>
            <a:r>
              <a:rPr lang="en-US" dirty="0"/>
              <a:t>Interruptible Loads</a:t>
            </a:r>
          </a:p>
        </p:txBody>
      </p:sp>
      <p:sp>
        <p:nvSpPr>
          <p:cNvPr id="5" name="TextBox 4">
            <a:extLst>
              <a:ext uri="{FF2B5EF4-FFF2-40B4-BE49-F238E27FC236}">
                <a16:creationId xmlns:a16="http://schemas.microsoft.com/office/drawing/2014/main" id="{8FC6F0D5-7025-0855-AF4B-C95A8875BC92}"/>
              </a:ext>
            </a:extLst>
          </p:cNvPr>
          <p:cNvSpPr txBox="1"/>
          <p:nvPr/>
        </p:nvSpPr>
        <p:spPr>
          <a:xfrm>
            <a:off x="2297158" y="2291997"/>
            <a:ext cx="1871799" cy="369332"/>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Flexible Load</a:t>
            </a:r>
          </a:p>
        </p:txBody>
      </p:sp>
      <p:sp>
        <p:nvSpPr>
          <p:cNvPr id="6" name="Rectangle: Rounded Corners 5">
            <a:extLst>
              <a:ext uri="{FF2B5EF4-FFF2-40B4-BE49-F238E27FC236}">
                <a16:creationId xmlns:a16="http://schemas.microsoft.com/office/drawing/2014/main" id="{3425B813-1FC8-D82C-AE7A-76C17EE12F1C}"/>
              </a:ext>
            </a:extLst>
          </p:cNvPr>
          <p:cNvSpPr/>
          <p:nvPr/>
        </p:nvSpPr>
        <p:spPr>
          <a:xfrm>
            <a:off x="838200" y="3049361"/>
            <a:ext cx="851807"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CLR</a:t>
            </a:r>
          </a:p>
        </p:txBody>
      </p:sp>
      <p:sp>
        <p:nvSpPr>
          <p:cNvPr id="7" name="Rectangle: Rounded Corners 6">
            <a:extLst>
              <a:ext uri="{FF2B5EF4-FFF2-40B4-BE49-F238E27FC236}">
                <a16:creationId xmlns:a16="http://schemas.microsoft.com/office/drawing/2014/main" id="{E4A73818-DBFA-B41D-E8DE-A7D26E1D05F3}"/>
              </a:ext>
            </a:extLst>
          </p:cNvPr>
          <p:cNvSpPr/>
          <p:nvPr/>
        </p:nvSpPr>
        <p:spPr>
          <a:xfrm>
            <a:off x="1802947" y="3049360"/>
            <a:ext cx="891268"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 CLR</a:t>
            </a:r>
          </a:p>
        </p:txBody>
      </p:sp>
      <p:sp>
        <p:nvSpPr>
          <p:cNvPr id="8" name="Rectangle: Rounded Corners 7">
            <a:extLst>
              <a:ext uri="{FF2B5EF4-FFF2-40B4-BE49-F238E27FC236}">
                <a16:creationId xmlns:a16="http://schemas.microsoft.com/office/drawing/2014/main" id="{6347EB69-C578-B61E-91BA-926471D77F8D}"/>
              </a:ext>
            </a:extLst>
          </p:cNvPr>
          <p:cNvSpPr/>
          <p:nvPr/>
        </p:nvSpPr>
        <p:spPr>
          <a:xfrm>
            <a:off x="2807153" y="3049359"/>
            <a:ext cx="851807" cy="553811"/>
          </a:xfrm>
          <a:prstGeom prst="roundRect">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SCED Flex</a:t>
            </a:r>
          </a:p>
        </p:txBody>
      </p:sp>
      <p:sp>
        <p:nvSpPr>
          <p:cNvPr id="9" name="Rectangle: Rounded Corners 8">
            <a:extLst>
              <a:ext uri="{FF2B5EF4-FFF2-40B4-BE49-F238E27FC236}">
                <a16:creationId xmlns:a16="http://schemas.microsoft.com/office/drawing/2014/main" id="{E1E2E91E-30C7-CFA9-5348-69EEC0A58306}"/>
              </a:ext>
            </a:extLst>
          </p:cNvPr>
          <p:cNvSpPr/>
          <p:nvPr/>
        </p:nvSpPr>
        <p:spPr>
          <a:xfrm>
            <a:off x="3771899" y="3049360"/>
            <a:ext cx="1723210" cy="261257"/>
          </a:xfrm>
          <a:prstGeom prst="roundRect">
            <a:avLst/>
          </a:prstGeom>
          <a:no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solidFill>
                  <a:schemeClr val="tx1"/>
                </a:solidFill>
              </a:rPr>
              <a:t>Interruptible</a:t>
            </a:r>
          </a:p>
        </p:txBody>
      </p:sp>
      <p:sp>
        <p:nvSpPr>
          <p:cNvPr id="11" name="TextBox 10">
            <a:extLst>
              <a:ext uri="{FF2B5EF4-FFF2-40B4-BE49-F238E27FC236}">
                <a16:creationId xmlns:a16="http://schemas.microsoft.com/office/drawing/2014/main" id="{8DABDF60-D896-D6F6-C5DC-0BB2159DDDC3}"/>
              </a:ext>
            </a:extLst>
          </p:cNvPr>
          <p:cNvSpPr txBox="1"/>
          <p:nvPr/>
        </p:nvSpPr>
        <p:spPr>
          <a:xfrm>
            <a:off x="7547881" y="2333766"/>
            <a:ext cx="1674496" cy="369332"/>
          </a:xfrm>
          <a:prstGeom prst="rect">
            <a:avLst/>
          </a:prstGeom>
          <a:noFill/>
          <a:ln>
            <a:solidFill>
              <a:srgbClr val="FF0000"/>
            </a:solidFill>
          </a:ln>
        </p:spPr>
        <p:txBody>
          <a:bodyPr wrap="square" rtlCol="0">
            <a:spAutoFit/>
          </a:bodyPr>
          <a:lstStyle/>
          <a:p>
            <a:r>
              <a:rPr lang="en-US" dirty="0"/>
              <a:t>Interruptible</a:t>
            </a:r>
          </a:p>
        </p:txBody>
      </p:sp>
      <p:sp>
        <p:nvSpPr>
          <p:cNvPr id="18" name="Rectangle: Rounded Corners 17">
            <a:extLst>
              <a:ext uri="{FF2B5EF4-FFF2-40B4-BE49-F238E27FC236}">
                <a16:creationId xmlns:a16="http://schemas.microsoft.com/office/drawing/2014/main" id="{EC5CC332-F9D1-1104-2E71-E5C4A495C75A}"/>
              </a:ext>
            </a:extLst>
          </p:cNvPr>
          <p:cNvSpPr/>
          <p:nvPr/>
        </p:nvSpPr>
        <p:spPr>
          <a:xfrm>
            <a:off x="6840311" y="3024867"/>
            <a:ext cx="851807"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CLR</a:t>
            </a:r>
          </a:p>
        </p:txBody>
      </p:sp>
      <p:sp>
        <p:nvSpPr>
          <p:cNvPr id="19" name="Rectangle: Rounded Corners 18">
            <a:extLst>
              <a:ext uri="{FF2B5EF4-FFF2-40B4-BE49-F238E27FC236}">
                <a16:creationId xmlns:a16="http://schemas.microsoft.com/office/drawing/2014/main" id="{87FE7A16-01D9-EF75-C086-39FCC06A57CE}"/>
              </a:ext>
            </a:extLst>
          </p:cNvPr>
          <p:cNvSpPr/>
          <p:nvPr/>
        </p:nvSpPr>
        <p:spPr>
          <a:xfrm>
            <a:off x="8958943" y="3024867"/>
            <a:ext cx="964745" cy="261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 CLR</a:t>
            </a:r>
          </a:p>
        </p:txBody>
      </p:sp>
      <p:cxnSp>
        <p:nvCxnSpPr>
          <p:cNvPr id="22" name="Connector: Elbow 21">
            <a:extLst>
              <a:ext uri="{FF2B5EF4-FFF2-40B4-BE49-F238E27FC236}">
                <a16:creationId xmlns:a16="http://schemas.microsoft.com/office/drawing/2014/main" id="{1BEB2D75-11A1-A47B-B3D9-E4FDB04733EF}"/>
              </a:ext>
            </a:extLst>
          </p:cNvPr>
          <p:cNvCxnSpPr>
            <a:cxnSpLocks/>
            <a:stCxn id="5" idx="2"/>
            <a:endCxn id="9" idx="0"/>
          </p:cNvCxnSpPr>
          <p:nvPr/>
        </p:nvCxnSpPr>
        <p:spPr>
          <a:xfrm rot="16200000" flipH="1">
            <a:off x="3739266" y="2155121"/>
            <a:ext cx="388031" cy="140044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C09036D8-B60C-70E2-D813-D1CA2779E50A}"/>
              </a:ext>
            </a:extLst>
          </p:cNvPr>
          <p:cNvCxnSpPr>
            <a:cxnSpLocks/>
            <a:stCxn id="5" idx="2"/>
            <a:endCxn id="8" idx="0"/>
          </p:cNvCxnSpPr>
          <p:nvPr/>
        </p:nvCxnSpPr>
        <p:spPr>
          <a:xfrm rot="5400000">
            <a:off x="3039043" y="2855344"/>
            <a:ext cx="388030" cy="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27AFDE7A-4ED2-B6C8-47CD-E6E1F2444C86}"/>
              </a:ext>
            </a:extLst>
          </p:cNvPr>
          <p:cNvCxnSpPr>
            <a:cxnSpLocks/>
            <a:stCxn id="5" idx="2"/>
            <a:endCxn id="7" idx="0"/>
          </p:cNvCxnSpPr>
          <p:nvPr/>
        </p:nvCxnSpPr>
        <p:spPr>
          <a:xfrm rot="5400000">
            <a:off x="2546805" y="2363106"/>
            <a:ext cx="388031" cy="98447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FE6D7D42-759B-742A-753C-D49A09D21900}"/>
              </a:ext>
            </a:extLst>
          </p:cNvPr>
          <p:cNvCxnSpPr>
            <a:cxnSpLocks/>
            <a:stCxn id="5" idx="2"/>
            <a:endCxn id="6" idx="0"/>
          </p:cNvCxnSpPr>
          <p:nvPr/>
        </p:nvCxnSpPr>
        <p:spPr>
          <a:xfrm rot="5400000">
            <a:off x="2054565" y="1870868"/>
            <a:ext cx="388032" cy="196895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09712665-61E9-E0C1-AFDC-13F765A65726}"/>
              </a:ext>
            </a:extLst>
          </p:cNvPr>
          <p:cNvCxnSpPr>
            <a:cxnSpLocks/>
            <a:stCxn id="11" idx="2"/>
            <a:endCxn id="19" idx="0"/>
          </p:cNvCxnSpPr>
          <p:nvPr/>
        </p:nvCxnSpPr>
        <p:spPr>
          <a:xfrm rot="16200000" flipH="1">
            <a:off x="8752338" y="2335888"/>
            <a:ext cx="321769" cy="10561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Connector: Elbow 38">
            <a:extLst>
              <a:ext uri="{FF2B5EF4-FFF2-40B4-BE49-F238E27FC236}">
                <a16:creationId xmlns:a16="http://schemas.microsoft.com/office/drawing/2014/main" id="{EE8E8E6D-1836-A157-44F4-7A371ECCEA75}"/>
              </a:ext>
            </a:extLst>
          </p:cNvPr>
          <p:cNvCxnSpPr>
            <a:cxnSpLocks/>
            <a:stCxn id="11" idx="2"/>
            <a:endCxn id="18" idx="0"/>
          </p:cNvCxnSpPr>
          <p:nvPr/>
        </p:nvCxnSpPr>
        <p:spPr>
          <a:xfrm rot="5400000">
            <a:off x="7664788" y="2304525"/>
            <a:ext cx="321769" cy="111891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4077A13B-7C4E-C35B-69DB-6FF01E8717DD}"/>
              </a:ext>
            </a:extLst>
          </p:cNvPr>
          <p:cNvSpPr/>
          <p:nvPr/>
        </p:nvSpPr>
        <p:spPr>
          <a:xfrm>
            <a:off x="7924186" y="3005137"/>
            <a:ext cx="921883" cy="553812"/>
          </a:xfrm>
          <a:prstGeom prst="roundRect">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SCED Flex</a:t>
            </a:r>
          </a:p>
        </p:txBody>
      </p:sp>
      <p:cxnSp>
        <p:nvCxnSpPr>
          <p:cNvPr id="12" name="Straight Arrow Connector 11">
            <a:extLst>
              <a:ext uri="{FF2B5EF4-FFF2-40B4-BE49-F238E27FC236}">
                <a16:creationId xmlns:a16="http://schemas.microsoft.com/office/drawing/2014/main" id="{4C1A9633-443F-2DD4-FB30-EB56EBA64526}"/>
              </a:ext>
            </a:extLst>
          </p:cNvPr>
          <p:cNvCxnSpPr>
            <a:cxnSpLocks/>
            <a:stCxn id="11" idx="2"/>
            <a:endCxn id="3" idx="0"/>
          </p:cNvCxnSpPr>
          <p:nvPr/>
        </p:nvCxnSpPr>
        <p:spPr>
          <a:xfrm flipH="1">
            <a:off x="8385128" y="2703098"/>
            <a:ext cx="1" cy="302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950D9CC-98BA-DFC6-BF6B-1A732FA08D63}"/>
              </a:ext>
            </a:extLst>
          </p:cNvPr>
          <p:cNvSpPr txBox="1"/>
          <p:nvPr/>
        </p:nvSpPr>
        <p:spPr>
          <a:xfrm>
            <a:off x="6786968" y="3763602"/>
            <a:ext cx="3196317" cy="2308324"/>
          </a:xfrm>
          <a:prstGeom prst="rect">
            <a:avLst/>
          </a:prstGeom>
          <a:noFill/>
        </p:spPr>
        <p:txBody>
          <a:bodyPr wrap="square" rtlCol="0">
            <a:spAutoFit/>
          </a:bodyPr>
          <a:lstStyle/>
          <a:p>
            <a:r>
              <a:rPr lang="en-US" dirty="0"/>
              <a:t>AS provision could be limited for Load that is subject to transmission interruptions.</a:t>
            </a:r>
          </a:p>
          <a:p>
            <a:endParaRPr lang="en-US" dirty="0"/>
          </a:p>
          <a:p>
            <a:r>
              <a:rPr lang="en-US" dirty="0"/>
              <a:t>Would need to determine if all CLR and NCLR can be excluded in CDR/SARA.</a:t>
            </a:r>
          </a:p>
        </p:txBody>
      </p:sp>
      <p:sp>
        <p:nvSpPr>
          <p:cNvPr id="15" name="TextBox 14">
            <a:extLst>
              <a:ext uri="{FF2B5EF4-FFF2-40B4-BE49-F238E27FC236}">
                <a16:creationId xmlns:a16="http://schemas.microsoft.com/office/drawing/2014/main" id="{9A3C7EEA-253A-4B5C-7221-CB4A24BCB62A}"/>
              </a:ext>
            </a:extLst>
          </p:cNvPr>
          <p:cNvSpPr txBox="1"/>
          <p:nvPr/>
        </p:nvSpPr>
        <p:spPr>
          <a:xfrm>
            <a:off x="801461" y="3883314"/>
            <a:ext cx="4774746" cy="1754326"/>
          </a:xfrm>
          <a:prstGeom prst="rect">
            <a:avLst/>
          </a:prstGeom>
          <a:noFill/>
        </p:spPr>
        <p:txBody>
          <a:bodyPr wrap="square" rtlCol="0">
            <a:spAutoFit/>
          </a:bodyPr>
          <a:lstStyle/>
          <a:p>
            <a:r>
              <a:rPr lang="en-US" dirty="0"/>
              <a:t>Existing AS Requirements not changed. Flexible Load would be subject to AS failure to provide penalties.</a:t>
            </a:r>
          </a:p>
          <a:p>
            <a:endParaRPr lang="en-US" dirty="0"/>
          </a:p>
          <a:p>
            <a:r>
              <a:rPr lang="en-US" dirty="0"/>
              <a:t>Interruptible load could easily be excluded from CDR/SARA</a:t>
            </a:r>
          </a:p>
        </p:txBody>
      </p:sp>
      <p:sp>
        <p:nvSpPr>
          <p:cNvPr id="34" name="Slide Number Placeholder 33">
            <a:extLst>
              <a:ext uri="{FF2B5EF4-FFF2-40B4-BE49-F238E27FC236}">
                <a16:creationId xmlns:a16="http://schemas.microsoft.com/office/drawing/2014/main" id="{7019E179-D8E9-4CC5-14E3-4FF735EE19DC}"/>
              </a:ext>
            </a:extLst>
          </p:cNvPr>
          <p:cNvSpPr>
            <a:spLocks noGrp="1"/>
          </p:cNvSpPr>
          <p:nvPr>
            <p:ph type="sldNum" sz="quarter" idx="12"/>
          </p:nvPr>
        </p:nvSpPr>
        <p:spPr/>
        <p:txBody>
          <a:bodyPr/>
          <a:lstStyle/>
          <a:p>
            <a:fld id="{9F82C03B-E753-4E59-AD6D-CEE6ADF6B5FB}" type="slidenum">
              <a:rPr lang="en-US" smtClean="0"/>
              <a:t>5</a:t>
            </a:fld>
            <a:endParaRPr lang="en-US"/>
          </a:p>
        </p:txBody>
      </p:sp>
    </p:spTree>
    <p:extLst>
      <p:ext uri="{BB962C8B-B14F-4D97-AF65-F5344CB8AC3E}">
        <p14:creationId xmlns:p14="http://schemas.microsoft.com/office/powerpoint/2010/main" val="1435305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F36D-D0DC-1B55-FB18-AC9F2CD8456A}"/>
              </a:ext>
            </a:extLst>
          </p:cNvPr>
          <p:cNvSpPr>
            <a:spLocks noGrp="1"/>
          </p:cNvSpPr>
          <p:nvPr>
            <p:ph type="title"/>
          </p:nvPr>
        </p:nvSpPr>
        <p:spPr/>
        <p:txBody>
          <a:bodyPr/>
          <a:lstStyle/>
          <a:p>
            <a:r>
              <a:rPr lang="en-US" dirty="0"/>
              <a:t>4 Presentations today for different Definitions but all are basically the same.	</a:t>
            </a:r>
          </a:p>
        </p:txBody>
      </p:sp>
      <p:sp>
        <p:nvSpPr>
          <p:cNvPr id="3" name="Content Placeholder 2">
            <a:extLst>
              <a:ext uri="{FF2B5EF4-FFF2-40B4-BE49-F238E27FC236}">
                <a16:creationId xmlns:a16="http://schemas.microsoft.com/office/drawing/2014/main" id="{75B516FD-B53A-72E6-561A-C3DD1753F53F}"/>
              </a:ext>
            </a:extLst>
          </p:cNvPr>
          <p:cNvSpPr>
            <a:spLocks noGrp="1"/>
          </p:cNvSpPr>
          <p:nvPr>
            <p:ph idx="1"/>
          </p:nvPr>
        </p:nvSpPr>
        <p:spPr>
          <a:xfrm>
            <a:off x="1103312" y="2588079"/>
            <a:ext cx="8946541" cy="3660320"/>
          </a:xfrm>
        </p:spPr>
        <p:txBody>
          <a:bodyPr/>
          <a:lstStyle/>
          <a:p>
            <a:r>
              <a:rPr lang="en-US" dirty="0"/>
              <a:t>A large load is 75.0 MW or greater – Agreement</a:t>
            </a:r>
          </a:p>
          <a:p>
            <a:r>
              <a:rPr lang="en-US" dirty="0"/>
              <a:t>Load Resources are Flexible – General Agreement </a:t>
            </a:r>
          </a:p>
          <a:p>
            <a:r>
              <a:rPr lang="en-US" dirty="0"/>
              <a:t>Interruptible Load can be curtailed for transmission or system wide capacity needs – Agreement</a:t>
            </a:r>
          </a:p>
          <a:p>
            <a:endParaRPr lang="en-US" dirty="0"/>
          </a:p>
        </p:txBody>
      </p:sp>
      <p:sp>
        <p:nvSpPr>
          <p:cNvPr id="4" name="Slide Number Placeholder 3">
            <a:extLst>
              <a:ext uri="{FF2B5EF4-FFF2-40B4-BE49-F238E27FC236}">
                <a16:creationId xmlns:a16="http://schemas.microsoft.com/office/drawing/2014/main" id="{9028D099-8674-03DC-59B9-35F88587DA4B}"/>
              </a:ext>
            </a:extLst>
          </p:cNvPr>
          <p:cNvSpPr>
            <a:spLocks noGrp="1"/>
          </p:cNvSpPr>
          <p:nvPr>
            <p:ph type="sldNum" sz="quarter" idx="12"/>
          </p:nvPr>
        </p:nvSpPr>
        <p:spPr/>
        <p:txBody>
          <a:bodyPr/>
          <a:lstStyle/>
          <a:p>
            <a:fld id="{9F82C03B-E753-4E59-AD6D-CEE6ADF6B5FB}" type="slidenum">
              <a:rPr lang="en-US" smtClean="0"/>
              <a:t>6</a:t>
            </a:fld>
            <a:endParaRPr lang="en-US"/>
          </a:p>
        </p:txBody>
      </p:sp>
    </p:spTree>
    <p:extLst>
      <p:ext uri="{BB962C8B-B14F-4D97-AF65-F5344CB8AC3E}">
        <p14:creationId xmlns:p14="http://schemas.microsoft.com/office/powerpoint/2010/main" val="241079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5669D-A681-79BF-E7AA-CAACA2CE3E39}"/>
              </a:ext>
            </a:extLst>
          </p:cNvPr>
          <p:cNvSpPr>
            <a:spLocks noGrp="1"/>
          </p:cNvSpPr>
          <p:nvPr>
            <p:ph type="title"/>
          </p:nvPr>
        </p:nvSpPr>
        <p:spPr/>
        <p:txBody>
          <a:bodyPr/>
          <a:lstStyle/>
          <a:p>
            <a:r>
              <a:rPr lang="en-US" dirty="0"/>
              <a:t>Small Group</a:t>
            </a:r>
          </a:p>
        </p:txBody>
      </p:sp>
      <p:sp>
        <p:nvSpPr>
          <p:cNvPr id="3" name="Content Placeholder 2">
            <a:extLst>
              <a:ext uri="{FF2B5EF4-FFF2-40B4-BE49-F238E27FC236}">
                <a16:creationId xmlns:a16="http://schemas.microsoft.com/office/drawing/2014/main" id="{6672CF20-D631-34B2-60C9-16A36A2F9040}"/>
              </a:ext>
            </a:extLst>
          </p:cNvPr>
          <p:cNvSpPr>
            <a:spLocks noGrp="1"/>
          </p:cNvSpPr>
          <p:nvPr>
            <p:ph idx="1"/>
          </p:nvPr>
        </p:nvSpPr>
        <p:spPr>
          <a:xfrm>
            <a:off x="645130" y="1283677"/>
            <a:ext cx="10406801" cy="5191857"/>
          </a:xfrm>
        </p:spPr>
        <p:txBody>
          <a:bodyPr>
            <a:normAutofit fontScale="85000" lnSpcReduction="20000"/>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Definition of Large Load</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 Load greater than or equal to 75.0 MWs.</a:t>
            </a:r>
          </a:p>
          <a:p>
            <a:pPr marL="0" marR="0">
              <a:spcBef>
                <a:spcPts val="0"/>
              </a:spcBef>
              <a:spcAft>
                <a:spcPts val="0"/>
              </a:spcAft>
            </a:pPr>
            <a:endParaRPr lang="en-US" sz="1800" b="1"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Definition of Flexible Load</a:t>
            </a:r>
            <a:endParaRPr lang="en-US" sz="1800" dirty="0">
              <a:effectLst/>
              <a:latin typeface="Calibri" panose="020F0502020204030204" pitchFamily="34" charset="0"/>
              <a:ea typeface="Calibri" panose="020F0502020204030204" pitchFamily="34" charset="0"/>
            </a:endParaRPr>
          </a:p>
          <a:p>
            <a:pPr marL="457200" lvl="1" indent="0">
              <a:spcBef>
                <a:spcPts val="0"/>
              </a:spcBef>
              <a:buNone/>
            </a:pPr>
            <a:r>
              <a:rPr lang="en-US" sz="1800" i="1" dirty="0">
                <a:effectLst/>
                <a:latin typeface="Calibri" panose="020F0502020204030204" pitchFamily="34" charset="0"/>
                <a:ea typeface="Calibri" panose="020F0502020204030204" pitchFamily="34" charset="0"/>
              </a:rPr>
              <a:t>Flexible Load is non-firm or non-consequential load, which is qualified and participates in ERCOT ancillary services and/or other services that may interrupt or reduce power consumption that support system resiliency or mitigate transmission constraints.  Such services include:</a:t>
            </a:r>
          </a:p>
          <a:p>
            <a:pPr marL="457200" lvl="1" indent="0">
              <a:spcBef>
                <a:spcPts val="0"/>
              </a:spcBef>
              <a:buNone/>
            </a:pPr>
            <a:endParaRPr lang="en-US" sz="1800" dirty="0">
              <a:effectLst/>
              <a:latin typeface="Calibri" panose="020F0502020204030204" pitchFamily="34" charset="0"/>
              <a:ea typeface="Calibri" panose="020F0502020204030204" pitchFamily="34" charset="0"/>
            </a:endParaRPr>
          </a:p>
          <a:p>
            <a:pPr marL="514350" marR="0" indent="-285750">
              <a:spcBef>
                <a:spcPts val="0"/>
              </a:spcBef>
              <a:spcAft>
                <a:spcPts val="0"/>
              </a:spcAft>
            </a:pPr>
            <a:r>
              <a:rPr lang="en-US" sz="1800" b="1" dirty="0">
                <a:effectLst/>
                <a:latin typeface="Calibri" panose="020F0502020204030204" pitchFamily="34" charset="0"/>
                <a:ea typeface="Calibri" panose="020F0502020204030204" pitchFamily="34" charset="0"/>
              </a:rPr>
              <a:t>CLR </a:t>
            </a:r>
            <a:endParaRPr lang="en-US" sz="1800" dirty="0">
              <a:effectLst/>
              <a:latin typeface="Calibri" panose="020F0502020204030204" pitchFamily="34" charset="0"/>
              <a:ea typeface="Calibri" panose="020F0502020204030204" pitchFamily="34" charset="0"/>
            </a:endParaRPr>
          </a:p>
          <a:p>
            <a:pPr marL="45720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Registered and qualified with ERCOT as a Controllable Load Resource, or</a:t>
            </a:r>
          </a:p>
          <a:p>
            <a:pPr marL="514350" marR="0" indent="-285750">
              <a:spcBef>
                <a:spcPts val="0"/>
              </a:spcBef>
              <a:spcAft>
                <a:spcPts val="0"/>
              </a:spcAft>
            </a:pPr>
            <a:r>
              <a:rPr lang="en-US" sz="1800" b="1" dirty="0">
                <a:effectLst/>
                <a:latin typeface="Calibri" panose="020F0502020204030204" pitchFamily="34" charset="0"/>
                <a:ea typeface="Calibri" panose="020F0502020204030204" pitchFamily="34" charset="0"/>
              </a:rPr>
              <a:t>NCLR</a:t>
            </a:r>
            <a:endParaRPr lang="en-US" sz="1800" dirty="0">
              <a:effectLst/>
              <a:latin typeface="Calibri" panose="020F0502020204030204" pitchFamily="34" charset="0"/>
              <a:ea typeface="Calibri" panose="020F0502020204030204" pitchFamily="34" charset="0"/>
            </a:endParaRPr>
          </a:p>
          <a:p>
            <a:pPr marL="45720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Registered and qualified with ERCOT as a Non-Controllable Resource, or</a:t>
            </a:r>
          </a:p>
          <a:p>
            <a:pPr marL="45720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514350" marR="0" indent="-285750">
              <a:spcBef>
                <a:spcPts val="0"/>
              </a:spcBef>
              <a:spcAft>
                <a:spcPts val="0"/>
              </a:spcAft>
            </a:pPr>
            <a:r>
              <a:rPr lang="en-US" sz="1800" b="1" dirty="0">
                <a:effectLst/>
                <a:latin typeface="Calibri" panose="020F0502020204030204" pitchFamily="34" charset="0"/>
                <a:ea typeface="Calibri" panose="020F0502020204030204" pitchFamily="34" charset="0"/>
              </a:rPr>
              <a:t>SCED Flexible Load </a:t>
            </a:r>
            <a:r>
              <a:rPr lang="en-US" sz="1800" i="1" dirty="0">
                <a:effectLst/>
                <a:latin typeface="Calibri" panose="020F0502020204030204" pitchFamily="34" charset="0"/>
                <a:ea typeface="Calibri" panose="020F0502020204030204" pitchFamily="34" charset="0"/>
              </a:rPr>
              <a:t>(CLR without a PFR requirement, or follows Loads in SCED concept)</a:t>
            </a:r>
          </a:p>
          <a:p>
            <a:pPr marL="800100" lvl="1" indent="0">
              <a:spcBef>
                <a:spcPts val="0"/>
              </a:spcBef>
              <a:buNone/>
            </a:pPr>
            <a:r>
              <a:rPr lang="en-US" sz="1800" dirty="0">
                <a:effectLst/>
                <a:latin typeface="Calibri" panose="020F0502020204030204" pitchFamily="34" charset="0"/>
                <a:ea typeface="Calibri" panose="020F0502020204030204" pitchFamily="34" charset="0"/>
              </a:rPr>
              <a:t> A load dispatched by SCED and can operate at an ERCOT specified Base Point and responding by changing its load level to subsequent Base Points issued by ERCOT at a specified ramp rate, or</a:t>
            </a:r>
          </a:p>
          <a:p>
            <a:pPr marL="800100" lvl="1" indent="0">
              <a:spcBef>
                <a:spcPts val="0"/>
              </a:spcBef>
              <a:buNone/>
            </a:pPr>
            <a:r>
              <a:rPr lang="en-US" sz="1400" dirty="0">
                <a:effectLst/>
                <a:latin typeface="Calibri" panose="020F0502020204030204" pitchFamily="34" charset="0"/>
                <a:ea typeface="Calibri" panose="020F0502020204030204" pitchFamily="34" charset="0"/>
              </a:rPr>
              <a:t> </a:t>
            </a:r>
          </a:p>
          <a:p>
            <a:pPr marL="457200" marR="0" indent="-228600">
              <a:spcBef>
                <a:spcPts val="0"/>
              </a:spcBef>
              <a:spcAft>
                <a:spcPts val="0"/>
              </a:spcAft>
            </a:pPr>
            <a:r>
              <a:rPr lang="en-US" sz="1800" b="1" dirty="0">
                <a:effectLst/>
                <a:latin typeface="Calibri" panose="020F0502020204030204" pitchFamily="34" charset="0"/>
                <a:ea typeface="Calibri" panose="020F0502020204030204" pitchFamily="34" charset="0"/>
              </a:rPr>
              <a:t>Interruptible Load</a:t>
            </a:r>
          </a:p>
          <a:p>
            <a:pPr marL="800100" lvl="1" indent="-342900">
              <a:lnSpc>
                <a:spcPct val="105000"/>
              </a:lnSpc>
              <a:spcBef>
                <a:spcPts val="0"/>
              </a:spcBef>
              <a:spcAft>
                <a:spcPts val="600"/>
              </a:spcAft>
              <a:buFont typeface="+mj-lt"/>
              <a:buAutoNum type="arabicPeriod"/>
            </a:pPr>
            <a:r>
              <a:rPr lang="en-US" sz="1600" dirty="0">
                <a:effectLst/>
                <a:latin typeface="Calibri" panose="020F0502020204030204" pitchFamily="34" charset="0"/>
                <a:ea typeface="Times New Roman" panose="02020603050405020304" pitchFamily="18" charset="0"/>
              </a:rPr>
              <a:t>Provides continuously telemetered load power information to ERCOT, updated every 2 seconds,</a:t>
            </a:r>
            <a:endParaRPr lang="en-US" sz="1600" dirty="0">
              <a:latin typeface="Calibri" panose="020F0502020204030204" pitchFamily="34" charset="0"/>
              <a:ea typeface="Times New Roman" panose="02020603050405020304" pitchFamily="18" charset="0"/>
            </a:endParaRPr>
          </a:p>
          <a:p>
            <a:pPr marL="914400" lvl="2" indent="0">
              <a:lnSpc>
                <a:spcPct val="105000"/>
              </a:lnSpc>
              <a:spcBef>
                <a:spcPts val="0"/>
              </a:spcBef>
              <a:spcAft>
                <a:spcPts val="600"/>
              </a:spcAft>
              <a:buNone/>
            </a:pPr>
            <a:r>
              <a:rPr lang="en-US" sz="1600" dirty="0">
                <a:effectLst/>
                <a:latin typeface="Calibri" panose="020F0502020204030204" pitchFamily="34" charset="0"/>
                <a:ea typeface="Times New Roman" panose="02020603050405020304" pitchFamily="18" charset="0"/>
              </a:rPr>
              <a:t>If load is co-located with generation, the generation provides continuously telemetered power, updated every 2 seconds, </a:t>
            </a:r>
          </a:p>
          <a:p>
            <a:pPr marL="800100" lvl="1" indent="-342900">
              <a:lnSpc>
                <a:spcPct val="105000"/>
              </a:lnSpc>
              <a:spcBef>
                <a:spcPts val="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rPr>
              <a:t>is not considered an ERCOT Load Resource and does not provide an Ancillary Service,</a:t>
            </a:r>
          </a:p>
          <a:p>
            <a:pPr marL="800100" lvl="1" indent="-342900">
              <a:lnSpc>
                <a:spcPct val="105000"/>
              </a:lnSpc>
              <a:spcBef>
                <a:spcPts val="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rPr>
              <a:t>can interrupt it’s load at a specified ramp rate when instructed by ERCOT for transmission issues or system capacity needs </a:t>
            </a:r>
          </a:p>
          <a:p>
            <a:pPr marL="800100" lvl="1" indent="-342900">
              <a:lnSpc>
                <a:spcPct val="105000"/>
              </a:lnSpc>
              <a:spcBef>
                <a:spcPts val="0"/>
              </a:spcBef>
              <a:spcAft>
                <a:spcPts val="600"/>
              </a:spcAft>
              <a:buFont typeface="+mj-lt"/>
              <a:buAutoNum type="arabicPeriod"/>
            </a:pPr>
            <a:r>
              <a:rPr lang="en-US" dirty="0">
                <a:latin typeface="Calibri" panose="020F0502020204030204" pitchFamily="34" charset="0"/>
                <a:ea typeface="Calibri" panose="020F0502020204030204" pitchFamily="34" charset="0"/>
              </a:rPr>
              <a:t>p</a:t>
            </a:r>
            <a:r>
              <a:rPr lang="en-US" sz="1800" dirty="0">
                <a:latin typeface="Calibri" panose="020F0502020204030204" pitchFamily="34" charset="0"/>
                <a:ea typeface="Calibri" panose="020F0502020204030204" pitchFamily="34" charset="0"/>
              </a:rPr>
              <a:t>rovides a “button” to the TDSP to interrupt it’s load if not already interrupted, and </a:t>
            </a:r>
            <a:endParaRPr lang="en-US" sz="1800" dirty="0">
              <a:effectLst/>
              <a:latin typeface="Calibri" panose="020F0502020204030204" pitchFamily="34" charset="0"/>
              <a:ea typeface="Calibri" panose="020F0502020204030204" pitchFamily="34" charset="0"/>
            </a:endParaRPr>
          </a:p>
          <a:p>
            <a:pPr marL="800100" lvl="1" indent="-342900">
              <a:lnSpc>
                <a:spcPct val="105000"/>
              </a:lnSpc>
              <a:spcBef>
                <a:spcPts val="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rPr>
              <a:t>agrees not to return to normal load levels until instructed by ERCOT.</a:t>
            </a:r>
            <a:endParaRPr lang="en-US" dirty="0"/>
          </a:p>
        </p:txBody>
      </p:sp>
      <p:sp>
        <p:nvSpPr>
          <p:cNvPr id="4" name="Slide Number Placeholder 3">
            <a:extLst>
              <a:ext uri="{FF2B5EF4-FFF2-40B4-BE49-F238E27FC236}">
                <a16:creationId xmlns:a16="http://schemas.microsoft.com/office/drawing/2014/main" id="{F564CB58-2CC1-CA36-90C8-B66C9EE50BD0}"/>
              </a:ext>
            </a:extLst>
          </p:cNvPr>
          <p:cNvSpPr>
            <a:spLocks noGrp="1"/>
          </p:cNvSpPr>
          <p:nvPr>
            <p:ph type="sldNum" sz="quarter" idx="12"/>
          </p:nvPr>
        </p:nvSpPr>
        <p:spPr/>
        <p:txBody>
          <a:bodyPr/>
          <a:lstStyle/>
          <a:p>
            <a:fld id="{9F82C03B-E753-4E59-AD6D-CEE6ADF6B5FB}" type="slidenum">
              <a:rPr lang="en-US" smtClean="0"/>
              <a:t>7</a:t>
            </a:fld>
            <a:endParaRPr lang="en-US"/>
          </a:p>
        </p:txBody>
      </p:sp>
    </p:spTree>
    <p:extLst>
      <p:ext uri="{BB962C8B-B14F-4D97-AF65-F5344CB8AC3E}">
        <p14:creationId xmlns:p14="http://schemas.microsoft.com/office/powerpoint/2010/main" val="603848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2D621-6A40-9A76-326B-213A4CDA4AD0}"/>
              </a:ext>
            </a:extLst>
          </p:cNvPr>
          <p:cNvSpPr>
            <a:spLocks noGrp="1"/>
          </p:cNvSpPr>
          <p:nvPr>
            <p:ph type="title"/>
          </p:nvPr>
        </p:nvSpPr>
        <p:spPr/>
        <p:txBody>
          <a:bodyPr/>
          <a:lstStyle/>
          <a:p>
            <a:r>
              <a:rPr lang="en-US" dirty="0"/>
              <a:t>Other Definitions</a:t>
            </a:r>
          </a:p>
        </p:txBody>
      </p:sp>
      <p:pic>
        <p:nvPicPr>
          <p:cNvPr id="5" name="Content Placeholder 4">
            <a:extLst>
              <a:ext uri="{FF2B5EF4-FFF2-40B4-BE49-F238E27FC236}">
                <a16:creationId xmlns:a16="http://schemas.microsoft.com/office/drawing/2014/main" id="{D7C6E432-30CF-026C-48FD-392F144A671F}"/>
              </a:ext>
            </a:extLst>
          </p:cNvPr>
          <p:cNvPicPr>
            <a:picLocks noGrp="1" noChangeAspect="1"/>
          </p:cNvPicPr>
          <p:nvPr>
            <p:ph idx="1"/>
          </p:nvPr>
        </p:nvPicPr>
        <p:blipFill>
          <a:blip r:embed="rId2"/>
          <a:stretch>
            <a:fillRect/>
          </a:stretch>
        </p:blipFill>
        <p:spPr>
          <a:xfrm>
            <a:off x="3270884" y="1708746"/>
            <a:ext cx="7999912" cy="1120180"/>
          </a:xfrm>
        </p:spPr>
      </p:pic>
      <p:pic>
        <p:nvPicPr>
          <p:cNvPr id="7" name="Picture 6">
            <a:extLst>
              <a:ext uri="{FF2B5EF4-FFF2-40B4-BE49-F238E27FC236}">
                <a16:creationId xmlns:a16="http://schemas.microsoft.com/office/drawing/2014/main" id="{B0DD4CF8-72CC-C38E-26AB-17F80C78535E}"/>
              </a:ext>
            </a:extLst>
          </p:cNvPr>
          <p:cNvPicPr>
            <a:picLocks noChangeAspect="1"/>
          </p:cNvPicPr>
          <p:nvPr/>
        </p:nvPicPr>
        <p:blipFill>
          <a:blip r:embed="rId3"/>
          <a:stretch>
            <a:fillRect/>
          </a:stretch>
        </p:blipFill>
        <p:spPr>
          <a:xfrm>
            <a:off x="743691" y="1708746"/>
            <a:ext cx="2486372" cy="866896"/>
          </a:xfrm>
          <a:prstGeom prst="rect">
            <a:avLst/>
          </a:prstGeom>
        </p:spPr>
      </p:pic>
      <p:pic>
        <p:nvPicPr>
          <p:cNvPr id="13" name="Picture 12">
            <a:extLst>
              <a:ext uri="{FF2B5EF4-FFF2-40B4-BE49-F238E27FC236}">
                <a16:creationId xmlns:a16="http://schemas.microsoft.com/office/drawing/2014/main" id="{6F91598E-B069-990E-1E68-6EA04224B4E3}"/>
              </a:ext>
            </a:extLst>
          </p:cNvPr>
          <p:cNvPicPr>
            <a:picLocks noChangeAspect="1"/>
          </p:cNvPicPr>
          <p:nvPr/>
        </p:nvPicPr>
        <p:blipFill>
          <a:blip r:embed="rId4"/>
          <a:stretch>
            <a:fillRect/>
          </a:stretch>
        </p:blipFill>
        <p:spPr>
          <a:xfrm>
            <a:off x="743934" y="3449411"/>
            <a:ext cx="2148097" cy="732588"/>
          </a:xfrm>
          <a:prstGeom prst="rect">
            <a:avLst/>
          </a:prstGeom>
        </p:spPr>
      </p:pic>
      <p:sp>
        <p:nvSpPr>
          <p:cNvPr id="15" name="TextBox 14">
            <a:extLst>
              <a:ext uri="{FF2B5EF4-FFF2-40B4-BE49-F238E27FC236}">
                <a16:creationId xmlns:a16="http://schemas.microsoft.com/office/drawing/2014/main" id="{2B03ACE9-9FFD-2D03-BA63-822517FB5DB0}"/>
              </a:ext>
            </a:extLst>
          </p:cNvPr>
          <p:cNvSpPr txBox="1"/>
          <p:nvPr/>
        </p:nvSpPr>
        <p:spPr>
          <a:xfrm>
            <a:off x="3275526" y="3070347"/>
            <a:ext cx="8346895" cy="1758943"/>
          </a:xfrm>
          <a:prstGeom prst="rect">
            <a:avLst/>
          </a:prstGeom>
          <a:solidFill>
            <a:schemeClr val="tx1"/>
          </a:solidFill>
        </p:spPr>
        <p:txBody>
          <a:bodyPr wrap="square">
            <a:spAutoFit/>
          </a:bodyPr>
          <a:lstStyle/>
          <a:p>
            <a:pPr marL="346075" indent="-285750">
              <a:lnSpc>
                <a:spcPct val="95000"/>
              </a:lnSpc>
              <a:spcBef>
                <a:spcPct val="25000"/>
              </a:spcBef>
              <a:buClr>
                <a:schemeClr val="tx1"/>
              </a:buClr>
            </a:pPr>
            <a:r>
              <a:rPr lang="en-US" altLang="en-US" sz="1600" b="1" dirty="0">
                <a:solidFill>
                  <a:schemeClr val="bg1"/>
                </a:solidFill>
              </a:rPr>
              <a:t>Interruptible Load</a:t>
            </a:r>
            <a:r>
              <a:rPr lang="en-US" altLang="en-US" sz="1600" dirty="0">
                <a:solidFill>
                  <a:schemeClr val="bg1"/>
                </a:solidFill>
              </a:rPr>
              <a:t>: </a:t>
            </a:r>
            <a:r>
              <a:rPr lang="en-US" altLang="en-US" sz="1400" dirty="0">
                <a:solidFill>
                  <a:schemeClr val="bg1"/>
                </a:solidFill>
              </a:rPr>
              <a:t>Load registered to be curtailable by ERCOT using Manual Load Shed instruction through the Load’s QSE and thereby excluded from TO’s Manual Load Shed and UFLS obligation and, if market-based congestion management techniques embedded in SCED, approved CMP, and ERCOT instructing Resources to change output will not be adequate to resolve one or more transmission security violations that would be fully or partially resolved by the curtailment of this Load, then curtailable by ERCOT to maintain reliability.  Interruptible Load, when providing Ancillary Services, shall be curtailed through the processes specified for the respective Ancillary Service.</a:t>
            </a:r>
          </a:p>
        </p:txBody>
      </p:sp>
      <p:pic>
        <p:nvPicPr>
          <p:cNvPr id="1026" name="Picture 1" descr="Text&#10;&#10;Description automatically generated with medium confidence">
            <a:extLst>
              <a:ext uri="{FF2B5EF4-FFF2-40B4-BE49-F238E27FC236}">
                <a16:creationId xmlns:a16="http://schemas.microsoft.com/office/drawing/2014/main" id="{23F43B52-4143-88A3-4A7C-703F5B648F2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4716" y="5211936"/>
            <a:ext cx="824134" cy="1193346"/>
          </a:xfrm>
          <a:prstGeom prst="rect">
            <a:avLst/>
          </a:prstGeom>
          <a:solidFill>
            <a:schemeClr val="tx1"/>
          </a:solidFill>
          <a:ln>
            <a:noFill/>
          </a:ln>
        </p:spPr>
      </p:pic>
      <p:sp>
        <p:nvSpPr>
          <p:cNvPr id="17" name="TextBox 16">
            <a:extLst>
              <a:ext uri="{FF2B5EF4-FFF2-40B4-BE49-F238E27FC236}">
                <a16:creationId xmlns:a16="http://schemas.microsoft.com/office/drawing/2014/main" id="{EFC1017D-AAFD-62F7-4BCD-644E18213B72}"/>
              </a:ext>
            </a:extLst>
          </p:cNvPr>
          <p:cNvSpPr txBox="1"/>
          <p:nvPr/>
        </p:nvSpPr>
        <p:spPr>
          <a:xfrm>
            <a:off x="3097331" y="5380934"/>
            <a:ext cx="8346895" cy="923330"/>
          </a:xfrm>
          <a:prstGeom prst="rect">
            <a:avLst/>
          </a:prstGeom>
          <a:solidFill>
            <a:schemeClr val="tx1"/>
          </a:solidFill>
        </p:spPr>
        <p:txBody>
          <a:bodyPr wrap="square">
            <a:spAutoFit/>
          </a:bodyPr>
          <a:lstStyle/>
          <a:p>
            <a:pPr marL="457200" marR="0">
              <a:spcBef>
                <a:spcPts val="0"/>
              </a:spcBef>
              <a:spcAft>
                <a:spcPts val="0"/>
              </a:spcAft>
            </a:pPr>
            <a:r>
              <a:rPr lang="en-US" sz="1800" i="1" dirty="0">
                <a:solidFill>
                  <a:schemeClr val="bg1"/>
                </a:solidFill>
                <a:effectLst/>
                <a:latin typeface="Calibri" panose="020F0502020204030204" pitchFamily="34" charset="0"/>
                <a:ea typeface="Calibri" panose="020F0502020204030204" pitchFamily="34" charset="0"/>
              </a:rPr>
              <a:t>Flexible Load is non-firm or non-consequential load, willing to participate in ERCOT, TSP, and other services that may interrupt or reduce power consumption that support system resiliency or mitigate transmission constraints.</a:t>
            </a:r>
            <a:endParaRPr lang="en-US" sz="1800" dirty="0">
              <a:solidFill>
                <a:schemeClr val="bg1"/>
              </a:solidFill>
              <a:effectLst/>
              <a:latin typeface="Calibri" panose="020F0502020204030204" pitchFamily="34" charset="0"/>
              <a:ea typeface="Calibri" panose="020F0502020204030204" pitchFamily="34" charset="0"/>
            </a:endParaRPr>
          </a:p>
        </p:txBody>
      </p:sp>
      <p:sp>
        <p:nvSpPr>
          <p:cNvPr id="18" name="Slide Number Placeholder 17">
            <a:extLst>
              <a:ext uri="{FF2B5EF4-FFF2-40B4-BE49-F238E27FC236}">
                <a16:creationId xmlns:a16="http://schemas.microsoft.com/office/drawing/2014/main" id="{B57EB384-7C9B-3EBE-808C-774C895B451A}"/>
              </a:ext>
            </a:extLst>
          </p:cNvPr>
          <p:cNvSpPr>
            <a:spLocks noGrp="1"/>
          </p:cNvSpPr>
          <p:nvPr>
            <p:ph type="sldNum" sz="quarter" idx="12"/>
          </p:nvPr>
        </p:nvSpPr>
        <p:spPr/>
        <p:txBody>
          <a:bodyPr/>
          <a:lstStyle/>
          <a:p>
            <a:fld id="{9F82C03B-E753-4E59-AD6D-CEE6ADF6B5FB}" type="slidenum">
              <a:rPr lang="en-US" smtClean="0"/>
              <a:t>8</a:t>
            </a:fld>
            <a:endParaRPr lang="en-US"/>
          </a:p>
        </p:txBody>
      </p:sp>
    </p:spTree>
    <p:extLst>
      <p:ext uri="{BB962C8B-B14F-4D97-AF65-F5344CB8AC3E}">
        <p14:creationId xmlns:p14="http://schemas.microsoft.com/office/powerpoint/2010/main" val="457194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5D40-203A-281F-F5C2-AFEE311A7766}"/>
              </a:ext>
            </a:extLst>
          </p:cNvPr>
          <p:cNvSpPr>
            <a:spLocks noGrp="1"/>
          </p:cNvSpPr>
          <p:nvPr>
            <p:ph type="title"/>
          </p:nvPr>
        </p:nvSpPr>
        <p:spPr/>
        <p:txBody>
          <a:bodyPr/>
          <a:lstStyle/>
          <a:p>
            <a:r>
              <a:rPr lang="en-US" dirty="0"/>
              <a:t>Suggestion for today’s meeting	</a:t>
            </a:r>
          </a:p>
        </p:txBody>
      </p:sp>
      <p:sp>
        <p:nvSpPr>
          <p:cNvPr id="3" name="Content Placeholder 2">
            <a:extLst>
              <a:ext uri="{FF2B5EF4-FFF2-40B4-BE49-F238E27FC236}">
                <a16:creationId xmlns:a16="http://schemas.microsoft.com/office/drawing/2014/main" id="{0BAB2E6C-BC15-33DF-873F-8B35E0BF82CB}"/>
              </a:ext>
            </a:extLst>
          </p:cNvPr>
          <p:cNvSpPr>
            <a:spLocks noGrp="1"/>
          </p:cNvSpPr>
          <p:nvPr>
            <p:ph idx="1"/>
          </p:nvPr>
        </p:nvSpPr>
        <p:spPr/>
        <p:txBody>
          <a:bodyPr/>
          <a:lstStyle/>
          <a:p>
            <a:r>
              <a:rPr lang="en-US" dirty="0"/>
              <a:t>The definitions are all reasonably close from the perspective of “can we find a faster process to integrate Flexible or Interruptible into the grid”.</a:t>
            </a:r>
          </a:p>
          <a:p>
            <a:r>
              <a:rPr lang="en-US" dirty="0"/>
              <a:t>Let’s the ERCOT/TDSP’s have a month to see if they see any material difference in the definitions that could enable some modified interconnection process. </a:t>
            </a:r>
          </a:p>
          <a:p>
            <a:endParaRPr lang="en-US" dirty="0"/>
          </a:p>
        </p:txBody>
      </p:sp>
      <p:sp>
        <p:nvSpPr>
          <p:cNvPr id="4" name="Slide Number Placeholder 3">
            <a:extLst>
              <a:ext uri="{FF2B5EF4-FFF2-40B4-BE49-F238E27FC236}">
                <a16:creationId xmlns:a16="http://schemas.microsoft.com/office/drawing/2014/main" id="{BD79684E-8A78-EEF9-3FB7-027178064D35}"/>
              </a:ext>
            </a:extLst>
          </p:cNvPr>
          <p:cNvSpPr>
            <a:spLocks noGrp="1"/>
          </p:cNvSpPr>
          <p:nvPr>
            <p:ph type="sldNum" sz="quarter" idx="12"/>
          </p:nvPr>
        </p:nvSpPr>
        <p:spPr/>
        <p:txBody>
          <a:bodyPr/>
          <a:lstStyle/>
          <a:p>
            <a:fld id="{9F82C03B-E753-4E59-AD6D-CEE6ADF6B5FB}" type="slidenum">
              <a:rPr lang="en-US" smtClean="0"/>
              <a:t>9</a:t>
            </a:fld>
            <a:endParaRPr lang="en-US"/>
          </a:p>
        </p:txBody>
      </p:sp>
    </p:spTree>
    <p:extLst>
      <p:ext uri="{BB962C8B-B14F-4D97-AF65-F5344CB8AC3E}">
        <p14:creationId xmlns:p14="http://schemas.microsoft.com/office/powerpoint/2010/main" val="3852100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310</TotalTime>
  <Words>825</Words>
  <Application>Microsoft Office PowerPoint</Application>
  <PresentationFormat>Widescreen</PresentationFormat>
  <Paragraphs>85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Wingdings 3</vt:lpstr>
      <vt:lpstr>Ion</vt:lpstr>
      <vt:lpstr>Definitions for  Large Load Flexible Load  Interruptible Load</vt:lpstr>
      <vt:lpstr>ERCOT Process </vt:lpstr>
      <vt:lpstr>Why do we need definitions </vt:lpstr>
      <vt:lpstr>Definitions – requirements &amp; desires</vt:lpstr>
      <vt:lpstr>Ways to classify Flexible &amp;  Interruptible Loads</vt:lpstr>
      <vt:lpstr>4 Presentations today for different Definitions but all are basically the same. </vt:lpstr>
      <vt:lpstr>Small Group</vt:lpstr>
      <vt:lpstr>Other Definitions</vt:lpstr>
      <vt:lpstr>Suggestion for today’s meeting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for  Large Load Flexible Load  Interruptible Load</dc:title>
  <dc:creator>Bob Wittmeyer</dc:creator>
  <cp:lastModifiedBy>Bob Wittmeyer</cp:lastModifiedBy>
  <cp:revision>2</cp:revision>
  <dcterms:created xsi:type="dcterms:W3CDTF">2022-09-25T14:55:29Z</dcterms:created>
  <dcterms:modified xsi:type="dcterms:W3CDTF">2022-09-25T23:13:46Z</dcterms:modified>
</cp:coreProperties>
</file>