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2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2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703B1-064E-4A25-9954-59B3BEECC460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B5C4D-294E-4C2D-81D9-C256C369F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98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9C1E-B47D-4F2E-9860-4F4C3C004476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4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442-F102-4A0D-936B-DCC72F6A4E67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7C80-3836-49F8-8676-592EF3E33CF9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1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8391-CE1A-4F79-9550-4994C192C491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DB9C-6E75-4DA7-9010-E119B1FA5972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6AED-395C-44E3-9EC0-5E6570253A64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6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CB19-0613-468E-89BD-5508E4642F25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4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BF265-6124-4698-B9CC-8B7EE5EBAD69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4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609C-A7DB-4796-98CF-05536999326F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3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7E3D-58CE-44DC-A164-63620F2BF86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3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035B-A3EF-453A-B8E3-777182008401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2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ECB2-63C9-4444-B8DC-32F7C52E9242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638" y="-177800"/>
            <a:ext cx="11902362" cy="985424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LFLTF Load Shed </a:t>
            </a:r>
            <a:r>
              <a:rPr lang="en-US" sz="4000" dirty="0" smtClean="0"/>
              <a:t>Options – </a:t>
            </a:r>
            <a:r>
              <a:rPr lang="en-US" sz="4000" dirty="0" smtClean="0"/>
              <a:t>Assessment (August Update)</a:t>
            </a:r>
            <a:endParaRPr lang="en-US" sz="4000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5278" y="6492875"/>
            <a:ext cx="2743200" cy="365125"/>
          </a:xfr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961581"/>
              </p:ext>
            </p:extLst>
          </p:nvPr>
        </p:nvGraphicFramePr>
        <p:xfrm>
          <a:off x="207995" y="1403823"/>
          <a:ext cx="1171394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031"/>
                <a:gridCol w="2420765"/>
                <a:gridCol w="2842605"/>
                <a:gridCol w="5477539"/>
              </a:tblGrid>
              <a:tr h="3227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</a:t>
                      </a:r>
                      <a:endParaRPr lang="en-US" sz="1600" dirty="0"/>
                    </a:p>
                  </a:txBody>
                  <a:tcPr/>
                </a:tc>
              </a:tr>
              <a:tr h="10270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ERCOT to telemeter TOs’ RT Load Shed obligation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-Accuracy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Complex and highly dependent on telemetry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-Implementation logistics?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-ERCOT systems changes?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-No assurance of how the LFLs will actually behave in RT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2707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+ 3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ERCOT excludes LFLs from TO-LS allocation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percentages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and ERCOT directs LFL QSEs to stop consuming pre-emergency</a:t>
                      </a:r>
                      <a:endParaRPr lang="en-US" sz="16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-QSE “load shed” allocation to be based on ERCOT registration requirements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-Will TO be backstop for firm portion if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LFL doesn’t respond?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-Decouples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transmission cost allocation (PUC level) from load shed allocations (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ERCOT level)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6183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Load Ratio Share based on distribution load only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-May reduce complexity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kews LS obligation to be more burdensome on TOs with less industrial (i.e., transmission-connected) load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-No assurance of how the LFLs will actually behave in RT</a:t>
                      </a:r>
                    </a:p>
                    <a:p>
                      <a:pPr lvl="0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excluded, transmission level load is free to decrease, increase or remain the same during an event. (GSEC)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-Potentially shifts obligations to entities with higher ratio of distribution level load (GSEC)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132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22" y="-261442"/>
            <a:ext cx="11910678" cy="985424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LFLTF Load Shed – </a:t>
            </a:r>
            <a:r>
              <a:rPr lang="en-US" sz="3600" dirty="0" smtClean="0"/>
              <a:t>Recommendations/Consensus Statements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8740" y="1458496"/>
            <a:ext cx="1134196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Large loads should not be required to consume energy during Energy Emergency Levels 1, 2, or 3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Caveat: If providing </a:t>
            </a:r>
            <a:r>
              <a:rPr lang="en-US" sz="2000" dirty="0" smtClean="0"/>
              <a:t>AS</a:t>
            </a:r>
            <a:r>
              <a:rPr lang="en-US" sz="2000" dirty="0" smtClean="0"/>
              <a:t>, LFL should consume until ERCOT directs the AS deployment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Discussed/consensus reached </a:t>
            </a:r>
            <a:r>
              <a:rPr lang="en-US" sz="2000" dirty="0" smtClean="0"/>
              <a:t>on the above during </a:t>
            </a:r>
            <a:r>
              <a:rPr lang="en-US" sz="2000" dirty="0" smtClean="0"/>
              <a:t>6/25/22 LFLTF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Caveat: provided EEA3 load shed allocation is changed so that an LFL does not create a load shed obligation with which a TO can’t comply. </a:t>
            </a:r>
            <a:r>
              <a:rPr lang="en-US" sz="2000" dirty="0" smtClean="0"/>
              <a:t>(GSEC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During </a:t>
            </a:r>
            <a:r>
              <a:rPr lang="en-US" sz="2000" dirty="0">
                <a:solidFill>
                  <a:srgbClr val="FF0000"/>
                </a:solidFill>
              </a:rPr>
              <a:t>the August 22 LFLTF </a:t>
            </a:r>
            <a:r>
              <a:rPr lang="en-US" sz="2000" dirty="0" smtClean="0">
                <a:solidFill>
                  <a:srgbClr val="FF0000"/>
                </a:solidFill>
              </a:rPr>
              <a:t>meeting, consensus was obtained on Combo Option 2+3 to address LFLTF Issues No. 34, 38, 39, 43, and 44.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Submitters </a:t>
            </a:r>
            <a:r>
              <a:rPr lang="en-US" sz="2000" dirty="0">
                <a:solidFill>
                  <a:srgbClr val="FF0000"/>
                </a:solidFill>
              </a:rPr>
              <a:t>of Options 1 and 4 </a:t>
            </a:r>
            <a:r>
              <a:rPr lang="en-US" sz="2000" dirty="0" smtClean="0">
                <a:solidFill>
                  <a:srgbClr val="FF0000"/>
                </a:solidFill>
              </a:rPr>
              <a:t>agreed to withdraw </a:t>
            </a:r>
            <a:r>
              <a:rPr lang="en-US" sz="2000" dirty="0">
                <a:solidFill>
                  <a:srgbClr val="FF0000"/>
                </a:solidFill>
              </a:rPr>
              <a:t>their submittals from further </a:t>
            </a:r>
            <a:r>
              <a:rPr lang="en-US" sz="2000" dirty="0" smtClean="0">
                <a:solidFill>
                  <a:srgbClr val="FF0000"/>
                </a:solidFill>
              </a:rPr>
              <a:t>consideration, or pursue elsewhere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Combo Option 2+3 is to be presented by LFLTF leadership to TAC for endorsement as a concept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With TAC endorsement, ERCOT can begin developing any necessary Protocol/Operating Guide changes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3202</TotalTime>
  <Words>269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LFLTF Load Shed Options – Assessment (August Update)</vt:lpstr>
      <vt:lpstr>LFLTF Load Shed – Recommendations/Consensus Statements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Load Shed Example</dc:title>
  <dc:creator>Martha</dc:creator>
  <cp:lastModifiedBy>Martha</cp:lastModifiedBy>
  <cp:revision>178</cp:revision>
  <dcterms:created xsi:type="dcterms:W3CDTF">2022-05-09T18:49:02Z</dcterms:created>
  <dcterms:modified xsi:type="dcterms:W3CDTF">2022-09-11T20:08:55Z</dcterms:modified>
</cp:coreProperties>
</file>