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09/07/2022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09/13/2022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63894374-5AA2-4726-8227-ECFF517E573C}"/>
              </a:ext>
            </a:extLst>
          </p:cNvPr>
          <p:cNvGraphicFramePr>
            <a:graphicFrameLocks noGrp="1"/>
          </p:cNvGraphicFramePr>
          <p:nvPr>
            <p:extLst>
              <p:ext uri="{D42A27DB-BD31-4B8C-83A1-F6EECF244321}">
                <p14:modId xmlns:p14="http://schemas.microsoft.com/office/powerpoint/2010/main" val="513491120"/>
              </p:ext>
            </p:extLst>
          </p:nvPr>
        </p:nvGraphicFramePr>
        <p:xfrm>
          <a:off x="380994" y="914401"/>
          <a:ext cx="8382000" cy="5105396"/>
        </p:xfrm>
        <a:graphic>
          <a:graphicData uri="http://schemas.openxmlformats.org/drawingml/2006/table">
            <a:tbl>
              <a:tblPr/>
              <a:tblGrid>
                <a:gridCol w="698500">
                  <a:extLst>
                    <a:ext uri="{9D8B030D-6E8A-4147-A177-3AD203B41FA5}">
                      <a16:colId xmlns:a16="http://schemas.microsoft.com/office/drawing/2014/main" val="1803214965"/>
                    </a:ext>
                  </a:extLst>
                </a:gridCol>
                <a:gridCol w="698500">
                  <a:extLst>
                    <a:ext uri="{9D8B030D-6E8A-4147-A177-3AD203B41FA5}">
                      <a16:colId xmlns:a16="http://schemas.microsoft.com/office/drawing/2014/main" val="2719049373"/>
                    </a:ext>
                  </a:extLst>
                </a:gridCol>
                <a:gridCol w="698500">
                  <a:extLst>
                    <a:ext uri="{9D8B030D-6E8A-4147-A177-3AD203B41FA5}">
                      <a16:colId xmlns:a16="http://schemas.microsoft.com/office/drawing/2014/main" val="1515153640"/>
                    </a:ext>
                  </a:extLst>
                </a:gridCol>
                <a:gridCol w="698500">
                  <a:extLst>
                    <a:ext uri="{9D8B030D-6E8A-4147-A177-3AD203B41FA5}">
                      <a16:colId xmlns:a16="http://schemas.microsoft.com/office/drawing/2014/main" val="310337668"/>
                    </a:ext>
                  </a:extLst>
                </a:gridCol>
                <a:gridCol w="698500">
                  <a:extLst>
                    <a:ext uri="{9D8B030D-6E8A-4147-A177-3AD203B41FA5}">
                      <a16:colId xmlns:a16="http://schemas.microsoft.com/office/drawing/2014/main" val="4179456768"/>
                    </a:ext>
                  </a:extLst>
                </a:gridCol>
                <a:gridCol w="698500">
                  <a:extLst>
                    <a:ext uri="{9D8B030D-6E8A-4147-A177-3AD203B41FA5}">
                      <a16:colId xmlns:a16="http://schemas.microsoft.com/office/drawing/2014/main" val="1562088508"/>
                    </a:ext>
                  </a:extLst>
                </a:gridCol>
                <a:gridCol w="698500">
                  <a:extLst>
                    <a:ext uri="{9D8B030D-6E8A-4147-A177-3AD203B41FA5}">
                      <a16:colId xmlns:a16="http://schemas.microsoft.com/office/drawing/2014/main" val="3844294959"/>
                    </a:ext>
                  </a:extLst>
                </a:gridCol>
                <a:gridCol w="698500">
                  <a:extLst>
                    <a:ext uri="{9D8B030D-6E8A-4147-A177-3AD203B41FA5}">
                      <a16:colId xmlns:a16="http://schemas.microsoft.com/office/drawing/2014/main" val="1611715209"/>
                    </a:ext>
                  </a:extLst>
                </a:gridCol>
                <a:gridCol w="698500">
                  <a:extLst>
                    <a:ext uri="{9D8B030D-6E8A-4147-A177-3AD203B41FA5}">
                      <a16:colId xmlns:a16="http://schemas.microsoft.com/office/drawing/2014/main" val="1952478046"/>
                    </a:ext>
                  </a:extLst>
                </a:gridCol>
                <a:gridCol w="698500">
                  <a:extLst>
                    <a:ext uri="{9D8B030D-6E8A-4147-A177-3AD203B41FA5}">
                      <a16:colId xmlns:a16="http://schemas.microsoft.com/office/drawing/2014/main" val="4271129408"/>
                    </a:ext>
                  </a:extLst>
                </a:gridCol>
                <a:gridCol w="698500">
                  <a:extLst>
                    <a:ext uri="{9D8B030D-6E8A-4147-A177-3AD203B41FA5}">
                      <a16:colId xmlns:a16="http://schemas.microsoft.com/office/drawing/2014/main" val="3125199490"/>
                    </a:ext>
                  </a:extLst>
                </a:gridCol>
                <a:gridCol w="698500">
                  <a:extLst>
                    <a:ext uri="{9D8B030D-6E8A-4147-A177-3AD203B41FA5}">
                      <a16:colId xmlns:a16="http://schemas.microsoft.com/office/drawing/2014/main" val="2845915974"/>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6436723"/>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461024"/>
                  </a:ext>
                </a:extLst>
              </a:tr>
              <a:tr h="242435">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1314798"/>
                  </a:ext>
                </a:extLst>
              </a:tr>
              <a:tr h="242435">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075318"/>
                  </a:ext>
                </a:extLst>
              </a:tr>
              <a:tr h="242435">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259877"/>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5577976"/>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4603653"/>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2214880"/>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1264121"/>
                  </a:ext>
                </a:extLst>
              </a:tr>
              <a:tr h="242435">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045879"/>
                  </a:ext>
                </a:extLst>
              </a:tr>
              <a:tr h="242435">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0755373"/>
                  </a:ext>
                </a:extLst>
              </a:tr>
              <a:tr h="242435">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136181"/>
                  </a:ext>
                </a:extLst>
              </a:tr>
              <a:tr h="242435">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057932"/>
                  </a:ext>
                </a:extLst>
              </a:tr>
              <a:tr h="242435">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015891"/>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1315698"/>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8564725"/>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5528312"/>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815250"/>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5,845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1887590"/>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227974"/>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June 2022 - IAG/IAL Statistics</a:t>
            </a:r>
          </a:p>
          <a:p>
            <a:r>
              <a:rPr lang="en-US" altLang="en-US" dirty="0"/>
              <a:t>Top 10 – June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June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graphicFrame>
        <p:nvGraphicFramePr>
          <p:cNvPr id="4" name="Table 3">
            <a:extLst>
              <a:ext uri="{FF2B5EF4-FFF2-40B4-BE49-F238E27FC236}">
                <a16:creationId xmlns:a16="http://schemas.microsoft.com/office/drawing/2014/main" id="{690B8AB6-2809-454E-AA31-9ADF6D781E40}"/>
              </a:ext>
            </a:extLst>
          </p:cNvPr>
          <p:cNvGraphicFramePr>
            <a:graphicFrameLocks noGrp="1"/>
          </p:cNvGraphicFramePr>
          <p:nvPr>
            <p:extLst>
              <p:ext uri="{D42A27DB-BD31-4B8C-83A1-F6EECF244321}">
                <p14:modId xmlns:p14="http://schemas.microsoft.com/office/powerpoint/2010/main" val="4033011053"/>
              </p:ext>
            </p:extLst>
          </p:nvPr>
        </p:nvGraphicFramePr>
        <p:xfrm>
          <a:off x="2158999" y="1100888"/>
          <a:ext cx="4902201" cy="3914775"/>
        </p:xfrm>
        <a:graphic>
          <a:graphicData uri="http://schemas.openxmlformats.org/drawingml/2006/table">
            <a:tbl>
              <a:tblPr/>
              <a:tblGrid>
                <a:gridCol w="1148953">
                  <a:extLst>
                    <a:ext uri="{9D8B030D-6E8A-4147-A177-3AD203B41FA5}">
                      <a16:colId xmlns:a16="http://schemas.microsoft.com/office/drawing/2014/main" val="3449073104"/>
                    </a:ext>
                  </a:extLst>
                </a:gridCol>
                <a:gridCol w="938312">
                  <a:extLst>
                    <a:ext uri="{9D8B030D-6E8A-4147-A177-3AD203B41FA5}">
                      <a16:colId xmlns:a16="http://schemas.microsoft.com/office/drawing/2014/main" val="1137495973"/>
                    </a:ext>
                  </a:extLst>
                </a:gridCol>
                <a:gridCol w="938312">
                  <a:extLst>
                    <a:ext uri="{9D8B030D-6E8A-4147-A177-3AD203B41FA5}">
                      <a16:colId xmlns:a16="http://schemas.microsoft.com/office/drawing/2014/main" val="1449209537"/>
                    </a:ext>
                  </a:extLst>
                </a:gridCol>
                <a:gridCol w="938312">
                  <a:extLst>
                    <a:ext uri="{9D8B030D-6E8A-4147-A177-3AD203B41FA5}">
                      <a16:colId xmlns:a16="http://schemas.microsoft.com/office/drawing/2014/main" val="213523669"/>
                    </a:ext>
                  </a:extLst>
                </a:gridCol>
                <a:gridCol w="938312">
                  <a:extLst>
                    <a:ext uri="{9D8B030D-6E8A-4147-A177-3AD203B41FA5}">
                      <a16:colId xmlns:a16="http://schemas.microsoft.com/office/drawing/2014/main" val="3543360445"/>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279473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698036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4953208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1413108"/>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1,741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397838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9440174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2905216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9759897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2,083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148561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8482786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48271887"/>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63356739"/>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3198010"/>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242686702"/>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141107195"/>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021318787"/>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17167010"/>
                  </a:ext>
                </a:extLst>
              </a:tr>
            </a:tbl>
          </a:graphicData>
        </a:graphic>
      </p:graphicFrame>
      <p:graphicFrame>
        <p:nvGraphicFramePr>
          <p:cNvPr id="3" name="Object 2">
            <a:extLst>
              <a:ext uri="{FF2B5EF4-FFF2-40B4-BE49-F238E27FC236}">
                <a16:creationId xmlns:a16="http://schemas.microsoft.com/office/drawing/2014/main" id="{8964B2BA-8015-4B7D-8337-D3735ED581A5}"/>
              </a:ext>
            </a:extLst>
          </p:cNvPr>
          <p:cNvGraphicFramePr>
            <a:graphicFrameLocks noChangeAspect="1"/>
          </p:cNvGraphicFramePr>
          <p:nvPr>
            <p:extLst>
              <p:ext uri="{D42A27DB-BD31-4B8C-83A1-F6EECF244321}">
                <p14:modId xmlns:p14="http://schemas.microsoft.com/office/powerpoint/2010/main" val="2724641515"/>
              </p:ext>
            </p:extLst>
          </p:nvPr>
        </p:nvGraphicFramePr>
        <p:xfrm>
          <a:off x="4114800" y="5277002"/>
          <a:ext cx="914400" cy="771525"/>
        </p:xfrm>
        <a:graphic>
          <a:graphicData uri="http://schemas.openxmlformats.org/presentationml/2006/ole">
            <mc:AlternateContent xmlns:mc="http://schemas.openxmlformats.org/markup-compatibility/2006">
              <mc:Choice xmlns:v="urn:schemas-microsoft-com:vml" Requires="v">
                <p:oleObj spid="_x0000_s1064"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800" y="5277002"/>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June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pic>
        <p:nvPicPr>
          <p:cNvPr id="4" name="Picture 3" descr="Chart, scatter chart, box and whisker chart&#10;&#10;Description automatically generated">
            <a:extLst>
              <a:ext uri="{FF2B5EF4-FFF2-40B4-BE49-F238E27FC236}">
                <a16:creationId xmlns:a16="http://schemas.microsoft.com/office/drawing/2014/main" id="{1A016AE0-A71B-4391-92A4-74E2BB6169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5021"/>
            <a:ext cx="9144000" cy="1524000"/>
          </a:xfrm>
          <a:prstGeom prst="rect">
            <a:avLst/>
          </a:prstGeom>
        </p:spPr>
      </p:pic>
      <p:sp>
        <p:nvSpPr>
          <p:cNvPr id="12" name="TextBox 11">
            <a:extLst>
              <a:ext uri="{FF2B5EF4-FFF2-40B4-BE49-F238E27FC236}">
                <a16:creationId xmlns:a16="http://schemas.microsoft.com/office/drawing/2014/main" id="{052E5FAA-2952-4A4F-B178-48EF77F1794A}"/>
              </a:ext>
            </a:extLst>
          </p:cNvPr>
          <p:cNvSpPr txBox="1"/>
          <p:nvPr/>
        </p:nvSpPr>
        <p:spPr>
          <a:xfrm>
            <a:off x="8039100" y="927042"/>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11</a:t>
            </a:r>
          </a:p>
        </p:txBody>
      </p:sp>
      <p:pic>
        <p:nvPicPr>
          <p:cNvPr id="9" name="Picture 8" descr="Chart, bar chart, box and whisker chart&#10;&#10;Description automatically generated">
            <a:extLst>
              <a:ext uri="{FF2B5EF4-FFF2-40B4-BE49-F238E27FC236}">
                <a16:creationId xmlns:a16="http://schemas.microsoft.com/office/drawing/2014/main" id="{099745F2-64E7-4815-9ED2-A6386A9B77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BF511A0F-77C5-470B-BE8D-1CD5B19E5B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8979"/>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art, box and whisker chart&#10;&#10;Description automatically generated">
            <a:extLst>
              <a:ext uri="{FF2B5EF4-FFF2-40B4-BE49-F238E27FC236}">
                <a16:creationId xmlns:a16="http://schemas.microsoft.com/office/drawing/2014/main" id="{06B0EA2D-3B90-47C1-A353-F26E221099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3420"/>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June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
        <p:nvSpPr>
          <p:cNvPr id="11" name="TextBox 10">
            <a:extLst>
              <a:ext uri="{FF2B5EF4-FFF2-40B4-BE49-F238E27FC236}">
                <a16:creationId xmlns:a16="http://schemas.microsoft.com/office/drawing/2014/main" id="{0DC42E8B-637A-4574-B90E-D2AAE5D48823}"/>
              </a:ext>
            </a:extLst>
          </p:cNvPr>
          <p:cNvSpPr txBox="1"/>
          <p:nvPr/>
        </p:nvSpPr>
        <p:spPr>
          <a:xfrm>
            <a:off x="8001000" y="95715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11</a:t>
            </a:r>
          </a:p>
        </p:txBody>
      </p:sp>
      <p:pic>
        <p:nvPicPr>
          <p:cNvPr id="9" name="Picture 8" descr="Chart, bar chart&#10;&#10;Description automatically generated">
            <a:extLst>
              <a:ext uri="{FF2B5EF4-FFF2-40B4-BE49-F238E27FC236}">
                <a16:creationId xmlns:a16="http://schemas.microsoft.com/office/drawing/2014/main" id="{9ABE4BDA-091B-45CC-B485-8DD3317451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200B1392-F729-4731-B8D2-0DED79F5B0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058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June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pic>
        <p:nvPicPr>
          <p:cNvPr id="4" name="Picture 3" descr="Chart, waterfall chart&#10;&#10;Description automatically generated">
            <a:extLst>
              <a:ext uri="{FF2B5EF4-FFF2-40B4-BE49-F238E27FC236}">
                <a16:creationId xmlns:a16="http://schemas.microsoft.com/office/drawing/2014/main" id="{7CF5CF79-7C04-4369-AAE0-7D5DA07A31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09/13/22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16860</TotalTime>
  <Words>1168</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June 2022 - IAG/IAL Statistics</vt:lpstr>
      <vt:lpstr>Top 10 - June 2022 - IAG/IAL % Greater Than 1% of Enrollments With number of months Greater Than 1%  </vt:lpstr>
      <vt:lpstr>Top 10 - 12 Month Average IAG/IAL % Greater Than 1% of Enrollments thru June 2022 With number of months Greater Than 1% </vt:lpstr>
      <vt:lpstr>Explanation of IAG/IAL Slides Data</vt:lpstr>
      <vt:lpstr>Explanation of IAG/IAL Slides Data (Cont)</vt:lpstr>
      <vt:lpstr>Top - 12 Month Average Rescission % Greater Than 1% of Switches thru June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436</cp:revision>
  <cp:lastPrinted>2016-01-21T20:53:15Z</cp:lastPrinted>
  <dcterms:created xsi:type="dcterms:W3CDTF">2016-01-21T15:20:31Z</dcterms:created>
  <dcterms:modified xsi:type="dcterms:W3CDTF">2022-09-20T21:27:50Z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