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78" r:id="rId7"/>
    <p:sldId id="276" r:id="rId8"/>
    <p:sldId id="271" r:id="rId9"/>
    <p:sldId id="274" r:id="rId10"/>
    <p:sldId id="273" r:id="rId11"/>
    <p:sldId id="270" r:id="rId12"/>
    <p:sldId id="279" r:id="rId13"/>
    <p:sldId id="280" r:id="rId14"/>
    <p:sldId id="281" r:id="rId15"/>
    <p:sldId id="282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6" autoAdjust="0"/>
    <p:restoredTop sz="92147" autoAdjust="0"/>
  </p:normalViewPr>
  <p:slideViewPr>
    <p:cSldViewPr showGuides="1">
      <p:cViewPr varScale="1">
        <p:scale>
          <a:sx n="120" d="100"/>
          <a:sy n="120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8353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Sujatha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03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05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Trisha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193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Trisha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5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Trisha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59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Trisha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59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Sujatha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456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Sujatha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98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Sujatha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07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Updates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September NDSWG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Network Modeling Group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9/20/2022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0C7C4-4156-4A65-9E2A-1F2BA23D7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Diagrams – MAGE upgrade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FD779-C8EB-43AD-86BA-1CCBECED7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Upgraded MAGE</a:t>
            </a:r>
          </a:p>
          <a:p>
            <a:pPr marL="400050" lvl="1" indent="0">
              <a:buNone/>
            </a:pPr>
            <a:r>
              <a:rPr lang="en-US" sz="2000" dirty="0"/>
              <a:t>Successful submission of the NOMCR after viewing or modifying diagrams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701A2-67E3-4B10-AA40-745F654790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E540FB4-4472-4B39-9779-E5CB03082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1905000"/>
            <a:ext cx="3778558" cy="24117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C41D382-580A-46C2-A97C-62A7546D54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756" y="2203176"/>
            <a:ext cx="3563645" cy="383964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2763369-BE12-4C22-9C8D-62C8A84E73A8}"/>
              </a:ext>
            </a:extLst>
          </p:cNvPr>
          <p:cNvSpPr txBox="1"/>
          <p:nvPr/>
        </p:nvSpPr>
        <p:spPr>
          <a:xfrm>
            <a:off x="4953000" y="5105400"/>
            <a:ext cx="3411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Successful validation after creating a diagram object</a:t>
            </a:r>
          </a:p>
        </p:txBody>
      </p:sp>
    </p:spTree>
    <p:extLst>
      <p:ext uri="{BB962C8B-B14F-4D97-AF65-F5344CB8AC3E}">
        <p14:creationId xmlns:p14="http://schemas.microsoft.com/office/powerpoint/2010/main" val="3496570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EC2C-D260-4320-808C-9D750EBF8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33355-805A-49FD-95A9-29C420E82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Topological coloring improved on diagrams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E6C226-742D-41A0-98D3-F6ACDD0388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59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8D7EC-254A-4EF1-B564-BB3078400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Project – Tech Health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05C14-61D2-4F92-88F5-8621E6A32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Scope:</a:t>
            </a:r>
          </a:p>
          <a:p>
            <a:pPr lvl="1"/>
            <a:r>
              <a:rPr lang="en-US" dirty="0"/>
              <a:t>Update backend hardware</a:t>
            </a:r>
          </a:p>
          <a:p>
            <a:pPr lvl="1"/>
            <a:r>
              <a:rPr lang="en-US" dirty="0"/>
              <a:t>Upgrade database version</a:t>
            </a:r>
          </a:p>
          <a:p>
            <a:pPr lvl="2"/>
            <a:r>
              <a:rPr lang="en-US" dirty="0"/>
              <a:t>No changes to “grid” data</a:t>
            </a:r>
          </a:p>
          <a:p>
            <a:pPr lvl="1"/>
            <a:r>
              <a:rPr lang="en-US" dirty="0"/>
              <a:t>(due to the above) </a:t>
            </a:r>
            <a:r>
              <a:rPr lang="en-US" b="1" dirty="0"/>
              <a:t>Upgrade SGEM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89C86-169A-4FFD-8270-ED3E45C362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45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FE13A-DD3C-4259-BEC4-E56AA7B37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– Tech Health Project Update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E53B2-711A-403E-A728-E7AAECDC2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Date Migration</a:t>
            </a:r>
          </a:p>
          <a:p>
            <a:pPr lvl="1"/>
            <a:r>
              <a:rPr lang="en-US" sz="2400" dirty="0"/>
              <a:t>Friday, 11-04-2022, @ 5pm Stop using Current NMMS</a:t>
            </a:r>
          </a:p>
          <a:p>
            <a:pPr lvl="1"/>
            <a:r>
              <a:rPr lang="en-US" sz="2400" dirty="0">
                <a:solidFill>
                  <a:schemeClr val="tx2"/>
                </a:solidFill>
              </a:rPr>
              <a:t>On Monday, 11-07-2022 @ 8am Start using </a:t>
            </a:r>
            <a:r>
              <a:rPr lang="en-US" sz="2400" dirty="0"/>
              <a:t>N</a:t>
            </a:r>
            <a:r>
              <a:rPr lang="en-US" sz="2400" dirty="0">
                <a:solidFill>
                  <a:schemeClr val="tx2"/>
                </a:solidFill>
              </a:rPr>
              <a:t>ew NMMS</a:t>
            </a:r>
          </a:p>
          <a:p>
            <a:pPr marL="514350" indent="-457200"/>
            <a:r>
              <a:rPr lang="en-US" dirty="0"/>
              <a:t>No Changes on Migrated Active CRs</a:t>
            </a:r>
          </a:p>
          <a:p>
            <a:pPr marL="914400" lvl="1" indent="-457200"/>
            <a:r>
              <a:rPr lang="en-US" dirty="0">
                <a:solidFill>
                  <a:schemeClr val="tx2"/>
                </a:solidFill>
              </a:rPr>
              <a:t>Same Statuses</a:t>
            </a:r>
          </a:p>
          <a:p>
            <a:pPr marL="914400" lvl="1" indent="-457200"/>
            <a:r>
              <a:rPr lang="en-US" dirty="0"/>
              <a:t>All Attachments</a:t>
            </a:r>
          </a:p>
          <a:p>
            <a:pPr marL="914400" lvl="1" indent="-457200"/>
            <a:r>
              <a:rPr lang="en-US" dirty="0"/>
              <a:t>Same history</a:t>
            </a:r>
          </a:p>
          <a:p>
            <a:pPr marL="514350" indent="-457200"/>
            <a:r>
              <a:rPr lang="en-US" dirty="0"/>
              <a:t>No Changes on Migrated Archive CRs </a:t>
            </a:r>
            <a:r>
              <a:rPr lang="en-US" dirty="0">
                <a:solidFill>
                  <a:schemeClr val="tx2"/>
                </a:solidFill>
              </a:rPr>
              <a:t> </a:t>
            </a:r>
          </a:p>
          <a:p>
            <a:pPr marL="514350" indent="-457200"/>
            <a:r>
              <a:rPr lang="en-US" dirty="0"/>
              <a:t>Users will </a:t>
            </a:r>
            <a:r>
              <a:rPr lang="en-US"/>
              <a:t>be Prompted to Install the Update</a:t>
            </a:r>
            <a:endParaRPr lang="en-US" dirty="0">
              <a:solidFill>
                <a:schemeClr val="tx2"/>
              </a:solidFill>
            </a:endParaRPr>
          </a:p>
          <a:p>
            <a:pPr marL="914400" lvl="1" indent="-457200"/>
            <a:endParaRPr lang="en-US" dirty="0">
              <a:solidFill>
                <a:schemeClr val="tx2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998243-FE5D-4F84-923F-2ADC6A3DC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33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BEE3B-3295-4C04-8658-019FA6BCE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SGEM New Feature </a:t>
            </a:r>
            <a:br>
              <a:rPr lang="en-US" dirty="0"/>
            </a:b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A2584AE-379E-451F-93FB-A91C0B3F9E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76386" y="990600"/>
            <a:ext cx="8534400" cy="380971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7C55BA-BAED-422A-AFE6-0FDFCF6349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A4F4B4-8043-4BA8-BCA8-CDEBAF525051}"/>
              </a:ext>
            </a:extLst>
          </p:cNvPr>
          <p:cNvSpPr txBox="1"/>
          <p:nvPr/>
        </p:nvSpPr>
        <p:spPr>
          <a:xfrm>
            <a:off x="1371600" y="5311393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Submitter’s Email Address will be listed on Summary Screen</a:t>
            </a:r>
          </a:p>
        </p:txBody>
      </p:sp>
    </p:spTree>
    <p:extLst>
      <p:ext uri="{BB962C8B-B14F-4D97-AF65-F5344CB8AC3E}">
        <p14:creationId xmlns:p14="http://schemas.microsoft.com/office/powerpoint/2010/main" val="2520354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7E788-59F7-46A0-8150-60FDD720C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SGEM New Feature</a:t>
            </a:r>
            <a:br>
              <a:rPr lang="en-US" dirty="0"/>
            </a:b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7FF6DC0-3679-4F4E-8C0B-B60327E755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1571" y="914400"/>
            <a:ext cx="8534400" cy="973064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6B778-4D4B-401D-8601-8A8DEA4D5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F9E275-F374-436B-AF58-38400209D4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1961569"/>
            <a:ext cx="7600000" cy="3400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A45E7D2-E4E2-4062-B432-C61FCA394DA0}"/>
              </a:ext>
            </a:extLst>
          </p:cNvPr>
          <p:cNvSpPr txBox="1"/>
          <p:nvPr/>
        </p:nvSpPr>
        <p:spPr>
          <a:xfrm>
            <a:off x="1143000" y="54864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Siemen’s Provided User Guide</a:t>
            </a:r>
          </a:p>
        </p:txBody>
      </p:sp>
    </p:spTree>
    <p:extLst>
      <p:ext uri="{BB962C8B-B14F-4D97-AF65-F5344CB8AC3E}">
        <p14:creationId xmlns:p14="http://schemas.microsoft.com/office/powerpoint/2010/main" val="1943377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33E86-04BC-41A8-9662-F7B128900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Between Current SGEM/New SGEM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642DD5-9FD6-4DC1-8298-170F01BDC3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Content Placeholder 11">
            <a:extLst>
              <a:ext uri="{FF2B5EF4-FFF2-40B4-BE49-F238E27FC236}">
                <a16:creationId xmlns:a16="http://schemas.microsoft.com/office/drawing/2014/main" id="{66D3E8CA-E1F1-47D5-8539-7188451BE2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19200" y="1256485"/>
            <a:ext cx="5371429" cy="4238095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D243D4-8EA5-41A7-B68B-035916BA8E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600" y="1171414"/>
            <a:ext cx="4572000" cy="4461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485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08C90-38D5-4269-9660-3C223B5F1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Between Current SGEM/New SGEM 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6F72DE-59BF-4086-AD77-4050AA815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F3636C3-ECAA-4880-8582-5169EAAA86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004" y="762000"/>
            <a:ext cx="8305800" cy="2522142"/>
          </a:xfrm>
          <a:prstGeom prst="rect">
            <a:avLst/>
          </a:prstGeom>
        </p:spPr>
      </p:pic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B8531AE5-CC45-43FB-A80C-E270E775F6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342900" y="3284142"/>
            <a:ext cx="8252904" cy="2620291"/>
          </a:xfrm>
        </p:spPr>
      </p:pic>
    </p:spTree>
    <p:extLst>
      <p:ext uri="{BB962C8B-B14F-4D97-AF65-F5344CB8AC3E}">
        <p14:creationId xmlns:p14="http://schemas.microsoft.com/office/powerpoint/2010/main" val="94293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B47DC-8584-4B64-933E-C7C53ABDF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MAGE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AF775-F3D5-4844-8E1C-3E2450313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Minor changes from current MAGE</a:t>
            </a:r>
          </a:p>
          <a:p>
            <a:r>
              <a:rPr lang="en-US" dirty="0"/>
              <a:t>Requires no additional training</a:t>
            </a:r>
          </a:p>
          <a:p>
            <a:r>
              <a:rPr lang="en-US" dirty="0"/>
              <a:t>Diagrams</a:t>
            </a:r>
          </a:p>
          <a:p>
            <a:pPr lvl="1">
              <a:buFontTx/>
              <a:buChar char="-"/>
            </a:pPr>
            <a:r>
              <a:rPr lang="en-US" sz="2000" dirty="0"/>
              <a:t>No validation errors when diagrams are opened</a:t>
            </a:r>
          </a:p>
          <a:p>
            <a:pPr lvl="1">
              <a:buFontTx/>
              <a:buChar char="-"/>
            </a:pPr>
            <a:r>
              <a:rPr lang="en-US" sz="2000" dirty="0"/>
              <a:t>No validation errors when changes are saved after opening diagrams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1A0B7E-2246-4515-B971-B4B02629C8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199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D5ADA-764D-4C9C-87E4-8FDF91B0D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Diagrams – Current 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71BF9-0EED-4F05-9ABC-4B6ED01D6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000" dirty="0"/>
              <a:t>Validation errors when diagram objects are newly created (on existing or a new substation)  </a:t>
            </a:r>
          </a:p>
          <a:p>
            <a:pPr lvl="1"/>
            <a:r>
              <a:rPr lang="en-US" sz="2000" dirty="0"/>
              <a:t>NOMCR can only be submitted if the diagram object is deleted</a:t>
            </a:r>
          </a:p>
          <a:p>
            <a:pPr marL="457200" lvl="1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615DE-3A77-49C7-8B84-C72E02BD04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D707F7-3BA6-42DF-80EE-92A1394255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276600"/>
            <a:ext cx="5242367" cy="248291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C127DBC-DE48-4A5E-BDC1-F59EA56FA542}"/>
              </a:ext>
            </a:extLst>
          </p:cNvPr>
          <p:cNvSpPr txBox="1"/>
          <p:nvPr/>
        </p:nvSpPr>
        <p:spPr>
          <a:xfrm>
            <a:off x="4650178" y="5717485"/>
            <a:ext cx="4343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Visibility layer and style validation errors when making new diagrams objects on an existing substation or newly created substations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3E79C4F-52D8-4060-89C5-248C027A2A5D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1661797" y="4843021"/>
            <a:ext cx="2988381" cy="1468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CF2320B2-A38C-4EDB-A3E3-1C76AC541F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800" y="2036380"/>
            <a:ext cx="4116778" cy="262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41316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960</TotalTime>
  <Words>266</Words>
  <Application>Microsoft Office PowerPoint</Application>
  <PresentationFormat>On-screen Show (4:3)</PresentationFormat>
  <Paragraphs>76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PowerPoint Presentation</vt:lpstr>
      <vt:lpstr>NMMS Project – Tech Health Project</vt:lpstr>
      <vt:lpstr>NMMS – Tech Health Project Update </vt:lpstr>
      <vt:lpstr>SGEM New Feature  </vt:lpstr>
      <vt:lpstr>SGEM New Feature </vt:lpstr>
      <vt:lpstr>Difference Between Current SGEM/New SGEM</vt:lpstr>
      <vt:lpstr>Difference Between Current SGEM/New SGEM  </vt:lpstr>
      <vt:lpstr>MAGE updates</vt:lpstr>
      <vt:lpstr>Diagrams – Current MAGE</vt:lpstr>
      <vt:lpstr>Diagrams – MAGE upgrade</vt:lpstr>
      <vt:lpstr>Other updates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Kotamarty, Sujatha</cp:lastModifiedBy>
  <cp:revision>75</cp:revision>
  <cp:lastPrinted>2016-01-21T20:53:15Z</cp:lastPrinted>
  <dcterms:created xsi:type="dcterms:W3CDTF">2016-01-21T15:20:31Z</dcterms:created>
  <dcterms:modified xsi:type="dcterms:W3CDTF">2022-09-20T14:24:53Z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