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4"/>
  </p:notesMasterIdLst>
  <p:handoutMasterIdLst>
    <p:handoutMasterId r:id="rId25"/>
  </p:handoutMasterIdLst>
  <p:sldIdLst>
    <p:sldId id="260" r:id="rId6"/>
    <p:sldId id="267" r:id="rId7"/>
    <p:sldId id="271" r:id="rId8"/>
    <p:sldId id="268" r:id="rId9"/>
    <p:sldId id="364" r:id="rId10"/>
    <p:sldId id="365" r:id="rId11"/>
    <p:sldId id="270" r:id="rId12"/>
    <p:sldId id="269" r:id="rId13"/>
    <p:sldId id="367" r:id="rId14"/>
    <p:sldId id="368" r:id="rId15"/>
    <p:sldId id="370" r:id="rId16"/>
    <p:sldId id="371" r:id="rId17"/>
    <p:sldId id="369" r:id="rId18"/>
    <p:sldId id="366" r:id="rId19"/>
    <p:sldId id="372" r:id="rId20"/>
    <p:sldId id="283" r:id="rId21"/>
    <p:sldId id="284" r:id="rId22"/>
    <p:sldId id="285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20" y="12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1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73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61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53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28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03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5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ercot.com/calendar/event?id=142126349040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2"/>
                </a:solidFill>
              </a:rPr>
              <a:t>Refresher on Jointly-Rated Branches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fld id="{37E13A3C-ACFF-4103-8EF4-A5E3E87F2553}" type="datetime1">
              <a:rPr lang="en-US" smtClean="0">
                <a:solidFill>
                  <a:schemeClr val="tx2"/>
                </a:solidFill>
              </a:rPr>
              <a:t>9/19/2022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219200"/>
            <a:ext cx="427761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Company X Normal Rating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Buswork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DSCA1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CBA1 – 478 MVA 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PT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DSCA2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WT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Line – 700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Normal Rating: 478 MVA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3" name="Content Placeholder 2"/>
          <p:cNvSpPr txBox="1">
            <a:spLocks/>
          </p:cNvSpPr>
          <p:nvPr/>
        </p:nvSpPr>
        <p:spPr>
          <a:xfrm>
            <a:off x="6096000" y="1219201"/>
            <a:ext cx="4277610" cy="48767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Company Y Normal Rating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Buswork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DSCB1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CBB1 – 478 MVA 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PT – 191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DSCB2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WT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Line – 700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Normal Rating: 191 MVA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2667001" y="754061"/>
            <a:ext cx="6508035" cy="2642808"/>
            <a:chOff x="335280" y="2819400"/>
            <a:chExt cx="8444070" cy="3429000"/>
          </a:xfrm>
        </p:grpSpPr>
        <p:cxnSp>
          <p:nvCxnSpPr>
            <p:cNvPr id="88" name="Straight Connector 87"/>
            <p:cNvCxnSpPr/>
            <p:nvPr/>
          </p:nvCxnSpPr>
          <p:spPr>
            <a:xfrm>
              <a:off x="4600063" y="2819400"/>
              <a:ext cx="0" cy="342900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1141020" y="5686623"/>
              <a:ext cx="3213914" cy="3394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Company X Owned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960350" y="5688270"/>
              <a:ext cx="3239840" cy="3394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Company Y Owned</a:t>
              </a:r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335280" y="3113166"/>
              <a:ext cx="8444070" cy="2382957"/>
              <a:chOff x="-16493" y="2514600"/>
              <a:chExt cx="9180567" cy="2590800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8454828" y="2685323"/>
                <a:ext cx="709246" cy="30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/>
                  <a:t>SUBB</a:t>
                </a:r>
              </a:p>
            </p:txBody>
          </p:sp>
          <p:grpSp>
            <p:nvGrpSpPr>
              <p:cNvPr id="93" name="Group 92"/>
              <p:cNvGrpSpPr/>
              <p:nvPr/>
            </p:nvGrpSpPr>
            <p:grpSpPr>
              <a:xfrm>
                <a:off x="457200" y="3005015"/>
                <a:ext cx="8229600" cy="1262185"/>
                <a:chOff x="838200" y="2209800"/>
                <a:chExt cx="7391400" cy="1447800"/>
              </a:xfrm>
            </p:grpSpPr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838200" y="2209800"/>
                  <a:ext cx="0" cy="144780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8229600" y="2209800"/>
                  <a:ext cx="0" cy="144780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838200" y="2895600"/>
                  <a:ext cx="73914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4" name="TextBox 93"/>
              <p:cNvSpPr txBox="1"/>
              <p:nvPr/>
            </p:nvSpPr>
            <p:spPr>
              <a:xfrm>
                <a:off x="-16493" y="2714189"/>
                <a:ext cx="731787" cy="30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/>
                  <a:t>SUBA</a:t>
                </a: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4249688" y="2898215"/>
                <a:ext cx="738480" cy="65124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/>
                  <a:t>A_B_1</a:t>
                </a:r>
              </a:p>
              <a:p>
                <a:pPr algn="ctr"/>
                <a:r>
                  <a:rPr lang="en-US" sz="800" dirty="0"/>
                  <a:t>700 MVA</a:t>
                </a:r>
              </a:p>
            </p:txBody>
          </p:sp>
          <p:sp>
            <p:nvSpPr>
              <p:cNvPr id="96" name="Rounded Rectangle 95"/>
              <p:cNvSpPr/>
              <p:nvPr/>
            </p:nvSpPr>
            <p:spPr>
              <a:xfrm>
                <a:off x="566852" y="2514600"/>
                <a:ext cx="7967548" cy="2590800"/>
              </a:xfrm>
              <a:prstGeom prst="roundRect">
                <a:avLst/>
              </a:prstGeom>
              <a:noFill/>
              <a:ln>
                <a:solidFill>
                  <a:srgbClr val="00B050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1718547" y="2587061"/>
                <a:ext cx="654538" cy="651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/>
                  <a:t>CBA1 478 MVA</a:t>
                </a: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1890368" y="3441816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cxnSp>
            <p:nvCxnSpPr>
              <p:cNvPr id="99" name="Straight Connector 98"/>
              <p:cNvCxnSpPr/>
              <p:nvPr/>
            </p:nvCxnSpPr>
            <p:spPr>
              <a:xfrm>
                <a:off x="1249915" y="3462216"/>
                <a:ext cx="357359" cy="347785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2559470" y="3439435"/>
                <a:ext cx="357359" cy="347785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Rectangle 100"/>
              <p:cNvSpPr/>
              <p:nvPr/>
            </p:nvSpPr>
            <p:spPr>
              <a:xfrm>
                <a:off x="6799144" y="3441816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cxnSp>
            <p:nvCxnSpPr>
              <p:cNvPr id="102" name="Straight Connector 101"/>
              <p:cNvCxnSpPr/>
              <p:nvPr/>
            </p:nvCxnSpPr>
            <p:spPr>
              <a:xfrm>
                <a:off x="6158691" y="3462216"/>
                <a:ext cx="357359" cy="347785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7468246" y="3439435"/>
                <a:ext cx="357359" cy="347785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TextBox 103"/>
              <p:cNvSpPr txBox="1"/>
              <p:nvPr/>
            </p:nvSpPr>
            <p:spPr>
              <a:xfrm>
                <a:off x="6627323" y="2589989"/>
                <a:ext cx="654538" cy="824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/>
                  <a:t>CBB1 478 MVA</a:t>
                </a:r>
              </a:p>
              <a:p>
                <a:pPr algn="ctr"/>
                <a:endParaRPr lang="en-US" sz="800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7347311" y="2587061"/>
                <a:ext cx="818094" cy="824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/>
                  <a:t>DSCB1 478 MVA</a:t>
                </a:r>
              </a:p>
              <a:p>
                <a:pPr algn="ctr"/>
                <a:endParaRPr lang="en-US" sz="800" dirty="0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5743777" y="2587061"/>
                <a:ext cx="818094" cy="651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/>
                  <a:t>DSCB2 478 MVA</a:t>
                </a: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2450507" y="2593019"/>
                <a:ext cx="818094" cy="651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/>
                  <a:t>DSCA2 478 MVA</a:t>
                </a:r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531448" y="4109462"/>
                <a:ext cx="917078" cy="651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/>
                  <a:t>Buswork 478</a:t>
                </a:r>
              </a:p>
              <a:p>
                <a:pPr algn="ctr"/>
                <a:r>
                  <a:rPr lang="en-US" sz="800" dirty="0"/>
                  <a:t>MVA</a:t>
                </a:r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859524" y="3391298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110" name="Straight Connector 109"/>
              <p:cNvCxnSpPr>
                <a:endCxn id="109" idx="4"/>
              </p:cNvCxnSpPr>
              <p:nvPr/>
            </p:nvCxnSpPr>
            <p:spPr>
              <a:xfrm flipV="1">
                <a:off x="898848" y="3823489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TextBox 110"/>
              <p:cNvSpPr txBox="1"/>
              <p:nvPr/>
            </p:nvSpPr>
            <p:spPr>
              <a:xfrm>
                <a:off x="7708766" y="4109462"/>
                <a:ext cx="913282" cy="824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/>
                  <a:t>Buswork</a:t>
                </a:r>
                <a:br>
                  <a:rPr lang="en-US" sz="800" dirty="0"/>
                </a:br>
                <a:r>
                  <a:rPr lang="en-US" sz="800" dirty="0"/>
                  <a:t>478</a:t>
                </a:r>
              </a:p>
              <a:p>
                <a:pPr algn="ctr"/>
                <a:r>
                  <a:rPr lang="en-US" sz="800" dirty="0"/>
                  <a:t>MVA</a:t>
                </a:r>
              </a:p>
              <a:p>
                <a:pPr algn="ctr"/>
                <a:endParaRPr lang="en-US" sz="800" dirty="0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8112979" y="3391298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113" name="Straight Connector 112"/>
              <p:cNvCxnSpPr>
                <a:endCxn id="112" idx="4"/>
              </p:cNvCxnSpPr>
              <p:nvPr/>
            </p:nvCxnSpPr>
            <p:spPr>
              <a:xfrm flipV="1">
                <a:off x="8152303" y="3823489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TextBox 113"/>
              <p:cNvSpPr txBox="1"/>
              <p:nvPr/>
            </p:nvSpPr>
            <p:spPr>
              <a:xfrm>
                <a:off x="1842133" y="4103196"/>
                <a:ext cx="887744" cy="477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/>
                  <a:t>PT</a:t>
                </a:r>
              </a:p>
              <a:p>
                <a:pPr algn="ctr"/>
                <a:r>
                  <a:rPr lang="en-US" sz="800" dirty="0"/>
                  <a:t>478 MVA</a:t>
                </a:r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2246346" y="3385032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116" name="Straight Connector 115"/>
              <p:cNvCxnSpPr>
                <a:endCxn id="115" idx="4"/>
              </p:cNvCxnSpPr>
              <p:nvPr/>
            </p:nvCxnSpPr>
            <p:spPr>
              <a:xfrm flipV="1">
                <a:off x="2285670" y="3817223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TextBox 116"/>
              <p:cNvSpPr txBox="1"/>
              <p:nvPr/>
            </p:nvSpPr>
            <p:spPr>
              <a:xfrm>
                <a:off x="6206633" y="4103196"/>
                <a:ext cx="913282" cy="651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/>
                  <a:t>PT</a:t>
                </a:r>
              </a:p>
              <a:p>
                <a:pPr algn="ctr"/>
                <a:r>
                  <a:rPr lang="en-US" sz="800" dirty="0"/>
                  <a:t>191</a:t>
                </a:r>
              </a:p>
              <a:p>
                <a:pPr algn="ctr"/>
                <a:r>
                  <a:rPr lang="en-US" sz="800" dirty="0"/>
                  <a:t>MVA</a:t>
                </a:r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6610845" y="3385032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119" name="Straight Connector 118"/>
              <p:cNvCxnSpPr>
                <a:endCxn id="118" idx="4"/>
              </p:cNvCxnSpPr>
              <p:nvPr/>
            </p:nvCxnSpPr>
            <p:spPr>
              <a:xfrm flipV="1">
                <a:off x="6650169" y="3817223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TextBox 119"/>
              <p:cNvSpPr txBox="1"/>
              <p:nvPr/>
            </p:nvSpPr>
            <p:spPr>
              <a:xfrm>
                <a:off x="5352012" y="4052152"/>
                <a:ext cx="810797" cy="651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/>
                  <a:t>WT</a:t>
                </a:r>
              </a:p>
              <a:p>
                <a:pPr algn="ctr"/>
                <a:r>
                  <a:rPr lang="en-US" sz="800" dirty="0"/>
                  <a:t>478 MVA</a:t>
                </a:r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5712400" y="3341594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122" name="Straight Connector 121"/>
              <p:cNvCxnSpPr>
                <a:endCxn id="121" idx="4"/>
              </p:cNvCxnSpPr>
              <p:nvPr/>
            </p:nvCxnSpPr>
            <p:spPr>
              <a:xfrm flipV="1">
                <a:off x="5751724" y="3773785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TextBox 122"/>
              <p:cNvSpPr txBox="1"/>
              <p:nvPr/>
            </p:nvSpPr>
            <p:spPr>
              <a:xfrm>
                <a:off x="2947028" y="4100091"/>
                <a:ext cx="801452" cy="651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/>
                  <a:t>WT</a:t>
                </a:r>
              </a:p>
              <a:p>
                <a:pPr algn="ctr"/>
                <a:r>
                  <a:rPr lang="en-US" sz="800" dirty="0"/>
                  <a:t>478 MVA</a:t>
                </a:r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3351242" y="3381927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cxnSp>
            <p:nvCxnSpPr>
              <p:cNvPr id="125" name="Straight Connector 124"/>
              <p:cNvCxnSpPr>
                <a:endCxn id="124" idx="4"/>
              </p:cNvCxnSpPr>
              <p:nvPr/>
            </p:nvCxnSpPr>
            <p:spPr>
              <a:xfrm flipV="1">
                <a:off x="3390566" y="3814118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TextBox 125"/>
              <p:cNvSpPr txBox="1"/>
              <p:nvPr/>
            </p:nvSpPr>
            <p:spPr>
              <a:xfrm>
                <a:off x="963447" y="2585399"/>
                <a:ext cx="818094" cy="651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/>
                  <a:t>DSCA1 478 MVA</a:t>
                </a:r>
              </a:p>
            </p:txBody>
          </p:sp>
        </p:grpSp>
      </p:grpSp>
      <p:sp>
        <p:nvSpPr>
          <p:cNvPr id="51" name="Title 1">
            <a:extLst>
              <a:ext uri="{FF2B5EF4-FFF2-40B4-BE49-F238E27FC236}">
                <a16:creationId xmlns:a16="http://schemas.microsoft.com/office/drawing/2014/main" id="{8F88A4E5-8F08-4038-BEB4-48D5E9725E8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8000" y="244475"/>
            <a:ext cx="11277600" cy="5175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Example #2 – Jointly-Rated Facility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0086AB6-9FC3-4693-ADFE-5B96476D356F}"/>
              </a:ext>
            </a:extLst>
          </p:cNvPr>
          <p:cNvSpPr/>
          <p:nvPr/>
        </p:nvSpPr>
        <p:spPr>
          <a:xfrm>
            <a:off x="2272821" y="5807893"/>
            <a:ext cx="199829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4EE8BF-9602-4D01-BB24-C7AEBE0CB51F}"/>
              </a:ext>
            </a:extLst>
          </p:cNvPr>
          <p:cNvSpPr/>
          <p:nvPr/>
        </p:nvSpPr>
        <p:spPr>
          <a:xfrm>
            <a:off x="6550431" y="5808779"/>
            <a:ext cx="199829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56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Assuming the boxed devices are the facility.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Assuming 138 kV operating voltage.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Determine the Normal Rating for the Static Rating for each Company.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81" name="Group 80"/>
          <p:cNvGrpSpPr/>
          <p:nvPr/>
        </p:nvGrpSpPr>
        <p:grpSpPr>
          <a:xfrm>
            <a:off x="1859280" y="2820166"/>
            <a:ext cx="8444070" cy="3429000"/>
            <a:chOff x="335280" y="2820166"/>
            <a:chExt cx="8444070" cy="3429000"/>
          </a:xfrm>
        </p:grpSpPr>
        <p:cxnSp>
          <p:nvCxnSpPr>
            <p:cNvPr id="83" name="Straight Connector 82"/>
            <p:cNvCxnSpPr/>
            <p:nvPr/>
          </p:nvCxnSpPr>
          <p:spPr>
            <a:xfrm>
              <a:off x="4114800" y="2820166"/>
              <a:ext cx="0" cy="342900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1533376" y="5661982"/>
              <a:ext cx="2342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Company X Owned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960350" y="5688270"/>
              <a:ext cx="2342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Company Y Owned</a:t>
              </a: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335280" y="3113166"/>
              <a:ext cx="8444070" cy="2382957"/>
              <a:chOff x="-16493" y="2514600"/>
              <a:chExt cx="9180567" cy="2590800"/>
            </a:xfrm>
          </p:grpSpPr>
          <p:sp>
            <p:nvSpPr>
              <p:cNvPr id="91" name="TextBox 90"/>
              <p:cNvSpPr txBox="1"/>
              <p:nvPr/>
            </p:nvSpPr>
            <p:spPr>
              <a:xfrm>
                <a:off x="8454828" y="2685323"/>
                <a:ext cx="7092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SUBB</a:t>
                </a:r>
              </a:p>
            </p:txBody>
          </p:sp>
          <p:grpSp>
            <p:nvGrpSpPr>
              <p:cNvPr id="92" name="Group 91"/>
              <p:cNvGrpSpPr/>
              <p:nvPr/>
            </p:nvGrpSpPr>
            <p:grpSpPr>
              <a:xfrm>
                <a:off x="457200" y="3005015"/>
                <a:ext cx="8229600" cy="1262185"/>
                <a:chOff x="838200" y="2209800"/>
                <a:chExt cx="7391400" cy="1447800"/>
              </a:xfrm>
            </p:grpSpPr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838200" y="2209800"/>
                  <a:ext cx="0" cy="144780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8229600" y="2209800"/>
                  <a:ext cx="0" cy="144780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838200" y="2895600"/>
                  <a:ext cx="73914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3" name="TextBox 92"/>
              <p:cNvSpPr txBox="1"/>
              <p:nvPr/>
            </p:nvSpPr>
            <p:spPr>
              <a:xfrm>
                <a:off x="-16493" y="2714189"/>
                <a:ext cx="7317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SUBA</a:t>
                </a: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4249688" y="2898215"/>
                <a:ext cx="738480" cy="70270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A_B_1</a:t>
                </a:r>
              </a:p>
              <a:p>
                <a:pPr algn="ctr"/>
                <a:r>
                  <a:rPr lang="en-US" sz="1200" dirty="0"/>
                  <a:t>700 MVA</a:t>
                </a:r>
              </a:p>
            </p:txBody>
          </p:sp>
          <p:sp>
            <p:nvSpPr>
              <p:cNvPr id="95" name="Rounded Rectangle 94"/>
              <p:cNvSpPr/>
              <p:nvPr/>
            </p:nvSpPr>
            <p:spPr>
              <a:xfrm>
                <a:off x="566852" y="2514600"/>
                <a:ext cx="7967548" cy="2590800"/>
              </a:xfrm>
              <a:prstGeom prst="roundRect">
                <a:avLst/>
              </a:prstGeom>
              <a:noFill/>
              <a:ln>
                <a:solidFill>
                  <a:srgbClr val="00B050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718547" y="2587061"/>
                <a:ext cx="654538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CBA1 717</a:t>
                </a:r>
                <a:br>
                  <a:rPr lang="en-US" sz="1200" dirty="0"/>
                </a:br>
                <a:r>
                  <a:rPr lang="en-US" sz="1200" dirty="0"/>
                  <a:t>MVA</a:t>
                </a:r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1890368" y="3441816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cxnSp>
            <p:nvCxnSpPr>
              <p:cNvPr id="98" name="Straight Connector 97"/>
              <p:cNvCxnSpPr/>
              <p:nvPr/>
            </p:nvCxnSpPr>
            <p:spPr>
              <a:xfrm>
                <a:off x="1249915" y="3462216"/>
                <a:ext cx="357359" cy="347785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2559470" y="3439435"/>
                <a:ext cx="357359" cy="347785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Rectangle 99"/>
              <p:cNvSpPr/>
              <p:nvPr/>
            </p:nvSpPr>
            <p:spPr>
              <a:xfrm>
                <a:off x="6799144" y="3441816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cxnSp>
            <p:nvCxnSpPr>
              <p:cNvPr id="101" name="Straight Connector 100"/>
              <p:cNvCxnSpPr/>
              <p:nvPr/>
            </p:nvCxnSpPr>
            <p:spPr>
              <a:xfrm>
                <a:off x="6158691" y="3462216"/>
                <a:ext cx="357359" cy="347785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7468246" y="3439435"/>
                <a:ext cx="357359" cy="347785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TextBox 102"/>
              <p:cNvSpPr txBox="1"/>
              <p:nvPr/>
            </p:nvSpPr>
            <p:spPr>
              <a:xfrm>
                <a:off x="6627323" y="2589990"/>
                <a:ext cx="654538" cy="903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CBB1 717</a:t>
                </a:r>
                <a:br>
                  <a:rPr lang="en-US" sz="1200" dirty="0"/>
                </a:br>
                <a:r>
                  <a:rPr lang="en-US" sz="1200" dirty="0"/>
                  <a:t>MVA</a:t>
                </a:r>
              </a:p>
              <a:p>
                <a:pPr algn="ctr"/>
                <a:endParaRPr lang="en-US" sz="1200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7347311" y="2587061"/>
                <a:ext cx="818095" cy="903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DSCB1 717</a:t>
                </a:r>
                <a:br>
                  <a:rPr lang="en-US" sz="1200" dirty="0"/>
                </a:br>
                <a:r>
                  <a:rPr lang="en-US" sz="1200" dirty="0"/>
                  <a:t>MVA</a:t>
                </a:r>
              </a:p>
              <a:p>
                <a:pPr algn="ctr"/>
                <a:endParaRPr lang="en-US" sz="1200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5743777" y="2587061"/>
                <a:ext cx="818095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DSCB2 717</a:t>
                </a:r>
                <a:br>
                  <a:rPr lang="en-US" sz="1200" dirty="0"/>
                </a:br>
                <a:r>
                  <a:rPr lang="en-US" sz="1200" dirty="0"/>
                  <a:t>MVA</a:t>
                </a: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2450507" y="2593019"/>
                <a:ext cx="818095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DSCA2 717</a:t>
                </a:r>
                <a:br>
                  <a:rPr lang="en-US" sz="1200" dirty="0"/>
                </a:br>
                <a:r>
                  <a:rPr lang="en-US" sz="1200" dirty="0"/>
                  <a:t>MVA</a:t>
                </a: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531447" y="4109462"/>
                <a:ext cx="917079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Buswork 717</a:t>
                </a:r>
              </a:p>
              <a:p>
                <a:pPr algn="ctr"/>
                <a:r>
                  <a:rPr lang="en-US" sz="1200" dirty="0"/>
                  <a:t>MVA</a:t>
                </a:r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859524" y="3391298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109" name="Straight Connector 108"/>
              <p:cNvCxnSpPr>
                <a:endCxn id="108" idx="4"/>
              </p:cNvCxnSpPr>
              <p:nvPr/>
            </p:nvCxnSpPr>
            <p:spPr>
              <a:xfrm flipV="1">
                <a:off x="898848" y="3823489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TextBox 109"/>
              <p:cNvSpPr txBox="1"/>
              <p:nvPr/>
            </p:nvSpPr>
            <p:spPr>
              <a:xfrm>
                <a:off x="7708766" y="4109462"/>
                <a:ext cx="913282" cy="903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Buswork717</a:t>
                </a:r>
              </a:p>
              <a:p>
                <a:pPr algn="ctr"/>
                <a:r>
                  <a:rPr lang="en-US" sz="1200" dirty="0"/>
                  <a:t>MVA</a:t>
                </a:r>
              </a:p>
              <a:p>
                <a:pPr algn="ctr"/>
                <a:endParaRPr lang="en-US" sz="1200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8112979" y="3391298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112" name="Straight Connector 111"/>
              <p:cNvCxnSpPr>
                <a:endCxn id="111" idx="4"/>
              </p:cNvCxnSpPr>
              <p:nvPr/>
            </p:nvCxnSpPr>
            <p:spPr>
              <a:xfrm flipV="1">
                <a:off x="8152303" y="3823489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TextBox 112"/>
              <p:cNvSpPr txBox="1"/>
              <p:nvPr/>
            </p:nvSpPr>
            <p:spPr>
              <a:xfrm>
                <a:off x="1842133" y="4103196"/>
                <a:ext cx="887744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PT</a:t>
                </a:r>
              </a:p>
              <a:p>
                <a:pPr algn="ctr"/>
                <a:r>
                  <a:rPr lang="en-US" sz="1200" dirty="0"/>
                  <a:t>717</a:t>
                </a:r>
                <a:br>
                  <a:rPr lang="en-US" sz="1200" dirty="0"/>
                </a:br>
                <a:r>
                  <a:rPr lang="en-US" sz="1200" dirty="0"/>
                  <a:t>MVA</a:t>
                </a: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2246346" y="3385032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115" name="Straight Connector 114"/>
              <p:cNvCxnSpPr>
                <a:endCxn id="114" idx="4"/>
              </p:cNvCxnSpPr>
              <p:nvPr/>
            </p:nvCxnSpPr>
            <p:spPr>
              <a:xfrm flipV="1">
                <a:off x="2285670" y="3817223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6" name="TextBox 115"/>
              <p:cNvSpPr txBox="1"/>
              <p:nvPr/>
            </p:nvSpPr>
            <p:spPr>
              <a:xfrm>
                <a:off x="6206632" y="4103196"/>
                <a:ext cx="913282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PT</a:t>
                </a:r>
              </a:p>
              <a:p>
                <a:pPr algn="ctr"/>
                <a:r>
                  <a:rPr lang="en-US" sz="1200" dirty="0"/>
                  <a:t>717</a:t>
                </a:r>
              </a:p>
              <a:p>
                <a:pPr algn="ctr"/>
                <a:r>
                  <a:rPr lang="en-US" sz="1200" dirty="0"/>
                  <a:t>MVA</a:t>
                </a:r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6610845" y="3385032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118" name="Straight Connector 117"/>
              <p:cNvCxnSpPr>
                <a:endCxn id="117" idx="4"/>
              </p:cNvCxnSpPr>
              <p:nvPr/>
            </p:nvCxnSpPr>
            <p:spPr>
              <a:xfrm flipV="1">
                <a:off x="6650169" y="3817223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TextBox 118"/>
              <p:cNvSpPr txBox="1"/>
              <p:nvPr/>
            </p:nvSpPr>
            <p:spPr>
              <a:xfrm>
                <a:off x="5352012" y="4052152"/>
                <a:ext cx="810797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WT</a:t>
                </a:r>
              </a:p>
              <a:p>
                <a:pPr algn="ctr"/>
                <a:r>
                  <a:rPr lang="en-US" sz="1200" dirty="0"/>
                  <a:t>717</a:t>
                </a:r>
                <a:br>
                  <a:rPr lang="en-US" sz="1200" dirty="0"/>
                </a:br>
                <a:r>
                  <a:rPr lang="en-US" sz="1200" dirty="0"/>
                  <a:t>MVA</a:t>
                </a:r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5712400" y="3341594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121" name="Straight Connector 120"/>
              <p:cNvCxnSpPr>
                <a:endCxn id="120" idx="4"/>
              </p:cNvCxnSpPr>
              <p:nvPr/>
            </p:nvCxnSpPr>
            <p:spPr>
              <a:xfrm flipV="1">
                <a:off x="5751724" y="3773785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TextBox 121"/>
              <p:cNvSpPr txBox="1"/>
              <p:nvPr/>
            </p:nvSpPr>
            <p:spPr>
              <a:xfrm>
                <a:off x="2947029" y="4100091"/>
                <a:ext cx="801452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WT</a:t>
                </a:r>
              </a:p>
              <a:p>
                <a:pPr algn="ctr"/>
                <a:r>
                  <a:rPr lang="en-US" sz="1200" dirty="0"/>
                  <a:t>717</a:t>
                </a:r>
                <a:br>
                  <a:rPr lang="en-US" sz="1200" dirty="0"/>
                </a:br>
                <a:r>
                  <a:rPr lang="en-US" sz="1200" dirty="0"/>
                  <a:t>MVA</a:t>
                </a:r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3351242" y="3381927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124" name="Straight Connector 123"/>
              <p:cNvCxnSpPr>
                <a:endCxn id="123" idx="4"/>
              </p:cNvCxnSpPr>
              <p:nvPr/>
            </p:nvCxnSpPr>
            <p:spPr>
              <a:xfrm flipV="1">
                <a:off x="3390566" y="3814118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TextBox 124"/>
              <p:cNvSpPr txBox="1"/>
              <p:nvPr/>
            </p:nvSpPr>
            <p:spPr>
              <a:xfrm>
                <a:off x="963447" y="2585399"/>
                <a:ext cx="818095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DSCA1 478 MVA</a:t>
                </a:r>
              </a:p>
            </p:txBody>
          </p:sp>
        </p:grpSp>
      </p:grpSp>
      <p:sp>
        <p:nvSpPr>
          <p:cNvPr id="50" name="Title 1">
            <a:extLst>
              <a:ext uri="{FF2B5EF4-FFF2-40B4-BE49-F238E27FC236}">
                <a16:creationId xmlns:a16="http://schemas.microsoft.com/office/drawing/2014/main" id="{CE57D87E-1BC9-499E-96A1-34479A0876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8000" y="244475"/>
            <a:ext cx="11277600" cy="5175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Example #3 – Jointly-Rated Facility</a:t>
            </a:r>
          </a:p>
        </p:txBody>
      </p:sp>
    </p:spTree>
    <p:extLst>
      <p:ext uri="{BB962C8B-B14F-4D97-AF65-F5344CB8AC3E}">
        <p14:creationId xmlns:p14="http://schemas.microsoft.com/office/powerpoint/2010/main" val="109239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219200"/>
            <a:ext cx="427761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Company X Normal Rating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Buswork – 717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DSCA1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CBA1 – 717 MVA 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PT – 717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DSCA2 – 717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WT – 717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Normal Rating: 478 MVA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3" name="Content Placeholder 2"/>
          <p:cNvSpPr txBox="1">
            <a:spLocks/>
          </p:cNvSpPr>
          <p:nvPr/>
        </p:nvSpPr>
        <p:spPr>
          <a:xfrm>
            <a:off x="6096000" y="1219200"/>
            <a:ext cx="4277610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Company Y Normal Rating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Buswork – 717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DSCB1 – 717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CBB1 – 717 MVA 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PT – 717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DSCB2 – 717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WT – 717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Line – 700 MVA</a:t>
            </a:r>
          </a:p>
          <a:p>
            <a:pPr lvl="1">
              <a:lnSpc>
                <a:spcPct val="150000"/>
              </a:lnSpc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Normal Rating: 700 MVA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2971800" y="838200"/>
            <a:ext cx="6567610" cy="2667000"/>
            <a:chOff x="335280" y="2820166"/>
            <a:chExt cx="8444070" cy="3429000"/>
          </a:xfrm>
        </p:grpSpPr>
        <p:cxnSp>
          <p:nvCxnSpPr>
            <p:cNvPr id="88" name="Straight Connector 87"/>
            <p:cNvCxnSpPr/>
            <p:nvPr/>
          </p:nvCxnSpPr>
          <p:spPr>
            <a:xfrm>
              <a:off x="4114800" y="2820166"/>
              <a:ext cx="0" cy="342900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1533375" y="5661982"/>
              <a:ext cx="2342427" cy="336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Company X Owned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960350" y="5688269"/>
              <a:ext cx="2342427" cy="336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Company Y Owned</a:t>
              </a:r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335280" y="3113166"/>
              <a:ext cx="8444070" cy="2382957"/>
              <a:chOff x="-16493" y="2514600"/>
              <a:chExt cx="9180567" cy="2590800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8454827" y="2685323"/>
                <a:ext cx="709247" cy="3226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SUBB</a:t>
                </a:r>
              </a:p>
            </p:txBody>
          </p:sp>
          <p:grpSp>
            <p:nvGrpSpPr>
              <p:cNvPr id="93" name="Group 92"/>
              <p:cNvGrpSpPr/>
              <p:nvPr/>
            </p:nvGrpSpPr>
            <p:grpSpPr>
              <a:xfrm>
                <a:off x="457200" y="3005015"/>
                <a:ext cx="8229600" cy="1262185"/>
                <a:chOff x="838200" y="2209800"/>
                <a:chExt cx="7391400" cy="1447800"/>
              </a:xfrm>
            </p:grpSpPr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838200" y="2209800"/>
                  <a:ext cx="0" cy="144780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8229600" y="2209800"/>
                  <a:ext cx="0" cy="144780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838200" y="2895600"/>
                  <a:ext cx="73914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4" name="TextBox 93"/>
              <p:cNvSpPr txBox="1"/>
              <p:nvPr/>
            </p:nvSpPr>
            <p:spPr>
              <a:xfrm>
                <a:off x="-16493" y="2714189"/>
                <a:ext cx="731786" cy="3226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SUBA</a:t>
                </a: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4548316" y="2708691"/>
                <a:ext cx="738480" cy="70987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A_B_1</a:t>
                </a:r>
              </a:p>
              <a:p>
                <a:pPr algn="ctr"/>
                <a:r>
                  <a:rPr lang="en-US" sz="900" dirty="0"/>
                  <a:t>700 MVA</a:t>
                </a:r>
              </a:p>
            </p:txBody>
          </p:sp>
          <p:sp>
            <p:nvSpPr>
              <p:cNvPr id="96" name="Rounded Rectangle 95"/>
              <p:cNvSpPr/>
              <p:nvPr/>
            </p:nvSpPr>
            <p:spPr>
              <a:xfrm>
                <a:off x="566852" y="2514600"/>
                <a:ext cx="7967548" cy="2590800"/>
              </a:xfrm>
              <a:prstGeom prst="roundRect">
                <a:avLst/>
              </a:prstGeom>
              <a:noFill/>
              <a:ln>
                <a:solidFill>
                  <a:srgbClr val="00B050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1718547" y="2587061"/>
                <a:ext cx="682434" cy="709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CBA1 717</a:t>
                </a:r>
                <a:br>
                  <a:rPr lang="en-US" sz="900" dirty="0"/>
                </a:br>
                <a:r>
                  <a:rPr lang="en-US" sz="900" dirty="0"/>
                  <a:t>MVA</a:t>
                </a: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1890368" y="3441816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cxnSp>
            <p:nvCxnSpPr>
              <p:cNvPr id="99" name="Straight Connector 98"/>
              <p:cNvCxnSpPr/>
              <p:nvPr/>
            </p:nvCxnSpPr>
            <p:spPr>
              <a:xfrm>
                <a:off x="1249915" y="3462216"/>
                <a:ext cx="357359" cy="347785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2559470" y="3439435"/>
                <a:ext cx="357359" cy="347785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Rectangle 100"/>
              <p:cNvSpPr/>
              <p:nvPr/>
            </p:nvSpPr>
            <p:spPr>
              <a:xfrm>
                <a:off x="6799144" y="3441816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cxnSp>
            <p:nvCxnSpPr>
              <p:cNvPr id="102" name="Straight Connector 101"/>
              <p:cNvCxnSpPr/>
              <p:nvPr/>
            </p:nvCxnSpPr>
            <p:spPr>
              <a:xfrm>
                <a:off x="6158691" y="3462216"/>
                <a:ext cx="357359" cy="347785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7468246" y="3439435"/>
                <a:ext cx="357359" cy="347785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TextBox 103"/>
              <p:cNvSpPr txBox="1"/>
              <p:nvPr/>
            </p:nvSpPr>
            <p:spPr>
              <a:xfrm>
                <a:off x="6627323" y="2589991"/>
                <a:ext cx="686871" cy="903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CBB1 717</a:t>
                </a:r>
                <a:br>
                  <a:rPr lang="en-US" sz="900" dirty="0"/>
                </a:br>
                <a:r>
                  <a:rPr lang="en-US" sz="900" dirty="0"/>
                  <a:t>MVA</a:t>
                </a:r>
              </a:p>
              <a:p>
                <a:pPr algn="ctr"/>
                <a:endParaRPr lang="en-US" sz="900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7347311" y="2587061"/>
                <a:ext cx="818095" cy="903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DSCB1 717</a:t>
                </a:r>
                <a:br>
                  <a:rPr lang="en-US" sz="900" dirty="0"/>
                </a:br>
                <a:r>
                  <a:rPr lang="en-US" sz="900" dirty="0"/>
                  <a:t>MVA</a:t>
                </a:r>
              </a:p>
              <a:p>
                <a:pPr algn="ctr"/>
                <a:endParaRPr lang="en-US" sz="900" dirty="0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5743777" y="2587061"/>
                <a:ext cx="818095" cy="709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DSCB2 717</a:t>
                </a:r>
                <a:br>
                  <a:rPr lang="en-US" sz="900" dirty="0"/>
                </a:br>
                <a:r>
                  <a:rPr lang="en-US" sz="900" dirty="0"/>
                  <a:t>MVA</a:t>
                </a: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2450507" y="2593020"/>
                <a:ext cx="818095" cy="709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DSCA2 717</a:t>
                </a:r>
                <a:br>
                  <a:rPr lang="en-US" sz="900" dirty="0"/>
                </a:br>
                <a:r>
                  <a:rPr lang="en-US" sz="900" dirty="0"/>
                  <a:t>MVA</a:t>
                </a:r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531447" y="4109462"/>
                <a:ext cx="917080" cy="709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Buswork 717</a:t>
                </a:r>
              </a:p>
              <a:p>
                <a:pPr algn="ctr"/>
                <a:r>
                  <a:rPr lang="en-US" sz="900" dirty="0"/>
                  <a:t>MVA</a:t>
                </a:r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859524" y="3391298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110" name="Straight Connector 109"/>
              <p:cNvCxnSpPr>
                <a:endCxn id="109" idx="4"/>
              </p:cNvCxnSpPr>
              <p:nvPr/>
            </p:nvCxnSpPr>
            <p:spPr>
              <a:xfrm flipV="1">
                <a:off x="898848" y="3823489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TextBox 110"/>
              <p:cNvSpPr txBox="1"/>
              <p:nvPr/>
            </p:nvSpPr>
            <p:spPr>
              <a:xfrm>
                <a:off x="7708766" y="4109462"/>
                <a:ext cx="913282" cy="903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Buswork717</a:t>
                </a:r>
              </a:p>
              <a:p>
                <a:pPr algn="ctr"/>
                <a:r>
                  <a:rPr lang="en-US" sz="900" dirty="0"/>
                  <a:t>MVA</a:t>
                </a:r>
              </a:p>
              <a:p>
                <a:pPr algn="ctr"/>
                <a:endParaRPr lang="en-US" sz="900" dirty="0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8112979" y="3391298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113" name="Straight Connector 112"/>
              <p:cNvCxnSpPr>
                <a:endCxn id="112" idx="4"/>
              </p:cNvCxnSpPr>
              <p:nvPr/>
            </p:nvCxnSpPr>
            <p:spPr>
              <a:xfrm flipV="1">
                <a:off x="8152303" y="3823489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TextBox 113"/>
              <p:cNvSpPr txBox="1"/>
              <p:nvPr/>
            </p:nvSpPr>
            <p:spPr>
              <a:xfrm>
                <a:off x="1842133" y="4103195"/>
                <a:ext cx="887744" cy="709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PT</a:t>
                </a:r>
              </a:p>
              <a:p>
                <a:pPr algn="ctr"/>
                <a:r>
                  <a:rPr lang="en-US" sz="900" dirty="0"/>
                  <a:t>717</a:t>
                </a:r>
                <a:br>
                  <a:rPr lang="en-US" sz="900" dirty="0"/>
                </a:br>
                <a:r>
                  <a:rPr lang="en-US" sz="900" dirty="0"/>
                  <a:t>MVA</a:t>
                </a:r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2246346" y="3385032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116" name="Straight Connector 115"/>
              <p:cNvCxnSpPr>
                <a:endCxn id="115" idx="4"/>
              </p:cNvCxnSpPr>
              <p:nvPr/>
            </p:nvCxnSpPr>
            <p:spPr>
              <a:xfrm flipV="1">
                <a:off x="2285670" y="3817223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TextBox 116"/>
              <p:cNvSpPr txBox="1"/>
              <p:nvPr/>
            </p:nvSpPr>
            <p:spPr>
              <a:xfrm>
                <a:off x="6206632" y="4103195"/>
                <a:ext cx="913282" cy="709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PT</a:t>
                </a:r>
              </a:p>
              <a:p>
                <a:pPr algn="ctr"/>
                <a:r>
                  <a:rPr lang="en-US" sz="900" dirty="0"/>
                  <a:t>717</a:t>
                </a:r>
              </a:p>
              <a:p>
                <a:pPr algn="ctr"/>
                <a:r>
                  <a:rPr lang="en-US" sz="900" dirty="0"/>
                  <a:t>MVA</a:t>
                </a:r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6610845" y="3385032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119" name="Straight Connector 118"/>
              <p:cNvCxnSpPr>
                <a:endCxn id="118" idx="4"/>
              </p:cNvCxnSpPr>
              <p:nvPr/>
            </p:nvCxnSpPr>
            <p:spPr>
              <a:xfrm flipV="1">
                <a:off x="6650169" y="3817223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TextBox 119"/>
              <p:cNvSpPr txBox="1"/>
              <p:nvPr/>
            </p:nvSpPr>
            <p:spPr>
              <a:xfrm>
                <a:off x="5352011" y="4052153"/>
                <a:ext cx="810796" cy="709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WT</a:t>
                </a:r>
              </a:p>
              <a:p>
                <a:pPr algn="ctr"/>
                <a:r>
                  <a:rPr lang="en-US" sz="900" dirty="0"/>
                  <a:t>717</a:t>
                </a:r>
                <a:br>
                  <a:rPr lang="en-US" sz="900" dirty="0"/>
                </a:br>
                <a:r>
                  <a:rPr lang="en-US" sz="900" dirty="0"/>
                  <a:t>MVA</a:t>
                </a:r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5712400" y="3341594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122" name="Straight Connector 121"/>
              <p:cNvCxnSpPr>
                <a:endCxn id="121" idx="4"/>
              </p:cNvCxnSpPr>
              <p:nvPr/>
            </p:nvCxnSpPr>
            <p:spPr>
              <a:xfrm flipV="1">
                <a:off x="5751724" y="3773785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TextBox 122"/>
              <p:cNvSpPr txBox="1"/>
              <p:nvPr/>
            </p:nvSpPr>
            <p:spPr>
              <a:xfrm>
                <a:off x="2947030" y="4100091"/>
                <a:ext cx="801452" cy="709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WT</a:t>
                </a:r>
              </a:p>
              <a:p>
                <a:pPr algn="ctr"/>
                <a:r>
                  <a:rPr lang="en-US" sz="900" dirty="0"/>
                  <a:t>717</a:t>
                </a:r>
                <a:br>
                  <a:rPr lang="en-US" sz="900" dirty="0"/>
                </a:br>
                <a:r>
                  <a:rPr lang="en-US" sz="900" dirty="0"/>
                  <a:t>MVA</a:t>
                </a:r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3351242" y="3381927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125" name="Straight Connector 124"/>
              <p:cNvCxnSpPr>
                <a:endCxn id="124" idx="4"/>
              </p:cNvCxnSpPr>
              <p:nvPr/>
            </p:nvCxnSpPr>
            <p:spPr>
              <a:xfrm flipV="1">
                <a:off x="3390566" y="3814118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TextBox 125"/>
              <p:cNvSpPr txBox="1"/>
              <p:nvPr/>
            </p:nvSpPr>
            <p:spPr>
              <a:xfrm>
                <a:off x="963447" y="2585399"/>
                <a:ext cx="818095" cy="7098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DSCA1 478 MVA</a:t>
                </a:r>
              </a:p>
            </p:txBody>
          </p:sp>
        </p:grpSp>
      </p:grpSp>
      <p:sp>
        <p:nvSpPr>
          <p:cNvPr id="51" name="Title 1">
            <a:extLst>
              <a:ext uri="{FF2B5EF4-FFF2-40B4-BE49-F238E27FC236}">
                <a16:creationId xmlns:a16="http://schemas.microsoft.com/office/drawing/2014/main" id="{DDF55B5F-6394-4BA2-9B2D-43759494131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8000" y="244475"/>
            <a:ext cx="11277600" cy="5175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Example #3 – Jointly-Rated Facility</a:t>
            </a:r>
          </a:p>
        </p:txBody>
      </p:sp>
    </p:spTree>
    <p:extLst>
      <p:ext uri="{BB962C8B-B14F-4D97-AF65-F5344CB8AC3E}">
        <p14:creationId xmlns:p14="http://schemas.microsoft.com/office/powerpoint/2010/main" val="357930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05862-A4EC-424F-AC01-4ECABCB58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Jointly-Rated Complications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2F57E-DF1C-461F-A893-16CD0274F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can be difficult to identify – and then keep up to date – all scenarios where your equipment interfaces with another company’s equipment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Ratings change over time due to equipment upgrades and methodology adjustments</a:t>
            </a:r>
          </a:p>
          <a:p>
            <a:pPr lvl="1"/>
            <a:r>
              <a:rPr lang="en-US" dirty="0"/>
              <a:t>Did the CR submitted by your neighbor just make your equipment limiting?</a:t>
            </a:r>
          </a:p>
          <a:p>
            <a:pPr lvl="1"/>
            <a:endParaRPr lang="en-US" dirty="0"/>
          </a:p>
          <a:p>
            <a:r>
              <a:rPr lang="en-US" dirty="0"/>
              <a:t>What other complications are there?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ADFD-CEA6-4BAC-B7AE-3C6C326A9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1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DC034-C3C4-461F-B320-748832225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FB101-B3C7-4D89-8456-1B998DF25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Branch ratings must consider all equipment ratings from “bus to bus”</a:t>
            </a:r>
          </a:p>
          <a:p>
            <a:pPr marL="914400" lvl="1" indent="-514350"/>
            <a:r>
              <a:rPr lang="en-US" sz="2000" dirty="0"/>
              <a:t>Companies must provide an OSR incorporating the ratings for their equipment following their Ratings Methodology</a:t>
            </a:r>
          </a:p>
          <a:p>
            <a:pPr marL="914400" lvl="1" indent="-514350"/>
            <a:r>
              <a:rPr lang="en-US" sz="2000" dirty="0"/>
              <a:t>Multiple companies must provide OSRs when ownership changes occur along or at the ends of a facility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A company should submit an OSR whenever their equipment’s ratings must be considered (although it may not currently be limiting) for the facility rating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Interfacing companies must coordinate to ensure all equipment is considered in the provided OSRs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Interfacing companies should not, as a practice, provide matching OSRs</a:t>
            </a:r>
          </a:p>
          <a:p>
            <a:pPr marL="914400" lvl="1" indent="-514350"/>
            <a:r>
              <a:rPr lang="en-US" sz="2000" dirty="0"/>
              <a:t>OSRs should be submitted with values determined by each company’s Ratings Methodology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Interfacing companies must coordinate to ensure OSRs are reevaluated when CRs, representing the end of a project, are submitted to ERCOT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A976C0-ADE7-43DC-9F62-1B03B9952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614729-054B-4650-999C-70869D3BFC05}"/>
              </a:ext>
            </a:extLst>
          </p:cNvPr>
          <p:cNvSpPr txBox="1"/>
          <p:nvPr/>
        </p:nvSpPr>
        <p:spPr>
          <a:xfrm>
            <a:off x="6705600" y="225842"/>
            <a:ext cx="5370005" cy="307777"/>
          </a:xfrm>
          <a:prstGeom prst="rect">
            <a:avLst/>
          </a:prstGeom>
          <a:noFill/>
          <a:ln w="12700">
            <a:solidFill>
              <a:srgbClr val="00AEC7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OSR (</a:t>
            </a:r>
            <a:r>
              <a:rPr lang="en-US" sz="1400" dirty="0" err="1"/>
              <a:t>OwnerShareRating</a:t>
            </a:r>
            <a:r>
              <a:rPr lang="en-US" sz="1400" dirty="0"/>
              <a:t>) = An individual company’s ratings set</a:t>
            </a:r>
          </a:p>
        </p:txBody>
      </p:sp>
    </p:spTree>
    <p:extLst>
      <p:ext uri="{BB962C8B-B14F-4D97-AF65-F5344CB8AC3E}">
        <p14:creationId xmlns:p14="http://schemas.microsoft.com/office/powerpoint/2010/main" val="1306742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B96EC79-67AA-48B3-AEC7-F20EDE1A86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9347305-ADF7-4700-85A0-F3CA749512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DAEA1F-BC6D-4D6F-BFEB-0A01795B0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65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CF54895-4D5C-4FC1-B0EC-59DDA2CDB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219200"/>
            <a:ext cx="8033163" cy="4883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SCR813 - Submitter Shown Jointly-Rated Equipment and Coordination Confirmation Requested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96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SCR813 - Enhanced Notifications – “Walking the Tree”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10667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Add functionality to send notifications to model-instance owners when “nearby” changes are made.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8432" y="2286000"/>
            <a:ext cx="60452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Currently notifications are only sent to owners of modified instances</a:t>
            </a:r>
          </a:p>
          <a:p>
            <a:r>
              <a:rPr lang="en-US" sz="2400" dirty="0"/>
              <a:t>Ratings sets are only owned by one company</a:t>
            </a:r>
          </a:p>
          <a:p>
            <a:pPr lvl="1"/>
            <a:r>
              <a:rPr lang="en-US" sz="2000" dirty="0"/>
              <a:t>Each company will have their own ratings set if jointly owned</a:t>
            </a:r>
          </a:p>
          <a:p>
            <a:r>
              <a:rPr lang="en-US" sz="2400" dirty="0"/>
              <a:t>Example</a:t>
            </a:r>
          </a:p>
          <a:p>
            <a:pPr lvl="1"/>
            <a:r>
              <a:rPr lang="en-US" sz="2200" dirty="0"/>
              <a:t>A notification would be sent to </a:t>
            </a:r>
            <a:r>
              <a:rPr lang="en-US" sz="2200" dirty="0">
                <a:solidFill>
                  <a:srgbClr val="00B050"/>
                </a:solidFill>
              </a:rPr>
              <a:t>Company B</a:t>
            </a:r>
            <a:r>
              <a:rPr lang="en-US" sz="2200" dirty="0"/>
              <a:t> if Ratings Set #1 were modified by </a:t>
            </a:r>
            <a:r>
              <a:rPr lang="en-US" sz="2200" dirty="0">
                <a:solidFill>
                  <a:srgbClr val="00B0F0"/>
                </a:solidFill>
              </a:rPr>
              <a:t>Company A</a:t>
            </a:r>
          </a:p>
          <a:p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  <a:p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1641" y="2076450"/>
            <a:ext cx="2923519" cy="4264418"/>
          </a:xfrm>
          <a:prstGeom prst="rect">
            <a:avLst/>
          </a:prstGeom>
        </p:spPr>
      </p:pic>
      <p:sp>
        <p:nvSpPr>
          <p:cNvPr id="7" name="Content Placeholder 5"/>
          <p:cNvSpPr txBox="1">
            <a:spLocks/>
          </p:cNvSpPr>
          <p:nvPr/>
        </p:nvSpPr>
        <p:spPr>
          <a:xfrm>
            <a:off x="7823241" y="2457451"/>
            <a:ext cx="3324922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/>
              <a:t>Changing the impedance will send a notification to </a:t>
            </a:r>
            <a:r>
              <a:rPr lang="en-US" sz="1200" i="1" dirty="0">
                <a:solidFill>
                  <a:srgbClr val="00B0F0"/>
                </a:solidFill>
              </a:rPr>
              <a:t>Company A</a:t>
            </a:r>
            <a:r>
              <a:rPr lang="en-US" sz="1200" i="1" dirty="0"/>
              <a:t> and </a:t>
            </a:r>
            <a:r>
              <a:rPr lang="en-US" sz="1200" i="1" dirty="0">
                <a:solidFill>
                  <a:srgbClr val="00B050"/>
                </a:solidFill>
              </a:rPr>
              <a:t>Company B</a:t>
            </a:r>
          </a:p>
          <a:p>
            <a:endParaRPr lang="en-US" sz="1200" i="1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9361180" y="3911226"/>
            <a:ext cx="2811770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/>
              <a:t>Changing the ratings in Ratings Set #1 will only send a notification to </a:t>
            </a:r>
            <a:r>
              <a:rPr lang="en-US" sz="1200" i="1" dirty="0">
                <a:solidFill>
                  <a:srgbClr val="00B0F0"/>
                </a:solidFill>
              </a:rPr>
              <a:t>Company A</a:t>
            </a:r>
            <a:endParaRPr lang="en-US" sz="1200" i="1" dirty="0">
              <a:solidFill>
                <a:srgbClr val="00B050"/>
              </a:solidFill>
            </a:endParaRPr>
          </a:p>
          <a:p>
            <a:endParaRPr lang="en-US" sz="1200" i="1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9342130" y="5442592"/>
            <a:ext cx="2811770" cy="49745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i="1" dirty="0"/>
              <a:t>Changing the ratings in Ratings Set #1 will only send a notification to </a:t>
            </a:r>
            <a:r>
              <a:rPr lang="en-US" sz="1200" i="1" dirty="0">
                <a:solidFill>
                  <a:srgbClr val="00B050"/>
                </a:solidFill>
              </a:rPr>
              <a:t>Company B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024526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C2CF-D4A3-4CB2-B269-936D1D45D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SCR813 - Additional Notification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A5E09-950C-49E9-A323-348F809F3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2895600"/>
            <a:ext cx="5461000" cy="31472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notification currently sent when a NOMCR is submitted would also be sent to all associated companies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89CA7-D100-449E-B6DF-D55565913E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BD3BB2-7566-4167-B676-76EC50587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424066"/>
            <a:ext cx="5638800" cy="418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763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  <a:p>
            <a:r>
              <a:rPr lang="en-US" dirty="0"/>
              <a:t>Incorporating Limiting Elements in Branch Ratings</a:t>
            </a:r>
          </a:p>
          <a:p>
            <a:r>
              <a:rPr lang="en-US" dirty="0"/>
              <a:t>Jointly-Rated Branches</a:t>
            </a:r>
          </a:p>
          <a:p>
            <a:r>
              <a:rPr lang="en-US" dirty="0"/>
              <a:t>Jointly-Rated Complications</a:t>
            </a:r>
          </a:p>
          <a:p>
            <a:r>
              <a:rPr lang="en-US" dirty="0"/>
              <a:t>Key Takeaways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2278E-31EA-4175-BC43-B32191C1E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for This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EB64C-4DCD-4B8C-B67E-ACD4AE838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Jointly-Rated Branch</a:t>
            </a:r>
          </a:p>
          <a:p>
            <a:pPr lvl="1"/>
            <a:r>
              <a:rPr lang="en-US" dirty="0"/>
              <a:t>Line or transformer with more than one company providing ratings</a:t>
            </a:r>
          </a:p>
          <a:p>
            <a:r>
              <a:rPr lang="en-US" dirty="0"/>
              <a:t>Jointly-Owned Branch</a:t>
            </a:r>
          </a:p>
          <a:p>
            <a:pPr lvl="1"/>
            <a:r>
              <a:rPr lang="en-US" dirty="0"/>
              <a:t>Line or transformer which has ownership associations to more than one company</a:t>
            </a:r>
          </a:p>
          <a:p>
            <a:pPr lvl="1"/>
            <a:r>
              <a:rPr lang="en-US" dirty="0"/>
              <a:t>Ownership, in this discussion, refers to the mechanism giving permissions to the data instance.  Associated “owners” of the data instance can provide ratings.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B086CC-048A-4AD7-8802-66EB3AC01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540EB19-E409-40F2-803F-EF52E4BA5EB1}"/>
              </a:ext>
            </a:extLst>
          </p:cNvPr>
          <p:cNvSpPr txBox="1">
            <a:spLocks/>
          </p:cNvSpPr>
          <p:nvPr/>
        </p:nvSpPr>
        <p:spPr>
          <a:xfrm>
            <a:off x="406400" y="4648200"/>
            <a:ext cx="11379200" cy="14708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/>
              <a:t>A line must have multiple ownership associations in order to have multiple ratings sets</a:t>
            </a:r>
          </a:p>
        </p:txBody>
      </p:sp>
    </p:spTree>
    <p:extLst>
      <p:ext uri="{BB962C8B-B14F-4D97-AF65-F5344CB8AC3E}">
        <p14:creationId xmlns:p14="http://schemas.microsoft.com/office/powerpoint/2010/main" val="3897276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6BDAF-1714-4F68-96D6-FA7E98ED4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Ratings as a Proxy for Other Equipment Ratings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D12B7-04AE-4715-9E7C-064A9A1E3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2819399"/>
          </a:xfrm>
        </p:spPr>
        <p:txBody>
          <a:bodyPr/>
          <a:lstStyle/>
          <a:p>
            <a:r>
              <a:rPr lang="en-US" dirty="0"/>
              <a:t>ERCOT systems only consider ratings on lines and transformers when performing analysis</a:t>
            </a:r>
          </a:p>
          <a:p>
            <a:endParaRPr lang="en-US" dirty="0"/>
          </a:p>
          <a:p>
            <a:r>
              <a:rPr lang="en-US" dirty="0"/>
              <a:t>As such, applicable limiting equipment ratings must be “baked into” the line and transformer ratings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BB058-481E-4DC5-B9DA-AA239725DD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B41105D-5D2C-4FCF-8C19-8F4AC97760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2804137"/>
            <a:ext cx="3829050" cy="319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FF9B925-B4CA-4331-811D-68E5671E7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810000"/>
            <a:ext cx="8032750" cy="167619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E7E47D-F344-4ED2-8E22-D99CB10A5D1A}"/>
              </a:ext>
            </a:extLst>
          </p:cNvPr>
          <p:cNvSpPr txBox="1"/>
          <p:nvPr/>
        </p:nvSpPr>
        <p:spPr>
          <a:xfrm>
            <a:off x="3276600" y="5440903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/>
              <a:t>NDSWG Meeting Notes, ROS 8/11/2005</a:t>
            </a:r>
          </a:p>
          <a:p>
            <a:pPr algn="r"/>
            <a:r>
              <a:rPr lang="en-US" sz="1200" dirty="0">
                <a:hlinkClick r:id="rId4"/>
              </a:rPr>
              <a:t>https://www.ercot.com/calendar/event?id=1421263490400</a:t>
            </a:r>
            <a:endParaRPr lang="en-US" sz="1200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DED5F3-3378-4E38-9734-D902E40F6E39}"/>
              </a:ext>
            </a:extLst>
          </p:cNvPr>
          <p:cNvSpPr txBox="1"/>
          <p:nvPr/>
        </p:nvSpPr>
        <p:spPr>
          <a:xfrm>
            <a:off x="9372600" y="5971649"/>
            <a:ext cx="2819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i="1" dirty="0"/>
              <a:t>Reporting pulled from archival microfiche</a:t>
            </a:r>
          </a:p>
        </p:txBody>
      </p:sp>
    </p:spTree>
    <p:extLst>
      <p:ext uri="{BB962C8B-B14F-4D97-AF65-F5344CB8AC3E}">
        <p14:creationId xmlns:p14="http://schemas.microsoft.com/office/powerpoint/2010/main" val="1994670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769600" cy="48768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400" dirty="0"/>
              <a:t>Devices within the </a:t>
            </a:r>
            <a:r>
              <a:rPr lang="en-US" sz="2400" dirty="0">
                <a:solidFill>
                  <a:srgbClr val="00B050"/>
                </a:solidFill>
              </a:rPr>
              <a:t>green </a:t>
            </a:r>
            <a:r>
              <a:rPr lang="en-US" sz="2400" dirty="0"/>
              <a:t>box are part of the facility.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1505716" y="2362200"/>
            <a:ext cx="9180567" cy="2590800"/>
            <a:chOff x="-16493" y="2514600"/>
            <a:chExt cx="9180567" cy="2590800"/>
          </a:xfrm>
        </p:grpSpPr>
        <p:sp>
          <p:nvSpPr>
            <p:cNvPr id="6" name="TextBox 5"/>
            <p:cNvSpPr txBox="1"/>
            <p:nvPr/>
          </p:nvSpPr>
          <p:spPr>
            <a:xfrm>
              <a:off x="8454828" y="2685323"/>
              <a:ext cx="7092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SUBB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57200" y="3005015"/>
              <a:ext cx="8229600" cy="1262185"/>
              <a:chOff x="838200" y="2209800"/>
              <a:chExt cx="7391400" cy="1447800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838200" y="2209800"/>
                <a:ext cx="0" cy="14478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8229600" y="2209800"/>
                <a:ext cx="0" cy="14478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838200" y="2895600"/>
                <a:ext cx="7391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/>
            <p:cNvSpPr txBox="1"/>
            <p:nvPr/>
          </p:nvSpPr>
          <p:spPr>
            <a:xfrm>
              <a:off x="-16493" y="2714189"/>
              <a:ext cx="7317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SUBA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31503" y="2876144"/>
              <a:ext cx="73848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A_B_1</a:t>
              </a:r>
            </a:p>
            <a:p>
              <a:pPr algn="ctr"/>
              <a:r>
                <a:rPr lang="en-US" sz="1400" dirty="0"/>
                <a:t>700 MVA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66852" y="2514600"/>
              <a:ext cx="7967548" cy="2590800"/>
            </a:xfrm>
            <a:prstGeom prst="roundRect">
              <a:avLst/>
            </a:prstGeom>
            <a:noFill/>
            <a:ln>
              <a:solidFill>
                <a:srgbClr val="00B05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18547" y="2587061"/>
              <a:ext cx="65453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CBA1 478 MVA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90368" y="3441816"/>
              <a:ext cx="310896" cy="310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249915" y="3462216"/>
              <a:ext cx="357359" cy="34778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559470" y="3439435"/>
              <a:ext cx="357359" cy="34778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6799144" y="3441816"/>
              <a:ext cx="310896" cy="310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6158691" y="3462216"/>
              <a:ext cx="357359" cy="34778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468246" y="3439435"/>
              <a:ext cx="357359" cy="34778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627323" y="2589990"/>
              <a:ext cx="65453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CBB1 478 MVA</a:t>
              </a:r>
            </a:p>
            <a:p>
              <a:pPr algn="ctr"/>
              <a:endParaRPr lang="en-US" sz="1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347311" y="2587061"/>
              <a:ext cx="81809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DSCB1 478 MVA</a:t>
              </a:r>
            </a:p>
            <a:p>
              <a:pPr algn="ctr"/>
              <a:endParaRPr lang="en-US" sz="1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743777" y="2587061"/>
              <a:ext cx="81809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DSCB2 478 MVA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450507" y="2593019"/>
              <a:ext cx="81809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DSCA2 478 MVA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1447" y="4109462"/>
              <a:ext cx="91707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Buswork 287</a:t>
              </a:r>
            </a:p>
            <a:p>
              <a:pPr algn="ctr"/>
              <a:r>
                <a:rPr lang="en-US" sz="1400" dirty="0"/>
                <a:t>MVA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859524" y="3391298"/>
              <a:ext cx="78648" cy="43219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>
              <a:endCxn id="35" idx="4"/>
            </p:cNvCxnSpPr>
            <p:nvPr/>
          </p:nvCxnSpPr>
          <p:spPr>
            <a:xfrm flipV="1">
              <a:off x="898848" y="3823489"/>
              <a:ext cx="0" cy="33222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7708766" y="4109462"/>
              <a:ext cx="91328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Buswork478</a:t>
              </a:r>
            </a:p>
            <a:p>
              <a:pPr algn="ctr"/>
              <a:r>
                <a:rPr lang="en-US" sz="1400" dirty="0"/>
                <a:t>MVA</a:t>
              </a:r>
            </a:p>
            <a:p>
              <a:pPr algn="ctr"/>
              <a:endParaRPr lang="en-US" sz="1400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8112979" y="3391298"/>
              <a:ext cx="78648" cy="43219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Connector 41"/>
            <p:cNvCxnSpPr>
              <a:endCxn id="41" idx="4"/>
            </p:cNvCxnSpPr>
            <p:nvPr/>
          </p:nvCxnSpPr>
          <p:spPr>
            <a:xfrm flipV="1">
              <a:off x="8152303" y="3823489"/>
              <a:ext cx="0" cy="33222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1842133" y="4103196"/>
              <a:ext cx="88774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PT</a:t>
              </a:r>
            </a:p>
            <a:p>
              <a:pPr algn="ctr"/>
              <a:r>
                <a:rPr lang="en-US" sz="1400" dirty="0"/>
                <a:t>478 MVA</a:t>
              </a:r>
            </a:p>
          </p:txBody>
        </p:sp>
        <p:sp>
          <p:nvSpPr>
            <p:cNvPr id="44" name="Oval 43"/>
            <p:cNvSpPr/>
            <p:nvPr/>
          </p:nvSpPr>
          <p:spPr>
            <a:xfrm>
              <a:off x="2246346" y="3385032"/>
              <a:ext cx="78648" cy="43219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>
              <a:endCxn id="44" idx="4"/>
            </p:cNvCxnSpPr>
            <p:nvPr/>
          </p:nvCxnSpPr>
          <p:spPr>
            <a:xfrm flipV="1">
              <a:off x="2285670" y="3817223"/>
              <a:ext cx="0" cy="33222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6206632" y="4103196"/>
              <a:ext cx="913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PT</a:t>
              </a:r>
            </a:p>
            <a:p>
              <a:pPr algn="ctr"/>
              <a:r>
                <a:rPr lang="en-US" sz="1400" dirty="0"/>
                <a:t>478</a:t>
              </a:r>
            </a:p>
            <a:p>
              <a:pPr algn="ctr"/>
              <a:r>
                <a:rPr lang="en-US" sz="1400" dirty="0"/>
                <a:t>MVA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6610845" y="3385032"/>
              <a:ext cx="78648" cy="43219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endCxn id="47" idx="4"/>
            </p:cNvCxnSpPr>
            <p:nvPr/>
          </p:nvCxnSpPr>
          <p:spPr>
            <a:xfrm flipV="1">
              <a:off x="6650169" y="3817223"/>
              <a:ext cx="0" cy="33222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5352012" y="4052152"/>
              <a:ext cx="81079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WT</a:t>
              </a:r>
            </a:p>
            <a:p>
              <a:pPr algn="ctr"/>
              <a:r>
                <a:rPr lang="en-US" sz="1400" dirty="0"/>
                <a:t>478 MVA</a:t>
              </a:r>
            </a:p>
          </p:txBody>
        </p:sp>
        <p:sp>
          <p:nvSpPr>
            <p:cNvPr id="50" name="Oval 49"/>
            <p:cNvSpPr/>
            <p:nvPr/>
          </p:nvSpPr>
          <p:spPr>
            <a:xfrm>
              <a:off x="5712400" y="3341594"/>
              <a:ext cx="78648" cy="43219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>
              <a:endCxn id="50" idx="4"/>
            </p:cNvCxnSpPr>
            <p:nvPr/>
          </p:nvCxnSpPr>
          <p:spPr>
            <a:xfrm flipV="1">
              <a:off x="5751724" y="3773785"/>
              <a:ext cx="0" cy="33222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2947029" y="4100091"/>
              <a:ext cx="80145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WT</a:t>
              </a:r>
            </a:p>
            <a:p>
              <a:pPr algn="ctr"/>
              <a:r>
                <a:rPr lang="en-US" sz="1400" dirty="0"/>
                <a:t>478 MVA</a:t>
              </a:r>
            </a:p>
          </p:txBody>
        </p:sp>
        <p:sp>
          <p:nvSpPr>
            <p:cNvPr id="53" name="Oval 52"/>
            <p:cNvSpPr/>
            <p:nvPr/>
          </p:nvSpPr>
          <p:spPr>
            <a:xfrm>
              <a:off x="3351242" y="3381927"/>
              <a:ext cx="78648" cy="43219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endCxn id="53" idx="4"/>
            </p:cNvCxnSpPr>
            <p:nvPr/>
          </p:nvCxnSpPr>
          <p:spPr>
            <a:xfrm flipV="1">
              <a:off x="3390566" y="3814118"/>
              <a:ext cx="0" cy="33222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963447" y="2585399"/>
              <a:ext cx="81809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DSCA1 478 MVA</a:t>
              </a:r>
            </a:p>
          </p:txBody>
        </p:sp>
      </p:grpSp>
      <p:sp>
        <p:nvSpPr>
          <p:cNvPr id="57" name="Title 1">
            <a:extLst>
              <a:ext uri="{FF2B5EF4-FFF2-40B4-BE49-F238E27FC236}">
                <a16:creationId xmlns:a16="http://schemas.microsoft.com/office/drawing/2014/main" id="{267CD5C6-CD21-4186-BFD6-E9DAA9F85DA2}"/>
              </a:ext>
            </a:extLst>
          </p:cNvPr>
          <p:cNvSpPr txBox="1">
            <a:spLocks/>
          </p:cNvSpPr>
          <p:nvPr/>
        </p:nvSpPr>
        <p:spPr>
          <a:xfrm>
            <a:off x="457200" y="274695"/>
            <a:ext cx="112776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Example #1 – Equipment Ratings Incorporated in Facility Rating</a:t>
            </a:r>
          </a:p>
        </p:txBody>
      </p:sp>
    </p:spTree>
    <p:extLst>
      <p:ext uri="{BB962C8B-B14F-4D97-AF65-F5344CB8AC3E}">
        <p14:creationId xmlns:p14="http://schemas.microsoft.com/office/powerpoint/2010/main" val="2240529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1" y="1219200"/>
            <a:ext cx="3384287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Substation A</a:t>
            </a:r>
          </a:p>
          <a:p>
            <a:pPr lvl="1">
              <a:lnSpc>
                <a:spcPct val="150000"/>
              </a:lnSpc>
            </a:pPr>
            <a:r>
              <a:rPr lang="en-US" sz="1100" dirty="0"/>
              <a:t>Buswork – 287 MVA</a:t>
            </a:r>
          </a:p>
          <a:p>
            <a:pPr lvl="1">
              <a:lnSpc>
                <a:spcPct val="150000"/>
              </a:lnSpc>
            </a:pPr>
            <a:r>
              <a:rPr lang="en-US" sz="1100" dirty="0"/>
              <a:t>DSCA1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/>
              <a:t>CBA1 – 478 MVA </a:t>
            </a:r>
          </a:p>
          <a:p>
            <a:pPr lvl="1">
              <a:lnSpc>
                <a:spcPct val="150000"/>
              </a:lnSpc>
            </a:pPr>
            <a:r>
              <a:rPr lang="en-US" sz="1100" dirty="0"/>
              <a:t>PT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/>
              <a:t>DSCA2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/>
              <a:t>WT – 478 MVA</a:t>
            </a:r>
          </a:p>
          <a:p>
            <a:pPr lvl="1"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6" name="Content Placeholder 2"/>
          <p:cNvSpPr txBox="1">
            <a:spLocks/>
          </p:cNvSpPr>
          <p:nvPr/>
        </p:nvSpPr>
        <p:spPr>
          <a:xfrm>
            <a:off x="7179168" y="1219200"/>
            <a:ext cx="3384287" cy="487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Substation B</a:t>
            </a:r>
          </a:p>
          <a:p>
            <a:pPr lvl="1">
              <a:lnSpc>
                <a:spcPct val="150000"/>
              </a:lnSpc>
            </a:pPr>
            <a:r>
              <a:rPr lang="en-US" sz="1100" dirty="0"/>
              <a:t>Buswork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/>
              <a:t>DSCA1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/>
              <a:t>CBA1 – 478 MVA </a:t>
            </a:r>
          </a:p>
          <a:p>
            <a:pPr lvl="1">
              <a:lnSpc>
                <a:spcPct val="150000"/>
              </a:lnSpc>
            </a:pPr>
            <a:r>
              <a:rPr lang="en-US" sz="1100" dirty="0"/>
              <a:t>PT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/>
              <a:t>DSCA2 – 478 MVA</a:t>
            </a:r>
          </a:p>
          <a:p>
            <a:pPr lvl="1">
              <a:lnSpc>
                <a:spcPct val="150000"/>
              </a:lnSpc>
            </a:pPr>
            <a:r>
              <a:rPr lang="en-US" sz="1100" dirty="0"/>
              <a:t>WT – 478 MVA</a:t>
            </a:r>
          </a:p>
          <a:p>
            <a:pPr lvl="1"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57" name="Content Placeholder 2"/>
          <p:cNvSpPr txBox="1">
            <a:spLocks/>
          </p:cNvSpPr>
          <p:nvPr/>
        </p:nvSpPr>
        <p:spPr>
          <a:xfrm>
            <a:off x="4589597" y="3836551"/>
            <a:ext cx="3384287" cy="214520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000" dirty="0"/>
              <a:t>Line - A_B_1</a:t>
            </a:r>
          </a:p>
          <a:p>
            <a:pPr lvl="1">
              <a:lnSpc>
                <a:spcPct val="150000"/>
              </a:lnSpc>
            </a:pPr>
            <a:r>
              <a:rPr lang="en-US" sz="1100" dirty="0"/>
              <a:t>700 MVA</a:t>
            </a:r>
          </a:p>
          <a:p>
            <a:pPr lvl="1"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2623517" y="4343400"/>
            <a:ext cx="1459954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7" name="Group 96"/>
          <p:cNvGrpSpPr/>
          <p:nvPr/>
        </p:nvGrpSpPr>
        <p:grpSpPr>
          <a:xfrm>
            <a:off x="1539241" y="1093350"/>
            <a:ext cx="9180567" cy="2590800"/>
            <a:chOff x="-16493" y="2514600"/>
            <a:chExt cx="9180567" cy="2590800"/>
          </a:xfrm>
        </p:grpSpPr>
        <p:sp>
          <p:nvSpPr>
            <p:cNvPr id="98" name="TextBox 97"/>
            <p:cNvSpPr txBox="1"/>
            <p:nvPr/>
          </p:nvSpPr>
          <p:spPr>
            <a:xfrm>
              <a:off x="8454828" y="2685323"/>
              <a:ext cx="7092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SUBB</a:t>
              </a:r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457200" y="3005015"/>
              <a:ext cx="8229600" cy="1262185"/>
              <a:chOff x="838200" y="2209800"/>
              <a:chExt cx="7391400" cy="1447800"/>
            </a:xfrm>
          </p:grpSpPr>
          <p:cxnSp>
            <p:nvCxnSpPr>
              <p:cNvPr id="133" name="Straight Connector 132"/>
              <p:cNvCxnSpPr/>
              <p:nvPr/>
            </p:nvCxnSpPr>
            <p:spPr>
              <a:xfrm>
                <a:off x="838200" y="2209800"/>
                <a:ext cx="0" cy="14478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8229600" y="2209800"/>
                <a:ext cx="0" cy="14478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838200" y="2895600"/>
                <a:ext cx="73914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0" name="TextBox 99"/>
            <p:cNvSpPr txBox="1"/>
            <p:nvPr/>
          </p:nvSpPr>
          <p:spPr>
            <a:xfrm>
              <a:off x="-16493" y="2714189"/>
              <a:ext cx="7317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SUBA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331503" y="2876144"/>
              <a:ext cx="73848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A_B_1</a:t>
              </a:r>
            </a:p>
            <a:p>
              <a:pPr algn="ctr"/>
              <a:r>
                <a:rPr lang="en-US" sz="1400" dirty="0"/>
                <a:t>700 MVA</a:t>
              </a:r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566852" y="2514600"/>
              <a:ext cx="7967548" cy="2590800"/>
            </a:xfrm>
            <a:prstGeom prst="roundRect">
              <a:avLst/>
            </a:prstGeom>
            <a:noFill/>
            <a:ln>
              <a:solidFill>
                <a:srgbClr val="00B05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718547" y="2587061"/>
              <a:ext cx="65453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CBA1 478 MVA</a:t>
              </a: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1890368" y="3441816"/>
              <a:ext cx="310896" cy="310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cxnSp>
          <p:nvCxnSpPr>
            <p:cNvPr id="105" name="Straight Connector 104"/>
            <p:cNvCxnSpPr/>
            <p:nvPr/>
          </p:nvCxnSpPr>
          <p:spPr>
            <a:xfrm>
              <a:off x="1249915" y="3462216"/>
              <a:ext cx="357359" cy="34778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2559470" y="3439435"/>
              <a:ext cx="357359" cy="34778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Rectangle 106"/>
            <p:cNvSpPr/>
            <p:nvPr/>
          </p:nvSpPr>
          <p:spPr>
            <a:xfrm>
              <a:off x="6799144" y="3441816"/>
              <a:ext cx="310896" cy="3108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cxnSp>
          <p:nvCxnSpPr>
            <p:cNvPr id="108" name="Straight Connector 107"/>
            <p:cNvCxnSpPr/>
            <p:nvPr/>
          </p:nvCxnSpPr>
          <p:spPr>
            <a:xfrm>
              <a:off x="6158691" y="3462216"/>
              <a:ext cx="357359" cy="34778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7468246" y="3439435"/>
              <a:ext cx="357359" cy="34778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6627323" y="2589990"/>
              <a:ext cx="65453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CBB1 478 MVA</a:t>
              </a:r>
            </a:p>
            <a:p>
              <a:pPr algn="ctr"/>
              <a:endParaRPr lang="en-US" sz="14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7347311" y="2587061"/>
              <a:ext cx="81809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DSCB1 478 MVA</a:t>
              </a:r>
            </a:p>
            <a:p>
              <a:pPr algn="ctr"/>
              <a:endParaRPr lang="en-US" sz="14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743777" y="2587061"/>
              <a:ext cx="81809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DSCB2 478 MVA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2450507" y="2593019"/>
              <a:ext cx="81809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DSCA2 478 MVA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31447" y="4109462"/>
              <a:ext cx="91707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Buswork 287</a:t>
              </a:r>
            </a:p>
            <a:p>
              <a:pPr algn="ctr"/>
              <a:r>
                <a:rPr lang="en-US" sz="1400" dirty="0"/>
                <a:t>MVA</a:t>
              </a:r>
            </a:p>
          </p:txBody>
        </p:sp>
        <p:sp>
          <p:nvSpPr>
            <p:cNvPr id="115" name="Oval 114"/>
            <p:cNvSpPr/>
            <p:nvPr/>
          </p:nvSpPr>
          <p:spPr>
            <a:xfrm>
              <a:off x="859524" y="3391298"/>
              <a:ext cx="78648" cy="43219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Straight Connector 115"/>
            <p:cNvCxnSpPr>
              <a:endCxn id="115" idx="4"/>
            </p:cNvCxnSpPr>
            <p:nvPr/>
          </p:nvCxnSpPr>
          <p:spPr>
            <a:xfrm flipV="1">
              <a:off x="898848" y="3823489"/>
              <a:ext cx="0" cy="33222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6"/>
            <p:cNvSpPr txBox="1"/>
            <p:nvPr/>
          </p:nvSpPr>
          <p:spPr>
            <a:xfrm>
              <a:off x="7708766" y="4109462"/>
              <a:ext cx="91328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Buswork478</a:t>
              </a:r>
            </a:p>
            <a:p>
              <a:pPr algn="ctr"/>
              <a:r>
                <a:rPr lang="en-US" sz="1400" dirty="0"/>
                <a:t>MVA</a:t>
              </a:r>
            </a:p>
            <a:p>
              <a:pPr algn="ctr"/>
              <a:endParaRPr lang="en-US" sz="1400" dirty="0"/>
            </a:p>
          </p:txBody>
        </p:sp>
        <p:sp>
          <p:nvSpPr>
            <p:cNvPr id="118" name="Oval 117"/>
            <p:cNvSpPr/>
            <p:nvPr/>
          </p:nvSpPr>
          <p:spPr>
            <a:xfrm>
              <a:off x="8112979" y="3391298"/>
              <a:ext cx="78648" cy="43219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9" name="Straight Connector 118"/>
            <p:cNvCxnSpPr>
              <a:endCxn id="118" idx="4"/>
            </p:cNvCxnSpPr>
            <p:nvPr/>
          </p:nvCxnSpPr>
          <p:spPr>
            <a:xfrm flipV="1">
              <a:off x="8152303" y="3823489"/>
              <a:ext cx="0" cy="33222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Box 119"/>
            <p:cNvSpPr txBox="1"/>
            <p:nvPr/>
          </p:nvSpPr>
          <p:spPr>
            <a:xfrm>
              <a:off x="1842133" y="4103196"/>
              <a:ext cx="88774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PT</a:t>
              </a:r>
            </a:p>
            <a:p>
              <a:pPr algn="ctr"/>
              <a:r>
                <a:rPr lang="en-US" sz="1400" dirty="0"/>
                <a:t>478 MVA</a:t>
              </a:r>
            </a:p>
          </p:txBody>
        </p:sp>
        <p:sp>
          <p:nvSpPr>
            <p:cNvPr id="121" name="Oval 120"/>
            <p:cNvSpPr/>
            <p:nvPr/>
          </p:nvSpPr>
          <p:spPr>
            <a:xfrm>
              <a:off x="2246346" y="3385032"/>
              <a:ext cx="78648" cy="43219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/>
            <p:cNvCxnSpPr>
              <a:endCxn id="121" idx="4"/>
            </p:cNvCxnSpPr>
            <p:nvPr/>
          </p:nvCxnSpPr>
          <p:spPr>
            <a:xfrm flipV="1">
              <a:off x="2285670" y="3817223"/>
              <a:ext cx="0" cy="33222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6206632" y="4103196"/>
              <a:ext cx="91328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PT</a:t>
              </a:r>
            </a:p>
            <a:p>
              <a:pPr algn="ctr"/>
              <a:r>
                <a:rPr lang="en-US" sz="1400" dirty="0"/>
                <a:t>478</a:t>
              </a:r>
            </a:p>
            <a:p>
              <a:pPr algn="ctr"/>
              <a:r>
                <a:rPr lang="en-US" sz="1400" dirty="0"/>
                <a:t>MVA</a:t>
              </a:r>
            </a:p>
          </p:txBody>
        </p:sp>
        <p:sp>
          <p:nvSpPr>
            <p:cNvPr id="124" name="Oval 123"/>
            <p:cNvSpPr/>
            <p:nvPr/>
          </p:nvSpPr>
          <p:spPr>
            <a:xfrm>
              <a:off x="6610845" y="3385032"/>
              <a:ext cx="78648" cy="43219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5" name="Straight Connector 124"/>
            <p:cNvCxnSpPr>
              <a:endCxn id="124" idx="4"/>
            </p:cNvCxnSpPr>
            <p:nvPr/>
          </p:nvCxnSpPr>
          <p:spPr>
            <a:xfrm flipV="1">
              <a:off x="6650169" y="3817223"/>
              <a:ext cx="0" cy="33222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Box 125"/>
            <p:cNvSpPr txBox="1"/>
            <p:nvPr/>
          </p:nvSpPr>
          <p:spPr>
            <a:xfrm>
              <a:off x="5352012" y="4052152"/>
              <a:ext cx="81079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WT</a:t>
              </a:r>
            </a:p>
            <a:p>
              <a:pPr algn="ctr"/>
              <a:r>
                <a:rPr lang="en-US" sz="1400" dirty="0"/>
                <a:t>478 MVA</a:t>
              </a:r>
            </a:p>
          </p:txBody>
        </p:sp>
        <p:sp>
          <p:nvSpPr>
            <p:cNvPr id="127" name="Oval 126"/>
            <p:cNvSpPr/>
            <p:nvPr/>
          </p:nvSpPr>
          <p:spPr>
            <a:xfrm>
              <a:off x="5712400" y="3341594"/>
              <a:ext cx="78648" cy="43219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Connector 127"/>
            <p:cNvCxnSpPr>
              <a:endCxn id="127" idx="4"/>
            </p:cNvCxnSpPr>
            <p:nvPr/>
          </p:nvCxnSpPr>
          <p:spPr>
            <a:xfrm flipV="1">
              <a:off x="5751724" y="3773785"/>
              <a:ext cx="0" cy="33222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TextBox 128"/>
            <p:cNvSpPr txBox="1"/>
            <p:nvPr/>
          </p:nvSpPr>
          <p:spPr>
            <a:xfrm>
              <a:off x="2947029" y="4100091"/>
              <a:ext cx="80145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WT</a:t>
              </a:r>
            </a:p>
            <a:p>
              <a:pPr algn="ctr"/>
              <a:r>
                <a:rPr lang="en-US" sz="1400" dirty="0"/>
                <a:t>478 MVA</a:t>
              </a:r>
            </a:p>
          </p:txBody>
        </p:sp>
        <p:sp>
          <p:nvSpPr>
            <p:cNvPr id="130" name="Oval 129"/>
            <p:cNvSpPr/>
            <p:nvPr/>
          </p:nvSpPr>
          <p:spPr>
            <a:xfrm>
              <a:off x="3351242" y="3381927"/>
              <a:ext cx="78648" cy="43219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1" name="Straight Connector 130"/>
            <p:cNvCxnSpPr>
              <a:endCxn id="130" idx="4"/>
            </p:cNvCxnSpPr>
            <p:nvPr/>
          </p:nvCxnSpPr>
          <p:spPr>
            <a:xfrm flipV="1">
              <a:off x="3390566" y="3814118"/>
              <a:ext cx="0" cy="33222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/>
            <p:cNvSpPr txBox="1"/>
            <p:nvPr/>
          </p:nvSpPr>
          <p:spPr>
            <a:xfrm>
              <a:off x="963447" y="2585399"/>
              <a:ext cx="81809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DSCA1 478 MVA</a:t>
              </a:r>
            </a:p>
          </p:txBody>
        </p:sp>
      </p:grpSp>
      <p:sp>
        <p:nvSpPr>
          <p:cNvPr id="49" name="Title 1">
            <a:extLst>
              <a:ext uri="{FF2B5EF4-FFF2-40B4-BE49-F238E27FC236}">
                <a16:creationId xmlns:a16="http://schemas.microsoft.com/office/drawing/2014/main" id="{4137F8EA-CC44-4B3E-B1BE-DC35A00991B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8000" y="244475"/>
            <a:ext cx="11277600" cy="5175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Example #1 – Equipment Ratings Incorporated in Facility Rating</a:t>
            </a:r>
          </a:p>
        </p:txBody>
      </p:sp>
    </p:spTree>
    <p:extLst>
      <p:ext uri="{BB962C8B-B14F-4D97-AF65-F5344CB8AC3E}">
        <p14:creationId xmlns:p14="http://schemas.microsoft.com/office/powerpoint/2010/main" val="1965575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5C3098F-F974-4A87-A8F9-06A7FAD43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875" y="2057400"/>
            <a:ext cx="10766564" cy="2755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185C31E-28C8-483A-BD1B-C4194421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Jointly-Rated Branches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5F0B5-5C98-4B53-8471-A965B73DD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14400"/>
            <a:ext cx="11379200" cy="1051337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An individual branch can have separate ratings for each company that is denoted as an “owner”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321525-1714-427B-AF5F-E51A78E4C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1B5493-7554-44E2-A597-10C59F6875B7}"/>
              </a:ext>
            </a:extLst>
          </p:cNvPr>
          <p:cNvSpPr/>
          <p:nvPr/>
        </p:nvSpPr>
        <p:spPr>
          <a:xfrm>
            <a:off x="1143000" y="3241763"/>
            <a:ext cx="6858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157C466-5019-472C-B491-E69328DFC39C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1485900" y="3698963"/>
            <a:ext cx="431800" cy="58370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1DF3019-3CF8-47C5-AFDC-91802294D635}"/>
              </a:ext>
            </a:extLst>
          </p:cNvPr>
          <p:cNvSpPr txBox="1"/>
          <p:nvPr/>
        </p:nvSpPr>
        <p:spPr>
          <a:xfrm>
            <a:off x="508000" y="4282664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One </a:t>
            </a:r>
            <a:r>
              <a:rPr lang="en-US" sz="1400" dirty="0" err="1">
                <a:solidFill>
                  <a:srgbClr val="FF0000"/>
                </a:solidFill>
              </a:rPr>
              <a:t>OwnerShareRating</a:t>
            </a:r>
            <a:r>
              <a:rPr lang="en-US" sz="1400" dirty="0">
                <a:solidFill>
                  <a:srgbClr val="FF0000"/>
                </a:solidFill>
              </a:rPr>
              <a:t> Per Company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FB09B4-3D5B-4ECC-8A24-AB13CECBAB60}"/>
              </a:ext>
            </a:extLst>
          </p:cNvPr>
          <p:cNvSpPr/>
          <p:nvPr/>
        </p:nvSpPr>
        <p:spPr>
          <a:xfrm>
            <a:off x="3741524" y="4087074"/>
            <a:ext cx="7637675" cy="3738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071F244-24AE-463F-BA77-C7E8E0AFC4AF}"/>
              </a:ext>
            </a:extLst>
          </p:cNvPr>
          <p:cNvCxnSpPr>
            <a:cxnSpLocks/>
          </p:cNvCxnSpPr>
          <p:nvPr/>
        </p:nvCxnSpPr>
        <p:spPr>
          <a:xfrm>
            <a:off x="7152534" y="4460962"/>
            <a:ext cx="619866" cy="533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91F004A-E7C0-4CEE-B4D3-D49F1731533F}"/>
              </a:ext>
            </a:extLst>
          </p:cNvPr>
          <p:cNvSpPr txBox="1"/>
          <p:nvPr/>
        </p:nvSpPr>
        <p:spPr>
          <a:xfrm>
            <a:off x="6629400" y="4925345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Multiple Ownership associations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01895B1D-920E-4FE9-92F0-F8B6E88A3CCB}"/>
              </a:ext>
            </a:extLst>
          </p:cNvPr>
          <p:cNvSpPr txBox="1">
            <a:spLocks/>
          </p:cNvSpPr>
          <p:nvPr/>
        </p:nvSpPr>
        <p:spPr>
          <a:xfrm>
            <a:off x="728875" y="5243081"/>
            <a:ext cx="11379200" cy="105133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/>
              <a:t>Downstream systems will use the most conservative value per rating type and temperature </a:t>
            </a:r>
          </a:p>
        </p:txBody>
      </p:sp>
    </p:spTree>
    <p:extLst>
      <p:ext uri="{BB962C8B-B14F-4D97-AF65-F5344CB8AC3E}">
        <p14:creationId xmlns:p14="http://schemas.microsoft.com/office/powerpoint/2010/main" val="2441437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86BDF-BF04-48B4-88D5-B1F72C64E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dirty="0" err="1"/>
              <a:t>OwnerShareRating</a:t>
            </a:r>
            <a:r>
              <a:rPr lang="en-US" dirty="0"/>
              <a:t> (OSR) for Each Company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061AF3-217D-43E1-8B96-280FD445FC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7A07F94-6532-480F-8B5A-63CDB5904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2600" y="1752600"/>
            <a:ext cx="2314286" cy="404761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ED77BF8-5715-4F66-89DD-200D17C4CD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7600" y="1219200"/>
            <a:ext cx="2304762" cy="404761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38A290F-07BB-4CD5-8FFC-0E346064A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447800"/>
            <a:ext cx="6756400" cy="4595022"/>
          </a:xfrm>
        </p:spPr>
        <p:txBody>
          <a:bodyPr/>
          <a:lstStyle/>
          <a:p>
            <a:r>
              <a:rPr lang="en-US" dirty="0"/>
              <a:t>Jointly-rated lines should have an </a:t>
            </a:r>
            <a:r>
              <a:rPr lang="en-US" dirty="0" err="1"/>
              <a:t>OwnerShareRating</a:t>
            </a:r>
            <a:r>
              <a:rPr lang="en-US" dirty="0"/>
              <a:t> (OSR) for each company</a:t>
            </a:r>
          </a:p>
          <a:p>
            <a:r>
              <a:rPr lang="en-US" dirty="0"/>
              <a:t>Static ratings are required but dynamic ratings are optional</a:t>
            </a:r>
          </a:p>
          <a:p>
            <a:r>
              <a:rPr lang="en-US" dirty="0"/>
              <a:t>ERCOT applications will extend static-only OSR values across all temperatures when paired with a dynamically rated OSR</a:t>
            </a:r>
          </a:p>
        </p:txBody>
      </p:sp>
    </p:spTree>
    <p:extLst>
      <p:ext uri="{BB962C8B-B14F-4D97-AF65-F5344CB8AC3E}">
        <p14:creationId xmlns:p14="http://schemas.microsoft.com/office/powerpoint/2010/main" val="3557682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Assuming the </a:t>
            </a:r>
            <a:r>
              <a:rPr lang="en-US" sz="2000" dirty="0">
                <a:solidFill>
                  <a:srgbClr val="00B050"/>
                </a:solidFill>
              </a:rPr>
              <a:t>boxed</a:t>
            </a:r>
            <a:r>
              <a:rPr lang="en-US" sz="2000" dirty="0"/>
              <a:t> devices are the facility.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Determine the Normal Rating for the Static Rating for each Company.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859280" y="2819400"/>
            <a:ext cx="8444070" cy="3429000"/>
            <a:chOff x="335280" y="2819400"/>
            <a:chExt cx="8444070" cy="3429000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4600063" y="2819400"/>
              <a:ext cx="0" cy="3429000"/>
            </a:xfrm>
            <a:prstGeom prst="line">
              <a:avLst/>
            </a:pr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2012506" y="5686623"/>
              <a:ext cx="2342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Company X Owned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4960350" y="5688270"/>
              <a:ext cx="23424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Company Y Owned</a:t>
              </a:r>
            </a:p>
          </p:txBody>
        </p:sp>
        <p:grpSp>
          <p:nvGrpSpPr>
            <p:cNvPr id="81" name="Group 80"/>
            <p:cNvGrpSpPr/>
            <p:nvPr/>
          </p:nvGrpSpPr>
          <p:grpSpPr>
            <a:xfrm>
              <a:off x="335280" y="3113166"/>
              <a:ext cx="8444070" cy="2382957"/>
              <a:chOff x="-16493" y="2514600"/>
              <a:chExt cx="9180567" cy="2590800"/>
            </a:xfrm>
          </p:grpSpPr>
          <p:sp>
            <p:nvSpPr>
              <p:cNvPr id="83" name="TextBox 82"/>
              <p:cNvSpPr txBox="1"/>
              <p:nvPr/>
            </p:nvSpPr>
            <p:spPr>
              <a:xfrm>
                <a:off x="8454828" y="2685323"/>
                <a:ext cx="7092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SUBB</a:t>
                </a:r>
              </a:p>
            </p:txBody>
          </p:sp>
          <p:grpSp>
            <p:nvGrpSpPr>
              <p:cNvPr id="88" name="Group 87"/>
              <p:cNvGrpSpPr/>
              <p:nvPr/>
            </p:nvGrpSpPr>
            <p:grpSpPr>
              <a:xfrm>
                <a:off x="457200" y="3005015"/>
                <a:ext cx="8229600" cy="1262185"/>
                <a:chOff x="838200" y="2209800"/>
                <a:chExt cx="7391400" cy="1447800"/>
              </a:xfrm>
            </p:grpSpPr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838200" y="2209800"/>
                  <a:ext cx="0" cy="144780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>
                  <a:off x="8229600" y="2209800"/>
                  <a:ext cx="0" cy="144780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838200" y="2895600"/>
                  <a:ext cx="73914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9" name="TextBox 88"/>
              <p:cNvSpPr txBox="1"/>
              <p:nvPr/>
            </p:nvSpPr>
            <p:spPr>
              <a:xfrm>
                <a:off x="-16493" y="2714189"/>
                <a:ext cx="7317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SUBA</a:t>
                </a: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4249688" y="2898215"/>
                <a:ext cx="738480" cy="70270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A_B_1</a:t>
                </a:r>
              </a:p>
              <a:p>
                <a:pPr algn="ctr"/>
                <a:r>
                  <a:rPr lang="en-US" sz="1200" dirty="0"/>
                  <a:t>700 MVA</a:t>
                </a:r>
              </a:p>
            </p:txBody>
          </p:sp>
          <p:sp>
            <p:nvSpPr>
              <p:cNvPr id="91" name="Rounded Rectangle 90"/>
              <p:cNvSpPr/>
              <p:nvPr/>
            </p:nvSpPr>
            <p:spPr>
              <a:xfrm>
                <a:off x="566852" y="2514600"/>
                <a:ext cx="7967548" cy="2590800"/>
              </a:xfrm>
              <a:prstGeom prst="roundRect">
                <a:avLst/>
              </a:prstGeom>
              <a:noFill/>
              <a:ln>
                <a:solidFill>
                  <a:srgbClr val="00B050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1718547" y="2587061"/>
                <a:ext cx="654538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CBA1 478 MVA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890368" y="3441816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cxnSp>
            <p:nvCxnSpPr>
              <p:cNvPr id="94" name="Straight Connector 93"/>
              <p:cNvCxnSpPr/>
              <p:nvPr/>
            </p:nvCxnSpPr>
            <p:spPr>
              <a:xfrm>
                <a:off x="1249915" y="3462216"/>
                <a:ext cx="357359" cy="347785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2559470" y="3439435"/>
                <a:ext cx="357359" cy="347785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Rectangle 95"/>
              <p:cNvSpPr/>
              <p:nvPr/>
            </p:nvSpPr>
            <p:spPr>
              <a:xfrm>
                <a:off x="6799144" y="3441816"/>
                <a:ext cx="310896" cy="31089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>
                <a:off x="6158691" y="3462216"/>
                <a:ext cx="357359" cy="347785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7468246" y="3439435"/>
                <a:ext cx="357359" cy="347785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TextBox 98"/>
              <p:cNvSpPr txBox="1"/>
              <p:nvPr/>
            </p:nvSpPr>
            <p:spPr>
              <a:xfrm>
                <a:off x="6627323" y="2589990"/>
                <a:ext cx="654538" cy="903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CBB1 478 MVA</a:t>
                </a:r>
              </a:p>
              <a:p>
                <a:pPr algn="ctr"/>
                <a:endParaRPr lang="en-US" sz="1200" dirty="0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7347311" y="2587061"/>
                <a:ext cx="818095" cy="903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DSCB1 478 MVA</a:t>
                </a:r>
              </a:p>
              <a:p>
                <a:pPr algn="ctr"/>
                <a:endParaRPr lang="en-US" sz="1200" dirty="0"/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5743777" y="2587061"/>
                <a:ext cx="818095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DSCB2 478 MVA</a:t>
                </a: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2450507" y="2593019"/>
                <a:ext cx="818095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DSCA2 478 MVA</a:t>
                </a: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531447" y="4109462"/>
                <a:ext cx="917079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Buswork 478</a:t>
                </a:r>
              </a:p>
              <a:p>
                <a:pPr algn="ctr"/>
                <a:r>
                  <a:rPr lang="en-US" sz="1200" dirty="0"/>
                  <a:t>MVA</a:t>
                </a:r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859524" y="3391298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105" name="Straight Connector 104"/>
              <p:cNvCxnSpPr>
                <a:endCxn id="104" idx="4"/>
              </p:cNvCxnSpPr>
              <p:nvPr/>
            </p:nvCxnSpPr>
            <p:spPr>
              <a:xfrm flipV="1">
                <a:off x="898848" y="3823489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TextBox 105"/>
              <p:cNvSpPr txBox="1"/>
              <p:nvPr/>
            </p:nvSpPr>
            <p:spPr>
              <a:xfrm>
                <a:off x="7708766" y="4109462"/>
                <a:ext cx="913282" cy="903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Buswork478</a:t>
                </a:r>
              </a:p>
              <a:p>
                <a:pPr algn="ctr"/>
                <a:r>
                  <a:rPr lang="en-US" sz="1200" dirty="0"/>
                  <a:t>MVA</a:t>
                </a:r>
              </a:p>
              <a:p>
                <a:pPr algn="ctr"/>
                <a:endParaRPr lang="en-US" sz="1200" dirty="0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8112979" y="3391298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108" name="Straight Connector 107"/>
              <p:cNvCxnSpPr>
                <a:endCxn id="107" idx="4"/>
              </p:cNvCxnSpPr>
              <p:nvPr/>
            </p:nvCxnSpPr>
            <p:spPr>
              <a:xfrm flipV="1">
                <a:off x="8152303" y="3823489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TextBox 108"/>
              <p:cNvSpPr txBox="1"/>
              <p:nvPr/>
            </p:nvSpPr>
            <p:spPr>
              <a:xfrm>
                <a:off x="1842133" y="4103196"/>
                <a:ext cx="887744" cy="501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PT</a:t>
                </a:r>
              </a:p>
              <a:p>
                <a:pPr algn="ctr"/>
                <a:r>
                  <a:rPr lang="en-US" sz="1200" dirty="0"/>
                  <a:t>478 MVA</a:t>
                </a:r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2246346" y="3385032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111" name="Straight Connector 110"/>
              <p:cNvCxnSpPr>
                <a:endCxn id="110" idx="4"/>
              </p:cNvCxnSpPr>
              <p:nvPr/>
            </p:nvCxnSpPr>
            <p:spPr>
              <a:xfrm flipV="1">
                <a:off x="2285670" y="3817223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TextBox 111"/>
              <p:cNvSpPr txBox="1"/>
              <p:nvPr/>
            </p:nvSpPr>
            <p:spPr>
              <a:xfrm>
                <a:off x="6206632" y="4103196"/>
                <a:ext cx="913282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PT</a:t>
                </a:r>
              </a:p>
              <a:p>
                <a:pPr algn="ctr"/>
                <a:r>
                  <a:rPr lang="en-US" sz="1200" dirty="0"/>
                  <a:t>191</a:t>
                </a:r>
              </a:p>
              <a:p>
                <a:pPr algn="ctr"/>
                <a:r>
                  <a:rPr lang="en-US" sz="1200" dirty="0"/>
                  <a:t>MVA</a:t>
                </a:r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6610845" y="3385032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114" name="Straight Connector 113"/>
              <p:cNvCxnSpPr>
                <a:endCxn id="113" idx="4"/>
              </p:cNvCxnSpPr>
              <p:nvPr/>
            </p:nvCxnSpPr>
            <p:spPr>
              <a:xfrm flipV="1">
                <a:off x="6650169" y="3817223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TextBox 114"/>
              <p:cNvSpPr txBox="1"/>
              <p:nvPr/>
            </p:nvSpPr>
            <p:spPr>
              <a:xfrm>
                <a:off x="5352012" y="4052152"/>
                <a:ext cx="810797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WT</a:t>
                </a:r>
              </a:p>
              <a:p>
                <a:pPr algn="ctr"/>
                <a:r>
                  <a:rPr lang="en-US" sz="1200" dirty="0"/>
                  <a:t>478 MVA</a:t>
                </a:r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5712400" y="3341594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117" name="Straight Connector 116"/>
              <p:cNvCxnSpPr>
                <a:endCxn id="116" idx="4"/>
              </p:cNvCxnSpPr>
              <p:nvPr/>
            </p:nvCxnSpPr>
            <p:spPr>
              <a:xfrm flipV="1">
                <a:off x="5751724" y="3773785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" name="TextBox 117"/>
              <p:cNvSpPr txBox="1"/>
              <p:nvPr/>
            </p:nvSpPr>
            <p:spPr>
              <a:xfrm>
                <a:off x="2947029" y="4100091"/>
                <a:ext cx="801452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WT</a:t>
                </a:r>
              </a:p>
              <a:p>
                <a:pPr algn="ctr"/>
                <a:r>
                  <a:rPr lang="en-US" sz="1200" dirty="0"/>
                  <a:t>478 MVA</a:t>
                </a:r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3351242" y="3381927"/>
                <a:ext cx="78648" cy="43219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120" name="Straight Connector 119"/>
              <p:cNvCxnSpPr>
                <a:endCxn id="119" idx="4"/>
              </p:cNvCxnSpPr>
              <p:nvPr/>
            </p:nvCxnSpPr>
            <p:spPr>
              <a:xfrm flipV="1">
                <a:off x="3390566" y="3814118"/>
                <a:ext cx="0" cy="33222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TextBox 120"/>
              <p:cNvSpPr txBox="1"/>
              <p:nvPr/>
            </p:nvSpPr>
            <p:spPr>
              <a:xfrm>
                <a:off x="963447" y="2585399"/>
                <a:ext cx="818095" cy="702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DSCA1 478 MVA</a:t>
                </a:r>
              </a:p>
            </p:txBody>
          </p:sp>
        </p:grpSp>
      </p:grpSp>
      <p:sp>
        <p:nvSpPr>
          <p:cNvPr id="51" name="Title 1">
            <a:extLst>
              <a:ext uri="{FF2B5EF4-FFF2-40B4-BE49-F238E27FC236}">
                <a16:creationId xmlns:a16="http://schemas.microsoft.com/office/drawing/2014/main" id="{18A0BCAC-9F3D-47CE-BC23-81A4B42C3A9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8000" y="244475"/>
            <a:ext cx="11277600" cy="5175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Example #2 – Jointly-Rated Facility</a:t>
            </a:r>
          </a:p>
        </p:txBody>
      </p:sp>
    </p:spTree>
    <p:extLst>
      <p:ext uri="{BB962C8B-B14F-4D97-AF65-F5344CB8AC3E}">
        <p14:creationId xmlns:p14="http://schemas.microsoft.com/office/powerpoint/2010/main" val="110755135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1712</TotalTime>
  <Words>1230</Words>
  <Application>Microsoft Office PowerPoint</Application>
  <PresentationFormat>Widescreen</PresentationFormat>
  <Paragraphs>337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1_Custom Design</vt:lpstr>
      <vt:lpstr>Office Theme</vt:lpstr>
      <vt:lpstr>PowerPoint Presentation</vt:lpstr>
      <vt:lpstr>Topics</vt:lpstr>
      <vt:lpstr>Terminology for This Presentation</vt:lpstr>
      <vt:lpstr>Branch Ratings as a Proxy for Other Equipment Ratings</vt:lpstr>
      <vt:lpstr>PowerPoint Presentation</vt:lpstr>
      <vt:lpstr>Example #1 – Equipment Ratings Incorporated in Facility Rating</vt:lpstr>
      <vt:lpstr>Jointly-Rated Branches</vt:lpstr>
      <vt:lpstr>An OwnerShareRating (OSR) for Each Company</vt:lpstr>
      <vt:lpstr>Example #2 – Jointly-Rated Facility</vt:lpstr>
      <vt:lpstr>Example #2 – Jointly-Rated Facility</vt:lpstr>
      <vt:lpstr>Example #3 – Jointly-Rated Facility</vt:lpstr>
      <vt:lpstr>Example #3 – Jointly-Rated Facility</vt:lpstr>
      <vt:lpstr>Jointly-Rated Complications</vt:lpstr>
      <vt:lpstr>Key Takeaways</vt:lpstr>
      <vt:lpstr>Appendix</vt:lpstr>
      <vt:lpstr>SCR813 - Submitter Shown Jointly-Rated Equipment and Coordination Confirmation Requested</vt:lpstr>
      <vt:lpstr>SCR813 - Enhanced Notifications – “Walking the Tree”</vt:lpstr>
      <vt:lpstr>SCR813 - Additional Notification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48</cp:revision>
  <cp:lastPrinted>2016-01-21T20:53:15Z</cp:lastPrinted>
  <dcterms:created xsi:type="dcterms:W3CDTF">2016-01-21T15:20:31Z</dcterms:created>
  <dcterms:modified xsi:type="dcterms:W3CDTF">2022-09-20T16:22:29Z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