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267" r:id="rId7"/>
    <p:sldId id="268" r:id="rId8"/>
    <p:sldId id="269" r:id="rId9"/>
    <p:sldId id="271" r:id="rId10"/>
    <p:sldId id="274" r:id="rId11"/>
    <p:sldId id="281" r:id="rId12"/>
    <p:sldId id="287" r:id="rId13"/>
    <p:sldId id="283" r:id="rId14"/>
    <p:sldId id="288" r:id="rId15"/>
    <p:sldId id="289" r:id="rId16"/>
    <p:sldId id="282" r:id="rId17"/>
    <p:sldId id="290" r:id="rId18"/>
    <p:sldId id="275" r:id="rId19"/>
    <p:sldId id="280" r:id="rId20"/>
    <p:sldId id="279" r:id="rId21"/>
    <p:sldId id="276" r:id="rId22"/>
    <p:sldId id="277" r:id="rId23"/>
    <p:sldId id="278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573519-B233-4752-A8B1-694C0311C6F9}">
          <p14:sldIdLst>
            <p14:sldId id="260"/>
            <p14:sldId id="267"/>
            <p14:sldId id="268"/>
            <p14:sldId id="269"/>
            <p14:sldId id="271"/>
            <p14:sldId id="274"/>
          </p14:sldIdLst>
        </p14:section>
        <p14:section name="Outage Considerations" id="{B3FE7098-C63A-4FC4-BCE1-9B1BE328944E}">
          <p14:sldIdLst>
            <p14:sldId id="281"/>
            <p14:sldId id="287"/>
            <p14:sldId id="283"/>
            <p14:sldId id="288"/>
            <p14:sldId id="289"/>
            <p14:sldId id="282"/>
            <p14:sldId id="290"/>
          </p14:sldIdLst>
        </p14:section>
        <p14:section name="Market Impacts" id="{2DE13028-2963-49E8-9D4B-2644ED6BF7F9}">
          <p14:sldIdLst>
            <p14:sldId id="275"/>
            <p14:sldId id="280"/>
            <p14:sldId id="279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F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DGR/DESR Outages and Market Considerations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9/20/2022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8E00-5218-4D7E-82D4-50428A9E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– Transmission Outages Disconnecting DGR/DESR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D15D3-63E5-43CB-9EA7-E33D76004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81908"/>
            <a:ext cx="3429917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u="sng" dirty="0"/>
              <a:t>TSP Action</a:t>
            </a:r>
          </a:p>
          <a:p>
            <a:pPr marL="0" indent="0" algn="ctr">
              <a:buNone/>
            </a:pPr>
            <a:r>
              <a:rPr lang="en-US" sz="2000" dirty="0"/>
              <a:t>Provide the typical transmission outage information to ERCOT.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8397-E3B5-44A2-9134-41C714854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456F81F-6643-485C-AE4C-CA5FBDCF331D}"/>
              </a:ext>
            </a:extLst>
          </p:cNvPr>
          <p:cNvSpPr txBox="1">
            <a:spLocks/>
          </p:cNvSpPr>
          <p:nvPr/>
        </p:nvSpPr>
        <p:spPr>
          <a:xfrm>
            <a:off x="8248101" y="1752600"/>
            <a:ext cx="3842299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/>
              <a:t>Resource Action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Generator QSEs must:</a:t>
            </a:r>
          </a:p>
          <a:p>
            <a:r>
              <a:rPr lang="en-US" sz="2000" dirty="0"/>
              <a:t>Submit outage on Resource</a:t>
            </a:r>
          </a:p>
          <a:p>
            <a:r>
              <a:rPr lang="en-US" sz="2000" dirty="0"/>
              <a:t>Send accurate resource information (telemetry and COP) reflecting their inability to connect to the grid.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E8823D-8BD6-4423-9E50-03669391D8EA}"/>
              </a:ext>
            </a:extLst>
          </p:cNvPr>
          <p:cNvSpPr txBox="1">
            <a:spLocks/>
          </p:cNvSpPr>
          <p:nvPr/>
        </p:nvSpPr>
        <p:spPr>
          <a:xfrm>
            <a:off x="3403539" y="5096128"/>
            <a:ext cx="4818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400"/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Scenario 2: DGR/DESR unable to connect to the grid due to transmission outages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F7FDC6-9D33-4A5D-94FC-FCDD6DBD8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224" y="914946"/>
            <a:ext cx="4538662" cy="402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3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8E00-5218-4D7E-82D4-50428A9E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3 – Distribution Outages Disconnecting DGR/DESR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D15D3-63E5-43CB-9EA7-E33D76004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81908"/>
            <a:ext cx="3429917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u="sng" dirty="0"/>
              <a:t>TSP Action</a:t>
            </a:r>
          </a:p>
          <a:p>
            <a:pPr marL="0" indent="0" algn="ctr">
              <a:buNone/>
            </a:pPr>
            <a:r>
              <a:rPr lang="en-US" sz="2000" dirty="0"/>
              <a:t>No action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8397-E3B5-44A2-9134-41C714854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456F81F-6643-485C-AE4C-CA5FBDCF331D}"/>
              </a:ext>
            </a:extLst>
          </p:cNvPr>
          <p:cNvSpPr txBox="1">
            <a:spLocks/>
          </p:cNvSpPr>
          <p:nvPr/>
        </p:nvSpPr>
        <p:spPr>
          <a:xfrm>
            <a:off x="8170983" y="1752600"/>
            <a:ext cx="3767017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/>
              <a:t>Resource Action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Generator QSEs must:</a:t>
            </a:r>
          </a:p>
          <a:p>
            <a:r>
              <a:rPr lang="en-US" sz="2000" dirty="0"/>
              <a:t>Submit outage on Resource</a:t>
            </a:r>
          </a:p>
          <a:p>
            <a:r>
              <a:rPr lang="en-US" sz="2000" dirty="0"/>
              <a:t>Send accurate resource information (telemetry and COP) reflecting their inability to connect to the grid.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E8823D-8BD6-4423-9E50-03669391D8EA}"/>
              </a:ext>
            </a:extLst>
          </p:cNvPr>
          <p:cNvSpPr txBox="1">
            <a:spLocks/>
          </p:cNvSpPr>
          <p:nvPr/>
        </p:nvSpPr>
        <p:spPr>
          <a:xfrm>
            <a:off x="3352800" y="5023480"/>
            <a:ext cx="4818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400"/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Scenario 3: DGR/DESR unable to connect to the grid due to distribution outages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36DDD-9A62-44F9-9279-59A2699B5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916" y="1077058"/>
            <a:ext cx="4386262" cy="389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87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F106-BD9B-460C-92A5-6EABCE86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NP3.8.6(3)(a)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E6C74A-16E3-4D7F-891D-BF170F2A24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813164"/>
            <a:ext cx="7995781" cy="323167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5932E-5C4E-4472-A840-95E3891AC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22D1D-010A-4942-9916-CB2DD09BCF7A}"/>
              </a:ext>
            </a:extLst>
          </p:cNvPr>
          <p:cNvSpPr txBox="1"/>
          <p:nvPr/>
        </p:nvSpPr>
        <p:spPr>
          <a:xfrm>
            <a:off x="1161662" y="181316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3.8.6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D1AD7-79E6-4C30-9D20-2F42FBD1B144}"/>
              </a:ext>
            </a:extLst>
          </p:cNvPr>
          <p:cNvSpPr/>
          <p:nvPr/>
        </p:nvSpPr>
        <p:spPr>
          <a:xfrm>
            <a:off x="2971800" y="2971800"/>
            <a:ext cx="2743200" cy="304800"/>
          </a:xfrm>
          <a:prstGeom prst="rect">
            <a:avLst/>
          </a:prstGeom>
          <a:solidFill>
            <a:srgbClr val="FFFF00">
              <a:alpha val="3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87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8E00-5218-4D7E-82D4-50428A9E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TDSP/DSP and RE Coordination – Alternative Path &gt; 60 Days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8397-E3B5-44A2-9134-41C714854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64BCDC8-758C-4BC2-9B47-B2A2C847C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46139"/>
            <a:ext cx="11379200" cy="10667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Resource Entities are required to submit registration updates if a DGR/DESR will use an alternative path for longer than 60 days.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419F23-BCA7-459A-868C-F1006D404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3777641" cy="3352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0C03313-27D8-4451-A97A-2EBE546E8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158" y="1828800"/>
            <a:ext cx="3777642" cy="3352800"/>
          </a:xfrm>
          <a:prstGeom prst="rect">
            <a:avLst/>
          </a:prstGeom>
        </p:spPr>
      </p:pic>
      <p:sp>
        <p:nvSpPr>
          <p:cNvPr id="18" name="Content Placeholder 8">
            <a:extLst>
              <a:ext uri="{FF2B5EF4-FFF2-40B4-BE49-F238E27FC236}">
                <a16:creationId xmlns:a16="http://schemas.microsoft.com/office/drawing/2014/main" id="{26AD9567-ADF3-408A-98D3-316A899EAFD6}"/>
              </a:ext>
            </a:extLst>
          </p:cNvPr>
          <p:cNvSpPr txBox="1">
            <a:spLocks/>
          </p:cNvSpPr>
          <p:nvPr/>
        </p:nvSpPr>
        <p:spPr>
          <a:xfrm>
            <a:off x="406400" y="5291140"/>
            <a:ext cx="11379200" cy="95725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REs will require advanced notice to ensure registration timelines are met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FAA5530-E004-4516-89F3-44773AD3C776}"/>
              </a:ext>
            </a:extLst>
          </p:cNvPr>
          <p:cNvSpPr txBox="1">
            <a:spLocks/>
          </p:cNvSpPr>
          <p:nvPr/>
        </p:nvSpPr>
        <p:spPr>
          <a:xfrm>
            <a:off x="4920641" y="3529052"/>
            <a:ext cx="2274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400"/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A registration submission is needed to change the associated CIM Load of the distribution resource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F23746EC-D488-48BC-8860-2D7E02F12788}"/>
              </a:ext>
            </a:extLst>
          </p:cNvPr>
          <p:cNvSpPr/>
          <p:nvPr/>
        </p:nvSpPr>
        <p:spPr>
          <a:xfrm>
            <a:off x="5145483" y="2953463"/>
            <a:ext cx="1827942" cy="4660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1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CF3092-F5E4-46BB-9B4D-7D751A2F21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Market Impact of Outages on Transmission-Modeled DGR/DESRs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5455B-4F8F-45C7-A557-9EECA3451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86B60ACF-35D6-442B-AF12-C00AEBEF0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4343400"/>
            <a:ext cx="944880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>
                <a:latin typeface="+mj-lt"/>
                <a:ea typeface="+mj-ea"/>
                <a:cs typeface="+mj-cs"/>
              </a:rPr>
              <a:t>The following scenarios </a:t>
            </a:r>
            <a:r>
              <a:rPr lang="en-US" sz="2400" b="1" u="sng" dirty="0">
                <a:latin typeface="+mj-lt"/>
                <a:ea typeface="+mj-ea"/>
                <a:cs typeface="+mj-cs"/>
              </a:rPr>
              <a:t>are only accurate for transmission-modeled</a:t>
            </a:r>
            <a:r>
              <a:rPr lang="en-US" sz="2400" dirty="0">
                <a:latin typeface="+mj-lt"/>
                <a:ea typeface="+mj-ea"/>
                <a:cs typeface="+mj-cs"/>
              </a:rPr>
              <a:t> (aka “new-style”) DGR/DESRs</a:t>
            </a:r>
          </a:p>
        </p:txBody>
      </p:sp>
    </p:spTree>
    <p:extLst>
      <p:ext uri="{BB962C8B-B14F-4D97-AF65-F5344CB8AC3E}">
        <p14:creationId xmlns:p14="http://schemas.microsoft.com/office/powerpoint/2010/main" val="499594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9269-AD16-4E69-B10A-6D10F07F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Recap: Transmission-Modeled Representation of DGR and DESRs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911A3-6BE7-423D-9347-FC86EA545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445B83C-42A1-42B1-BE54-849B5517F835}"/>
              </a:ext>
            </a:extLst>
          </p:cNvPr>
          <p:cNvCxnSpPr/>
          <p:nvPr/>
        </p:nvCxnSpPr>
        <p:spPr>
          <a:xfrm>
            <a:off x="2886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6A1A6C0-5A97-406B-B2AF-A94676E8B258}"/>
              </a:ext>
            </a:extLst>
          </p:cNvPr>
          <p:cNvCxnSpPr>
            <a:endCxn id="70" idx="0"/>
          </p:cNvCxnSpPr>
          <p:nvPr/>
        </p:nvCxnSpPr>
        <p:spPr>
          <a:xfrm flipH="1">
            <a:off x="3249493" y="207809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26DA30F3-1ADA-45FC-9BB9-83102DB95466}"/>
              </a:ext>
            </a:extLst>
          </p:cNvPr>
          <p:cNvSpPr/>
          <p:nvPr/>
        </p:nvSpPr>
        <p:spPr>
          <a:xfrm>
            <a:off x="3149486" y="2286876"/>
            <a:ext cx="200014" cy="200014"/>
          </a:xfrm>
          <a:prstGeom prst="rect">
            <a:avLst/>
          </a:prstGeom>
          <a:solidFill>
            <a:srgbClr val="0070C0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8" name="Cloud 67">
            <a:extLst>
              <a:ext uri="{FF2B5EF4-FFF2-40B4-BE49-F238E27FC236}">
                <a16:creationId xmlns:a16="http://schemas.microsoft.com/office/drawing/2014/main" id="{A16A17D9-D059-4366-B28F-71AD5359184A}"/>
              </a:ext>
            </a:extLst>
          </p:cNvPr>
          <p:cNvSpPr/>
          <p:nvPr/>
        </p:nvSpPr>
        <p:spPr>
          <a:xfrm>
            <a:off x="1057613" y="1509589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DB244E-9549-4241-9F98-1C27BAB40A34}"/>
              </a:ext>
            </a:extLst>
          </p:cNvPr>
          <p:cNvSpPr txBox="1"/>
          <p:nvPr/>
        </p:nvSpPr>
        <p:spPr>
          <a:xfrm>
            <a:off x="2211752" y="1656511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7617DBB-B401-4BEC-BECB-D27B74896B89}"/>
              </a:ext>
            </a:extLst>
          </p:cNvPr>
          <p:cNvSpPr/>
          <p:nvPr/>
        </p:nvSpPr>
        <p:spPr>
          <a:xfrm>
            <a:off x="3024475" y="317526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8467309-55E3-4523-9ACB-F1BF0C059CEA}"/>
              </a:ext>
            </a:extLst>
          </p:cNvPr>
          <p:cNvSpPr/>
          <p:nvPr/>
        </p:nvSpPr>
        <p:spPr>
          <a:xfrm>
            <a:off x="3024475" y="3351605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5C2A4BF-E962-4790-B9D8-784E17A568C6}"/>
              </a:ext>
            </a:extLst>
          </p:cNvPr>
          <p:cNvCxnSpPr/>
          <p:nvPr/>
        </p:nvCxnSpPr>
        <p:spPr>
          <a:xfrm>
            <a:off x="1210013" y="4145503"/>
            <a:ext cx="2735628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87">
            <a:extLst>
              <a:ext uri="{FF2B5EF4-FFF2-40B4-BE49-F238E27FC236}">
                <a16:creationId xmlns:a16="http://schemas.microsoft.com/office/drawing/2014/main" id="{3EDC6229-8C08-4669-92E3-B03FC9C45C81}"/>
              </a:ext>
            </a:extLst>
          </p:cNvPr>
          <p:cNvSpPr/>
          <p:nvPr/>
        </p:nvSpPr>
        <p:spPr>
          <a:xfrm>
            <a:off x="600413" y="1461708"/>
            <a:ext cx="3865975" cy="399989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EB0B821-CC6B-428A-936B-E3575E8B4493}"/>
              </a:ext>
            </a:extLst>
          </p:cNvPr>
          <p:cNvSpPr/>
          <p:nvPr/>
        </p:nvSpPr>
        <p:spPr>
          <a:xfrm>
            <a:off x="3657928" y="4371787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Right Brace 74">
            <a:extLst>
              <a:ext uri="{FF2B5EF4-FFF2-40B4-BE49-F238E27FC236}">
                <a16:creationId xmlns:a16="http://schemas.microsoft.com/office/drawing/2014/main" id="{470F2E81-551B-4201-8A87-2C1E4A286FE5}"/>
              </a:ext>
            </a:extLst>
          </p:cNvPr>
          <p:cNvSpPr/>
          <p:nvPr/>
        </p:nvSpPr>
        <p:spPr>
          <a:xfrm rot="5400000">
            <a:off x="4767879" y="4680862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B49421A-D663-46F3-9532-0FFE22DC0574}"/>
              </a:ext>
            </a:extLst>
          </p:cNvPr>
          <p:cNvSpPr txBox="1"/>
          <p:nvPr/>
        </p:nvSpPr>
        <p:spPr>
          <a:xfrm>
            <a:off x="4405516" y="5162498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D2C5EC8-827E-4952-8A6C-A46CF661BFD1}"/>
              </a:ext>
            </a:extLst>
          </p:cNvPr>
          <p:cNvSpPr/>
          <p:nvPr/>
        </p:nvSpPr>
        <p:spPr>
          <a:xfrm>
            <a:off x="1514813" y="316883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E04E90F-F1AA-4F47-B571-2D921773F4F2}"/>
              </a:ext>
            </a:extLst>
          </p:cNvPr>
          <p:cNvSpPr/>
          <p:nvPr/>
        </p:nvSpPr>
        <p:spPr>
          <a:xfrm>
            <a:off x="1514813" y="3345176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BA7EE2-90A6-4967-AA42-529CA5AFAD48}"/>
              </a:ext>
            </a:extLst>
          </p:cNvPr>
          <p:cNvCxnSpPr>
            <a:stCxn id="78" idx="4"/>
          </p:cNvCxnSpPr>
          <p:nvPr/>
        </p:nvCxnSpPr>
        <p:spPr>
          <a:xfrm>
            <a:off x="1739830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6DFF08C-2E96-4369-AEA4-21EF1A8F553A}"/>
              </a:ext>
            </a:extLst>
          </p:cNvPr>
          <p:cNvCxnSpPr/>
          <p:nvPr/>
        </p:nvCxnSpPr>
        <p:spPr>
          <a:xfrm flipH="1">
            <a:off x="1731935" y="208975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F2D6454-157D-45F4-AD36-6568A63E1585}"/>
              </a:ext>
            </a:extLst>
          </p:cNvPr>
          <p:cNvCxnSpPr/>
          <p:nvPr/>
        </p:nvCxnSpPr>
        <p:spPr>
          <a:xfrm>
            <a:off x="1362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E88B14AF-1414-4D58-9922-F995CD239EA1}"/>
              </a:ext>
            </a:extLst>
          </p:cNvPr>
          <p:cNvSpPr/>
          <p:nvPr/>
        </p:nvSpPr>
        <p:spPr>
          <a:xfrm>
            <a:off x="1631928" y="2283089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AD1D409-E240-4C76-8204-C5ACCE767FEF}"/>
              </a:ext>
            </a:extLst>
          </p:cNvPr>
          <p:cNvSpPr/>
          <p:nvPr/>
        </p:nvSpPr>
        <p:spPr>
          <a:xfrm>
            <a:off x="2353013" y="404549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cxnSp>
        <p:nvCxnSpPr>
          <p:cNvPr id="84" name="Elbow Connector 118">
            <a:extLst>
              <a:ext uri="{FF2B5EF4-FFF2-40B4-BE49-F238E27FC236}">
                <a16:creationId xmlns:a16="http://schemas.microsoft.com/office/drawing/2014/main" id="{A86B1FE3-DD46-4D55-948B-9FE03623D601}"/>
              </a:ext>
            </a:extLst>
          </p:cNvPr>
          <p:cNvCxnSpPr/>
          <p:nvPr/>
        </p:nvCxnSpPr>
        <p:spPr>
          <a:xfrm>
            <a:off x="3721239" y="4139074"/>
            <a:ext cx="3363573" cy="715087"/>
          </a:xfrm>
          <a:prstGeom prst="bentConnector3">
            <a:avLst>
              <a:gd name="adj1" fmla="val 948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119">
            <a:extLst>
              <a:ext uri="{FF2B5EF4-FFF2-40B4-BE49-F238E27FC236}">
                <a16:creationId xmlns:a16="http://schemas.microsoft.com/office/drawing/2014/main" id="{69E1362D-F647-42A5-9FA8-BA576E92A231}"/>
              </a:ext>
            </a:extLst>
          </p:cNvPr>
          <p:cNvSpPr/>
          <p:nvPr/>
        </p:nvSpPr>
        <p:spPr>
          <a:xfrm>
            <a:off x="5338725" y="3186925"/>
            <a:ext cx="2004695" cy="229874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3B0EF10-0DDD-4711-A06A-5E5AC6D5FB97}"/>
              </a:ext>
            </a:extLst>
          </p:cNvPr>
          <p:cNvSpPr/>
          <p:nvPr/>
        </p:nvSpPr>
        <p:spPr>
          <a:xfrm>
            <a:off x="1653968" y="4400291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81D4025-F208-471E-8E7F-DA6F9D5FAD9B}"/>
              </a:ext>
            </a:extLst>
          </p:cNvPr>
          <p:cNvSpPr txBox="1"/>
          <p:nvPr/>
        </p:nvSpPr>
        <p:spPr>
          <a:xfrm>
            <a:off x="1287398" y="5091116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6294438F-0D0A-405A-A315-FE48D95B4244}"/>
              </a:ext>
            </a:extLst>
          </p:cNvPr>
          <p:cNvSpPr/>
          <p:nvPr/>
        </p:nvSpPr>
        <p:spPr>
          <a:xfrm rot="10800000">
            <a:off x="1557918" y="4733541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C08DCC2-356C-4412-BB3D-FD2A4891AB0A}"/>
              </a:ext>
            </a:extLst>
          </p:cNvPr>
          <p:cNvCxnSpPr/>
          <p:nvPr/>
        </p:nvCxnSpPr>
        <p:spPr>
          <a:xfrm>
            <a:off x="3261435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08F7C0A-3BC4-4A66-94B9-D6E7F44B3F08}"/>
              </a:ext>
            </a:extLst>
          </p:cNvPr>
          <p:cNvCxnSpPr>
            <a:endCxn id="88" idx="3"/>
          </p:cNvCxnSpPr>
          <p:nvPr/>
        </p:nvCxnSpPr>
        <p:spPr>
          <a:xfrm>
            <a:off x="1750842" y="4128973"/>
            <a:ext cx="10375" cy="60456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F03454D6-0B41-43FB-9FFD-BEF80149ABB7}"/>
              </a:ext>
            </a:extLst>
          </p:cNvPr>
          <p:cNvSpPr/>
          <p:nvPr/>
        </p:nvSpPr>
        <p:spPr>
          <a:xfrm>
            <a:off x="3064470" y="4439134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C57F38-8BFC-4FDC-99CF-911D3131FA23}"/>
              </a:ext>
            </a:extLst>
          </p:cNvPr>
          <p:cNvSpPr txBox="1"/>
          <p:nvPr/>
        </p:nvSpPr>
        <p:spPr>
          <a:xfrm>
            <a:off x="2697900" y="5129959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1E41EB1A-CA29-498A-B6EE-3A4D08BC108C}"/>
              </a:ext>
            </a:extLst>
          </p:cNvPr>
          <p:cNvSpPr/>
          <p:nvPr/>
        </p:nvSpPr>
        <p:spPr>
          <a:xfrm rot="10800000">
            <a:off x="2968420" y="4772384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21A1B85-4FBA-46E2-B365-7778D57FC567}"/>
              </a:ext>
            </a:extLst>
          </p:cNvPr>
          <p:cNvCxnSpPr>
            <a:endCxn id="93" idx="3"/>
          </p:cNvCxnSpPr>
          <p:nvPr/>
        </p:nvCxnSpPr>
        <p:spPr>
          <a:xfrm>
            <a:off x="3155635" y="4128973"/>
            <a:ext cx="16084" cy="64341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B4C1E16E-B08F-491E-BEF8-84E3125F0AC8}"/>
              </a:ext>
            </a:extLst>
          </p:cNvPr>
          <p:cNvSpPr/>
          <p:nvPr/>
        </p:nvSpPr>
        <p:spPr>
          <a:xfrm>
            <a:off x="6359975" y="4435265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211EA59-F80C-44CB-84EF-90E7F1BEF663}"/>
              </a:ext>
            </a:extLst>
          </p:cNvPr>
          <p:cNvCxnSpPr>
            <a:cxnSpLocks/>
          </p:cNvCxnSpPr>
          <p:nvPr/>
        </p:nvCxnSpPr>
        <p:spPr>
          <a:xfrm>
            <a:off x="6467813" y="4259082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AF152AA-09C9-4BFF-8105-BA4CCF87928F}"/>
              </a:ext>
            </a:extLst>
          </p:cNvPr>
          <p:cNvCxnSpPr>
            <a:cxnSpLocks/>
          </p:cNvCxnSpPr>
          <p:nvPr/>
        </p:nvCxnSpPr>
        <p:spPr>
          <a:xfrm>
            <a:off x="6171646" y="4259082"/>
            <a:ext cx="60960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EB602F2-17AD-4FB7-B75C-CF20295B4501}"/>
              </a:ext>
            </a:extLst>
          </p:cNvPr>
          <p:cNvCxnSpPr>
            <a:cxnSpLocks/>
          </p:cNvCxnSpPr>
          <p:nvPr/>
        </p:nvCxnSpPr>
        <p:spPr>
          <a:xfrm>
            <a:off x="6467813" y="3913536"/>
            <a:ext cx="0" cy="36493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6FC74D99-31BB-4D81-915F-70C24A3F9D07}"/>
              </a:ext>
            </a:extLst>
          </p:cNvPr>
          <p:cNvSpPr/>
          <p:nvPr/>
        </p:nvSpPr>
        <p:spPr>
          <a:xfrm>
            <a:off x="6324039" y="3650317"/>
            <a:ext cx="296741" cy="296742"/>
          </a:xfrm>
          <a:prstGeom prst="ellips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79EDBF3-C838-415F-BD81-41490038B9C9}"/>
              </a:ext>
            </a:extLst>
          </p:cNvPr>
          <p:cNvSpPr/>
          <p:nvPr/>
        </p:nvSpPr>
        <p:spPr>
          <a:xfrm>
            <a:off x="6381921" y="3761565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C0D9E7A-0EF4-4EAB-AD50-7EE0E6D8D45A}"/>
              </a:ext>
            </a:extLst>
          </p:cNvPr>
          <p:cNvSpPr txBox="1"/>
          <p:nvPr/>
        </p:nvSpPr>
        <p:spPr>
          <a:xfrm>
            <a:off x="5638010" y="2857590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2CF1DC5-A71D-49AF-9869-855A062F0306}"/>
              </a:ext>
            </a:extLst>
          </p:cNvPr>
          <p:cNvSpPr/>
          <p:nvPr/>
        </p:nvSpPr>
        <p:spPr>
          <a:xfrm>
            <a:off x="1631928" y="3851873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06FDFB-B97C-4E76-9467-648E0E29D38A}"/>
              </a:ext>
            </a:extLst>
          </p:cNvPr>
          <p:cNvSpPr/>
          <p:nvPr/>
        </p:nvSpPr>
        <p:spPr>
          <a:xfrm>
            <a:off x="3175250" y="3861065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AF49FD-AE09-45E8-951D-13ECE3F8211A}"/>
              </a:ext>
            </a:extLst>
          </p:cNvPr>
          <p:cNvSpPr txBox="1"/>
          <p:nvPr/>
        </p:nvSpPr>
        <p:spPr>
          <a:xfrm>
            <a:off x="829248" y="1152634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B809ABB3-EF53-447E-91C0-E6654BAEBE76}"/>
              </a:ext>
            </a:extLst>
          </p:cNvPr>
          <p:cNvCxnSpPr>
            <a:cxnSpLocks/>
          </p:cNvCxnSpPr>
          <p:nvPr/>
        </p:nvCxnSpPr>
        <p:spPr>
          <a:xfrm>
            <a:off x="10491642" y="3639675"/>
            <a:ext cx="528239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D154189-34CE-409E-BB80-E0148BC98F2A}"/>
              </a:ext>
            </a:extLst>
          </p:cNvPr>
          <p:cNvCxnSpPr>
            <a:cxnSpLocks/>
          </p:cNvCxnSpPr>
          <p:nvPr/>
        </p:nvCxnSpPr>
        <p:spPr>
          <a:xfrm flipH="1">
            <a:off x="10491642" y="2881399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37FD3EF-1FAF-4B8A-A60A-576F761C265B}"/>
              </a:ext>
            </a:extLst>
          </p:cNvPr>
          <p:cNvSpPr/>
          <p:nvPr/>
        </p:nvSpPr>
        <p:spPr>
          <a:xfrm>
            <a:off x="10392435" y="3079075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8" name="Cloud 107">
            <a:extLst>
              <a:ext uri="{FF2B5EF4-FFF2-40B4-BE49-F238E27FC236}">
                <a16:creationId xmlns:a16="http://schemas.microsoft.com/office/drawing/2014/main" id="{739114BD-D1E8-43EA-BFB6-83CB091DA7C5}"/>
              </a:ext>
            </a:extLst>
          </p:cNvPr>
          <p:cNvSpPr/>
          <p:nvPr/>
        </p:nvSpPr>
        <p:spPr>
          <a:xfrm>
            <a:off x="9335019" y="2343150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B7FF5EC-A6F1-4A0C-859D-BEA8F50FE3C1}"/>
              </a:ext>
            </a:extLst>
          </p:cNvPr>
          <p:cNvSpPr txBox="1"/>
          <p:nvPr/>
        </p:nvSpPr>
        <p:spPr>
          <a:xfrm>
            <a:off x="9825447" y="2463425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10" name="Rounded Rectangle 87">
            <a:extLst>
              <a:ext uri="{FF2B5EF4-FFF2-40B4-BE49-F238E27FC236}">
                <a16:creationId xmlns:a16="http://schemas.microsoft.com/office/drawing/2014/main" id="{176B14D7-73CC-467A-8773-52E58EB6ACE6}"/>
              </a:ext>
            </a:extLst>
          </p:cNvPr>
          <p:cNvSpPr/>
          <p:nvPr/>
        </p:nvSpPr>
        <p:spPr>
          <a:xfrm>
            <a:off x="9193615" y="2297819"/>
            <a:ext cx="2236385" cy="22886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5BB2F54-D3A0-4BDF-87B0-C579D0EC13A2}"/>
              </a:ext>
            </a:extLst>
          </p:cNvPr>
          <p:cNvSpPr txBox="1"/>
          <p:nvPr/>
        </p:nvSpPr>
        <p:spPr>
          <a:xfrm>
            <a:off x="9631723" y="4245547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EEADBF83-AC76-46FF-8A05-CEBE027630AD}"/>
              </a:ext>
            </a:extLst>
          </p:cNvPr>
          <p:cNvSpPr/>
          <p:nvPr/>
        </p:nvSpPr>
        <p:spPr>
          <a:xfrm rot="10800000">
            <a:off x="10298209" y="3919953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4A8399E-E623-4FDD-A086-405553A8E344}"/>
              </a:ext>
            </a:extLst>
          </p:cNvPr>
          <p:cNvSpPr/>
          <p:nvPr/>
        </p:nvSpPr>
        <p:spPr>
          <a:xfrm>
            <a:off x="10815926" y="3841787"/>
            <a:ext cx="385474" cy="385475"/>
          </a:xfrm>
          <a:prstGeom prst="ellips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33AC7A6-D03F-4E46-B3A8-C3E99765D113}"/>
              </a:ext>
            </a:extLst>
          </p:cNvPr>
          <p:cNvSpPr/>
          <p:nvPr/>
        </p:nvSpPr>
        <p:spPr>
          <a:xfrm>
            <a:off x="10873808" y="3953036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E6293F6-3731-4DB2-9D57-263CC2F941AB}"/>
              </a:ext>
            </a:extLst>
          </p:cNvPr>
          <p:cNvCxnSpPr>
            <a:cxnSpLocks/>
          </p:cNvCxnSpPr>
          <p:nvPr/>
        </p:nvCxnSpPr>
        <p:spPr>
          <a:xfrm>
            <a:off x="11019881" y="3625757"/>
            <a:ext cx="0" cy="24184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E79D1DE-C0AE-4FB2-849F-DE894A59A4E0}"/>
              </a:ext>
            </a:extLst>
          </p:cNvPr>
          <p:cNvCxnSpPr/>
          <p:nvPr/>
        </p:nvCxnSpPr>
        <p:spPr>
          <a:xfrm flipH="1">
            <a:off x="9668552" y="2887707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E024EE8-D4D6-40CC-B6DC-425298408277}"/>
              </a:ext>
            </a:extLst>
          </p:cNvPr>
          <p:cNvSpPr/>
          <p:nvPr/>
        </p:nvSpPr>
        <p:spPr>
          <a:xfrm>
            <a:off x="9574537" y="3097870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D1CB9A52-F8A0-4A11-A6C3-103A6F72F74E}"/>
              </a:ext>
            </a:extLst>
          </p:cNvPr>
          <p:cNvSpPr/>
          <p:nvPr/>
        </p:nvSpPr>
        <p:spPr>
          <a:xfrm rot="10800000">
            <a:off x="9468444" y="3916079"/>
            <a:ext cx="406599" cy="334539"/>
          </a:xfrm>
          <a:prstGeom prst="triangl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3F74BB6-DCB6-4E19-9994-882F9A07E01F}"/>
              </a:ext>
            </a:extLst>
          </p:cNvPr>
          <p:cNvSpPr/>
          <p:nvPr/>
        </p:nvSpPr>
        <p:spPr>
          <a:xfrm>
            <a:off x="9067799" y="2120125"/>
            <a:ext cx="2590801" cy="2735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0D625A8-1EA3-4A2D-A542-FE114FC33298}"/>
              </a:ext>
            </a:extLst>
          </p:cNvPr>
          <p:cNvSpPr/>
          <p:nvPr/>
        </p:nvSpPr>
        <p:spPr>
          <a:xfrm>
            <a:off x="416606" y="1106592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row: Right 120">
            <a:extLst>
              <a:ext uri="{FF2B5EF4-FFF2-40B4-BE49-F238E27FC236}">
                <a16:creationId xmlns:a16="http://schemas.microsoft.com/office/drawing/2014/main" id="{F2F7ADF2-70BA-48B7-A84C-3BD9FE9D0015}"/>
              </a:ext>
            </a:extLst>
          </p:cNvPr>
          <p:cNvSpPr/>
          <p:nvPr/>
        </p:nvSpPr>
        <p:spPr>
          <a:xfrm>
            <a:off x="7688967" y="3287240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A418E41-7A54-4A65-9D45-CF5A5DD66955}"/>
              </a:ext>
            </a:extLst>
          </p:cNvPr>
          <p:cNvSpPr txBox="1"/>
          <p:nvPr/>
        </p:nvSpPr>
        <p:spPr>
          <a:xfrm>
            <a:off x="3721239" y="1156560"/>
            <a:ext cx="3815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Distribution-Modeled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1E1AAA4-C4D5-4283-9C95-981D19984152}"/>
              </a:ext>
            </a:extLst>
          </p:cNvPr>
          <p:cNvSpPr txBox="1"/>
          <p:nvPr/>
        </p:nvSpPr>
        <p:spPr>
          <a:xfrm>
            <a:off x="8763000" y="17334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Transmission-Modeled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D5C3073-E637-401A-85F7-4D0012C50488}"/>
              </a:ext>
            </a:extLst>
          </p:cNvPr>
          <p:cNvSpPr txBox="1"/>
          <p:nvPr/>
        </p:nvSpPr>
        <p:spPr>
          <a:xfrm>
            <a:off x="416605" y="5712023"/>
            <a:ext cx="711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Multiple</a:t>
            </a:r>
            <a:r>
              <a:rPr lang="en-US" sz="1400" dirty="0"/>
              <a:t> substations with load and generator modeled at </a:t>
            </a:r>
            <a:r>
              <a:rPr lang="en-US" sz="1400" u="sng" dirty="0"/>
              <a:t>distribution</a:t>
            </a:r>
            <a:r>
              <a:rPr lang="en-US" sz="1400" dirty="0"/>
              <a:t> voltages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00694A0-305C-4228-BA49-3C19C2E3258F}"/>
              </a:ext>
            </a:extLst>
          </p:cNvPr>
          <p:cNvSpPr txBox="1"/>
          <p:nvPr/>
        </p:nvSpPr>
        <p:spPr>
          <a:xfrm>
            <a:off x="9067799" y="4864041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Single</a:t>
            </a:r>
            <a:r>
              <a:rPr lang="en-US" sz="1400" dirty="0"/>
              <a:t> substation with load and generator modeled at </a:t>
            </a:r>
            <a:r>
              <a:rPr lang="en-US" sz="1400" u="sng" dirty="0"/>
              <a:t>transmission</a:t>
            </a:r>
            <a:r>
              <a:rPr lang="en-US" sz="1400" dirty="0"/>
              <a:t> voltages</a:t>
            </a:r>
          </a:p>
        </p:txBody>
      </p:sp>
    </p:spTree>
    <p:extLst>
      <p:ext uri="{BB962C8B-B14F-4D97-AF65-F5344CB8AC3E}">
        <p14:creationId xmlns:p14="http://schemas.microsoft.com/office/powerpoint/2010/main" val="138687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9FCE-E09D-4D3D-81F5-84DCE5F2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Logic for Transmission-Modeled DGRs and DESRs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B9D85-73ED-4E70-A252-670F3257C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4477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ERCOT systems have been updated to include special logic for transmission-modeled DGRs and DESRs.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159EB-280F-4991-A868-66481395F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593E81-E6A0-44DF-B90E-5962A89199DD}"/>
              </a:ext>
            </a:extLst>
          </p:cNvPr>
          <p:cNvSpPr txBox="1"/>
          <p:nvPr/>
        </p:nvSpPr>
        <p:spPr>
          <a:xfrm>
            <a:off x="6262594" y="3124200"/>
            <a:ext cx="5334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When de-energized in network applications: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Market systems will “trust” the real-time and COP statuses provided by the generator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DGR/DESR’s will be dispatched using the EMS’s “nearby” shift factor logic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B312B5-2F92-46A8-8F3A-FAA1C9A7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988" y="2023453"/>
            <a:ext cx="4419600" cy="392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642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0: No Outages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AB8552-806A-4083-844B-76A3E016B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066027"/>
            <a:ext cx="3733800" cy="331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5C415B-D7FE-4911-ABC1-B7713444A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6179" y="1078468"/>
            <a:ext cx="3732048" cy="33123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2A12433-6107-40EF-AF0A-0BCC6DF8887E}"/>
              </a:ext>
            </a:extLst>
          </p:cNvPr>
          <p:cNvSpPr txBox="1"/>
          <p:nvPr/>
        </p:nvSpPr>
        <p:spPr>
          <a:xfrm>
            <a:off x="1600200" y="773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Primary connection with no outages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33AACA-248D-43C7-8E0D-55FA54478867}"/>
              </a:ext>
            </a:extLst>
          </p:cNvPr>
          <p:cNvSpPr txBox="1"/>
          <p:nvPr/>
        </p:nvSpPr>
        <p:spPr>
          <a:xfrm>
            <a:off x="6691606" y="741784"/>
            <a:ext cx="428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Alternate connection with no outages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9FBAC4-293E-4147-930E-BF92DC97F0A5}"/>
              </a:ext>
            </a:extLst>
          </p:cNvPr>
          <p:cNvSpPr txBox="1"/>
          <p:nvPr/>
        </p:nvSpPr>
        <p:spPr>
          <a:xfrm>
            <a:off x="1676399" y="4431268"/>
            <a:ext cx="9021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 indication to ERCOT systems that the load has moved from primary connection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827720-A43A-48FD-B40F-79D56889ADD0}"/>
              </a:ext>
            </a:extLst>
          </p:cNvPr>
          <p:cNvSpPr txBox="1"/>
          <p:nvPr/>
        </p:nvSpPr>
        <p:spPr>
          <a:xfrm>
            <a:off x="258476" y="4924961"/>
            <a:ext cx="373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DAM: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dispatched using original CIM load shift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 participate in AS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8BAFAD-68D2-4B5E-82B0-AF2DEC3EB209}"/>
              </a:ext>
            </a:extLst>
          </p:cNvPr>
          <p:cNvSpPr txBox="1"/>
          <p:nvPr/>
        </p:nvSpPr>
        <p:spPr>
          <a:xfrm>
            <a:off x="4113825" y="4916359"/>
            <a:ext cx="3840283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RUC: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dispatched using original CIM load shift factor if on-line in COP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in COP accounted as being provided if on-line in COP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AEEF8C-EA35-4A0A-91F0-BB4E1F2AE927}"/>
              </a:ext>
            </a:extLst>
          </p:cNvPr>
          <p:cNvSpPr txBox="1"/>
          <p:nvPr/>
        </p:nvSpPr>
        <p:spPr>
          <a:xfrm>
            <a:off x="8078176" y="4885363"/>
            <a:ext cx="3855347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SCED: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dispatched using original CIM load shift factor if on-line in telemetry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accounted as being provided if on-line in telemetry</a:t>
            </a:r>
          </a:p>
        </p:txBody>
      </p:sp>
    </p:spTree>
    <p:extLst>
      <p:ext uri="{BB962C8B-B14F-4D97-AF65-F5344CB8AC3E}">
        <p14:creationId xmlns:p14="http://schemas.microsoft.com/office/powerpoint/2010/main" val="1936619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82AA-81FF-40A7-AEEE-D262559B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Resource Node De-Energized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765D9-AD2C-49F9-8EDA-9C6FD0787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E8BC75-1AEB-42F0-AEB5-6A6317292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105" y="1066800"/>
            <a:ext cx="3906690" cy="3467336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1E0B950-4D5F-4AEC-96D5-3AE2BB2E0566}"/>
              </a:ext>
            </a:extLst>
          </p:cNvPr>
          <p:cNvSpPr txBox="1">
            <a:spLocks/>
          </p:cNvSpPr>
          <p:nvPr/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245C54-07DF-462A-A055-76EE2B649121}"/>
              </a:ext>
            </a:extLst>
          </p:cNvPr>
          <p:cNvSpPr txBox="1"/>
          <p:nvPr/>
        </p:nvSpPr>
        <p:spPr>
          <a:xfrm>
            <a:off x="258475" y="4648200"/>
            <a:ext cx="373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DAM: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Cannot participate in energy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 participate in AS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18F1A-BEA2-40A3-ABD8-E9C334D14E2D}"/>
              </a:ext>
            </a:extLst>
          </p:cNvPr>
          <p:cNvSpPr txBox="1"/>
          <p:nvPr/>
        </p:nvSpPr>
        <p:spPr>
          <a:xfrm>
            <a:off x="4229100" y="4648200"/>
            <a:ext cx="373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RUC: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dispatch to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in COP accounted as being provided if on-line in COP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E9F5D8-CED7-4A5B-A324-7E5A0C2502B8}"/>
              </a:ext>
            </a:extLst>
          </p:cNvPr>
          <p:cNvSpPr txBox="1"/>
          <p:nvPr/>
        </p:nvSpPr>
        <p:spPr>
          <a:xfrm>
            <a:off x="8199724" y="4648200"/>
            <a:ext cx="373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SCED: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dispatched using EMS-calculated “nearby” shift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accounted as being provided if on-line in telemetry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6A13EC-D353-4B63-B6DE-33EB74E25DA3}"/>
              </a:ext>
            </a:extLst>
          </p:cNvPr>
          <p:cNvSpPr txBox="1"/>
          <p:nvPr/>
        </p:nvSpPr>
        <p:spPr>
          <a:xfrm>
            <a:off x="7893103" y="1210187"/>
            <a:ext cx="3605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Resource Node de-energized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DGR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outage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on-line COP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Load de-energized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9D877-E5F9-4926-813B-96F1964CB1F2}"/>
              </a:ext>
            </a:extLst>
          </p:cNvPr>
          <p:cNvSpPr txBox="1"/>
          <p:nvPr/>
        </p:nvSpPr>
        <p:spPr>
          <a:xfrm>
            <a:off x="3276600" y="5976363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Same Outcome as Scenario 2</a:t>
            </a:r>
          </a:p>
        </p:txBody>
      </p:sp>
    </p:spTree>
    <p:extLst>
      <p:ext uri="{BB962C8B-B14F-4D97-AF65-F5344CB8AC3E}">
        <p14:creationId xmlns:p14="http://schemas.microsoft.com/office/powerpoint/2010/main" val="2792802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82AA-81FF-40A7-AEEE-D262559B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2: Resource Node Energized &amp; Load De-Energized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765D9-AD2C-49F9-8EDA-9C6FD0787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1E0B950-4D5F-4AEC-96D5-3AE2BB2E0566}"/>
              </a:ext>
            </a:extLst>
          </p:cNvPr>
          <p:cNvSpPr txBox="1">
            <a:spLocks/>
          </p:cNvSpPr>
          <p:nvPr/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245C54-07DF-462A-A055-76EE2B649121}"/>
              </a:ext>
            </a:extLst>
          </p:cNvPr>
          <p:cNvSpPr txBox="1"/>
          <p:nvPr/>
        </p:nvSpPr>
        <p:spPr>
          <a:xfrm>
            <a:off x="258475" y="4696361"/>
            <a:ext cx="373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DAM: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Cannot participate in energy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 participate in AS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18F1A-BEA2-40A3-ABD8-E9C334D14E2D}"/>
              </a:ext>
            </a:extLst>
          </p:cNvPr>
          <p:cNvSpPr txBox="1"/>
          <p:nvPr/>
        </p:nvSpPr>
        <p:spPr>
          <a:xfrm>
            <a:off x="4229100" y="4696361"/>
            <a:ext cx="373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RUC: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dispatch to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in COP accounted as being provided if on-line in COP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E9F5D8-CED7-4A5B-A324-7E5A0C2502B8}"/>
              </a:ext>
            </a:extLst>
          </p:cNvPr>
          <p:cNvSpPr txBox="1"/>
          <p:nvPr/>
        </p:nvSpPr>
        <p:spPr>
          <a:xfrm>
            <a:off x="8199724" y="4696361"/>
            <a:ext cx="3733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SCED: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Energy dispatched using EMS-calculated “nearby” shift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 accounted as being provided if on-line in telemetry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3D7DFA-5098-441B-93FD-D8499F047870}"/>
              </a:ext>
            </a:extLst>
          </p:cNvPr>
          <p:cNvSpPr txBox="1"/>
          <p:nvPr/>
        </p:nvSpPr>
        <p:spPr>
          <a:xfrm>
            <a:off x="7893103" y="1210187"/>
            <a:ext cx="3605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Resource Node energized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DGR available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 outage and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on-line COP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Load de-energized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F8882-C25D-416A-8B2A-83DE50A757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100" y="1524000"/>
            <a:ext cx="3433240" cy="30471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9FE1CA-C48B-4630-A021-772B0DD50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77" y="1523999"/>
            <a:ext cx="3433241" cy="30471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888F13-B145-466A-8F48-990384C49423}"/>
              </a:ext>
            </a:extLst>
          </p:cNvPr>
          <p:cNvSpPr txBox="1"/>
          <p:nvPr/>
        </p:nvSpPr>
        <p:spPr>
          <a:xfrm>
            <a:off x="3276600" y="5976363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Same Outcome as Scenario 1</a:t>
            </a:r>
          </a:p>
        </p:txBody>
      </p:sp>
    </p:spTree>
    <p:extLst>
      <p:ext uri="{BB962C8B-B14F-4D97-AF65-F5344CB8AC3E}">
        <p14:creationId xmlns:p14="http://schemas.microsoft.com/office/powerpoint/2010/main" val="298045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“old-style” and “new-style” DGR/DESR modeling</a:t>
            </a:r>
          </a:p>
          <a:p>
            <a:pPr lvl="1"/>
            <a:r>
              <a:rPr lang="en-US" dirty="0"/>
              <a:t>“Old-style” are modeled on the distribution system</a:t>
            </a:r>
          </a:p>
          <a:p>
            <a:pPr lvl="1"/>
            <a:r>
              <a:rPr lang="en-US" dirty="0"/>
              <a:t>“New-style” are modeled on the transmission system</a:t>
            </a:r>
          </a:p>
          <a:p>
            <a:r>
              <a:rPr lang="en-US" dirty="0"/>
              <a:t>Outage considerations for TSPs and REs</a:t>
            </a:r>
          </a:p>
          <a:p>
            <a:r>
              <a:rPr lang="en-US" dirty="0"/>
              <a:t>Market impacts of transmission outages for DGR/DESRs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47A2C-2EA5-4964-900D-C86B675A734F}"/>
              </a:ext>
            </a:extLst>
          </p:cNvPr>
          <p:cNvSpPr/>
          <p:nvPr/>
        </p:nvSpPr>
        <p:spPr>
          <a:xfrm>
            <a:off x="457200" y="990601"/>
            <a:ext cx="9144000" cy="1371599"/>
          </a:xfrm>
          <a:prstGeom prst="rect">
            <a:avLst/>
          </a:prstGeom>
          <a:solidFill>
            <a:srgbClr val="7F7F7F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9269-AD16-4E69-B10A-6D10F07F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Transitioning to Simplified Modeling of DGR and DESRs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911A3-6BE7-423D-9347-FC86EA545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445B83C-42A1-42B1-BE54-849B5517F835}"/>
              </a:ext>
            </a:extLst>
          </p:cNvPr>
          <p:cNvCxnSpPr/>
          <p:nvPr/>
        </p:nvCxnSpPr>
        <p:spPr>
          <a:xfrm>
            <a:off x="2886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6A1A6C0-5A97-406B-B2AF-A94676E8B258}"/>
              </a:ext>
            </a:extLst>
          </p:cNvPr>
          <p:cNvCxnSpPr>
            <a:endCxn id="70" idx="0"/>
          </p:cNvCxnSpPr>
          <p:nvPr/>
        </p:nvCxnSpPr>
        <p:spPr>
          <a:xfrm flipH="1">
            <a:off x="3249493" y="207809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26DA30F3-1ADA-45FC-9BB9-83102DB95466}"/>
              </a:ext>
            </a:extLst>
          </p:cNvPr>
          <p:cNvSpPr/>
          <p:nvPr/>
        </p:nvSpPr>
        <p:spPr>
          <a:xfrm>
            <a:off x="3149486" y="2286876"/>
            <a:ext cx="200014" cy="200014"/>
          </a:xfrm>
          <a:prstGeom prst="rect">
            <a:avLst/>
          </a:prstGeom>
          <a:solidFill>
            <a:srgbClr val="0070C0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8" name="Cloud 67">
            <a:extLst>
              <a:ext uri="{FF2B5EF4-FFF2-40B4-BE49-F238E27FC236}">
                <a16:creationId xmlns:a16="http://schemas.microsoft.com/office/drawing/2014/main" id="{A16A17D9-D059-4366-B28F-71AD5359184A}"/>
              </a:ext>
            </a:extLst>
          </p:cNvPr>
          <p:cNvSpPr/>
          <p:nvPr/>
        </p:nvSpPr>
        <p:spPr>
          <a:xfrm>
            <a:off x="1057613" y="1509589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DB244E-9549-4241-9F98-1C27BAB40A34}"/>
              </a:ext>
            </a:extLst>
          </p:cNvPr>
          <p:cNvSpPr txBox="1"/>
          <p:nvPr/>
        </p:nvSpPr>
        <p:spPr>
          <a:xfrm>
            <a:off x="2211752" y="1656511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7617DBB-B401-4BEC-BECB-D27B74896B89}"/>
              </a:ext>
            </a:extLst>
          </p:cNvPr>
          <p:cNvSpPr/>
          <p:nvPr/>
        </p:nvSpPr>
        <p:spPr>
          <a:xfrm>
            <a:off x="3024475" y="317526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8467309-55E3-4523-9ACB-F1BF0C059CEA}"/>
              </a:ext>
            </a:extLst>
          </p:cNvPr>
          <p:cNvSpPr/>
          <p:nvPr/>
        </p:nvSpPr>
        <p:spPr>
          <a:xfrm>
            <a:off x="3024475" y="3351605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5C2A4BF-E962-4790-B9D8-784E17A568C6}"/>
              </a:ext>
            </a:extLst>
          </p:cNvPr>
          <p:cNvCxnSpPr/>
          <p:nvPr/>
        </p:nvCxnSpPr>
        <p:spPr>
          <a:xfrm>
            <a:off x="1210013" y="4145503"/>
            <a:ext cx="2735628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87">
            <a:extLst>
              <a:ext uri="{FF2B5EF4-FFF2-40B4-BE49-F238E27FC236}">
                <a16:creationId xmlns:a16="http://schemas.microsoft.com/office/drawing/2014/main" id="{3EDC6229-8C08-4669-92E3-B03FC9C45C81}"/>
              </a:ext>
            </a:extLst>
          </p:cNvPr>
          <p:cNvSpPr/>
          <p:nvPr/>
        </p:nvSpPr>
        <p:spPr>
          <a:xfrm>
            <a:off x="600413" y="1461708"/>
            <a:ext cx="3865975" cy="399989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EB0B821-CC6B-428A-936B-E3575E8B4493}"/>
              </a:ext>
            </a:extLst>
          </p:cNvPr>
          <p:cNvSpPr/>
          <p:nvPr/>
        </p:nvSpPr>
        <p:spPr>
          <a:xfrm>
            <a:off x="3657928" y="4371787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Right Brace 74">
            <a:extLst>
              <a:ext uri="{FF2B5EF4-FFF2-40B4-BE49-F238E27FC236}">
                <a16:creationId xmlns:a16="http://schemas.microsoft.com/office/drawing/2014/main" id="{470F2E81-551B-4201-8A87-2C1E4A286FE5}"/>
              </a:ext>
            </a:extLst>
          </p:cNvPr>
          <p:cNvSpPr/>
          <p:nvPr/>
        </p:nvSpPr>
        <p:spPr>
          <a:xfrm rot="5400000">
            <a:off x="4767879" y="4680862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B49421A-D663-46F3-9532-0FFE22DC0574}"/>
              </a:ext>
            </a:extLst>
          </p:cNvPr>
          <p:cNvSpPr txBox="1"/>
          <p:nvPr/>
        </p:nvSpPr>
        <p:spPr>
          <a:xfrm>
            <a:off x="4405516" y="5162498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D2C5EC8-827E-4952-8A6C-A46CF661BFD1}"/>
              </a:ext>
            </a:extLst>
          </p:cNvPr>
          <p:cNvSpPr/>
          <p:nvPr/>
        </p:nvSpPr>
        <p:spPr>
          <a:xfrm>
            <a:off x="1514813" y="316883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E04E90F-F1AA-4F47-B571-2D921773F4F2}"/>
              </a:ext>
            </a:extLst>
          </p:cNvPr>
          <p:cNvSpPr/>
          <p:nvPr/>
        </p:nvSpPr>
        <p:spPr>
          <a:xfrm>
            <a:off x="1514813" y="3345176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BA7EE2-90A6-4967-AA42-529CA5AFAD48}"/>
              </a:ext>
            </a:extLst>
          </p:cNvPr>
          <p:cNvCxnSpPr>
            <a:stCxn id="78" idx="4"/>
          </p:cNvCxnSpPr>
          <p:nvPr/>
        </p:nvCxnSpPr>
        <p:spPr>
          <a:xfrm>
            <a:off x="1739830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6DFF08C-2E96-4369-AEA4-21EF1A8F553A}"/>
              </a:ext>
            </a:extLst>
          </p:cNvPr>
          <p:cNvCxnSpPr/>
          <p:nvPr/>
        </p:nvCxnSpPr>
        <p:spPr>
          <a:xfrm flipH="1">
            <a:off x="1731935" y="208975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F2D6454-157D-45F4-AD36-6568A63E1585}"/>
              </a:ext>
            </a:extLst>
          </p:cNvPr>
          <p:cNvCxnSpPr/>
          <p:nvPr/>
        </p:nvCxnSpPr>
        <p:spPr>
          <a:xfrm>
            <a:off x="1362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E88B14AF-1414-4D58-9922-F995CD239EA1}"/>
              </a:ext>
            </a:extLst>
          </p:cNvPr>
          <p:cNvSpPr/>
          <p:nvPr/>
        </p:nvSpPr>
        <p:spPr>
          <a:xfrm>
            <a:off x="1631928" y="2283089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AD1D409-E240-4C76-8204-C5ACCE767FEF}"/>
              </a:ext>
            </a:extLst>
          </p:cNvPr>
          <p:cNvSpPr/>
          <p:nvPr/>
        </p:nvSpPr>
        <p:spPr>
          <a:xfrm>
            <a:off x="2353013" y="404549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cxnSp>
        <p:nvCxnSpPr>
          <p:cNvPr id="84" name="Elbow Connector 118">
            <a:extLst>
              <a:ext uri="{FF2B5EF4-FFF2-40B4-BE49-F238E27FC236}">
                <a16:creationId xmlns:a16="http://schemas.microsoft.com/office/drawing/2014/main" id="{A86B1FE3-DD46-4D55-948B-9FE03623D601}"/>
              </a:ext>
            </a:extLst>
          </p:cNvPr>
          <p:cNvCxnSpPr/>
          <p:nvPr/>
        </p:nvCxnSpPr>
        <p:spPr>
          <a:xfrm>
            <a:off x="3721239" y="4139074"/>
            <a:ext cx="3363573" cy="715087"/>
          </a:xfrm>
          <a:prstGeom prst="bentConnector3">
            <a:avLst>
              <a:gd name="adj1" fmla="val 948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119">
            <a:extLst>
              <a:ext uri="{FF2B5EF4-FFF2-40B4-BE49-F238E27FC236}">
                <a16:creationId xmlns:a16="http://schemas.microsoft.com/office/drawing/2014/main" id="{69E1362D-F647-42A5-9FA8-BA576E92A231}"/>
              </a:ext>
            </a:extLst>
          </p:cNvPr>
          <p:cNvSpPr/>
          <p:nvPr/>
        </p:nvSpPr>
        <p:spPr>
          <a:xfrm>
            <a:off x="5338725" y="3186925"/>
            <a:ext cx="2004695" cy="229874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3B0EF10-0DDD-4711-A06A-5E5AC6D5FB97}"/>
              </a:ext>
            </a:extLst>
          </p:cNvPr>
          <p:cNvSpPr/>
          <p:nvPr/>
        </p:nvSpPr>
        <p:spPr>
          <a:xfrm>
            <a:off x="1653968" y="4400291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81D4025-F208-471E-8E7F-DA6F9D5FAD9B}"/>
              </a:ext>
            </a:extLst>
          </p:cNvPr>
          <p:cNvSpPr txBox="1"/>
          <p:nvPr/>
        </p:nvSpPr>
        <p:spPr>
          <a:xfrm>
            <a:off x="1287398" y="5091116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6294438F-0D0A-405A-A315-FE48D95B4244}"/>
              </a:ext>
            </a:extLst>
          </p:cNvPr>
          <p:cNvSpPr/>
          <p:nvPr/>
        </p:nvSpPr>
        <p:spPr>
          <a:xfrm rot="10800000">
            <a:off x="1557918" y="4733541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C08DCC2-356C-4412-BB3D-FD2A4891AB0A}"/>
              </a:ext>
            </a:extLst>
          </p:cNvPr>
          <p:cNvCxnSpPr/>
          <p:nvPr/>
        </p:nvCxnSpPr>
        <p:spPr>
          <a:xfrm>
            <a:off x="3261435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08F7C0A-3BC4-4A66-94B9-D6E7F44B3F08}"/>
              </a:ext>
            </a:extLst>
          </p:cNvPr>
          <p:cNvCxnSpPr>
            <a:endCxn id="88" idx="3"/>
          </p:cNvCxnSpPr>
          <p:nvPr/>
        </p:nvCxnSpPr>
        <p:spPr>
          <a:xfrm>
            <a:off x="1750842" y="4128973"/>
            <a:ext cx="10375" cy="60456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F03454D6-0B41-43FB-9FFD-BEF80149ABB7}"/>
              </a:ext>
            </a:extLst>
          </p:cNvPr>
          <p:cNvSpPr/>
          <p:nvPr/>
        </p:nvSpPr>
        <p:spPr>
          <a:xfrm>
            <a:off x="3064470" y="4439134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C57F38-8BFC-4FDC-99CF-911D3131FA23}"/>
              </a:ext>
            </a:extLst>
          </p:cNvPr>
          <p:cNvSpPr txBox="1"/>
          <p:nvPr/>
        </p:nvSpPr>
        <p:spPr>
          <a:xfrm>
            <a:off x="2697900" y="5129959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1E41EB1A-CA29-498A-B6EE-3A4D08BC108C}"/>
              </a:ext>
            </a:extLst>
          </p:cNvPr>
          <p:cNvSpPr/>
          <p:nvPr/>
        </p:nvSpPr>
        <p:spPr>
          <a:xfrm rot="10800000">
            <a:off x="2968420" y="4772384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21A1B85-4FBA-46E2-B365-7778D57FC567}"/>
              </a:ext>
            </a:extLst>
          </p:cNvPr>
          <p:cNvCxnSpPr>
            <a:endCxn id="93" idx="3"/>
          </p:cNvCxnSpPr>
          <p:nvPr/>
        </p:nvCxnSpPr>
        <p:spPr>
          <a:xfrm>
            <a:off x="3155635" y="4128973"/>
            <a:ext cx="16084" cy="64341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B4C1E16E-B08F-491E-BEF8-84E3125F0AC8}"/>
              </a:ext>
            </a:extLst>
          </p:cNvPr>
          <p:cNvSpPr/>
          <p:nvPr/>
        </p:nvSpPr>
        <p:spPr>
          <a:xfrm>
            <a:off x="6359975" y="4435265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211EA59-F80C-44CB-84EF-90E7F1BEF663}"/>
              </a:ext>
            </a:extLst>
          </p:cNvPr>
          <p:cNvCxnSpPr>
            <a:cxnSpLocks/>
          </p:cNvCxnSpPr>
          <p:nvPr/>
        </p:nvCxnSpPr>
        <p:spPr>
          <a:xfrm>
            <a:off x="6467813" y="4259082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AF152AA-09C9-4BFF-8105-BA4CCF87928F}"/>
              </a:ext>
            </a:extLst>
          </p:cNvPr>
          <p:cNvCxnSpPr>
            <a:cxnSpLocks/>
          </p:cNvCxnSpPr>
          <p:nvPr/>
        </p:nvCxnSpPr>
        <p:spPr>
          <a:xfrm>
            <a:off x="6171646" y="4259082"/>
            <a:ext cx="60960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EB602F2-17AD-4FB7-B75C-CF20295B4501}"/>
              </a:ext>
            </a:extLst>
          </p:cNvPr>
          <p:cNvCxnSpPr>
            <a:cxnSpLocks/>
          </p:cNvCxnSpPr>
          <p:nvPr/>
        </p:nvCxnSpPr>
        <p:spPr>
          <a:xfrm>
            <a:off x="6467813" y="3913536"/>
            <a:ext cx="0" cy="36493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6FC74D99-31BB-4D81-915F-70C24A3F9D07}"/>
              </a:ext>
            </a:extLst>
          </p:cNvPr>
          <p:cNvSpPr/>
          <p:nvPr/>
        </p:nvSpPr>
        <p:spPr>
          <a:xfrm>
            <a:off x="6324039" y="3650317"/>
            <a:ext cx="296741" cy="296742"/>
          </a:xfrm>
          <a:prstGeom prst="ellips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79EDBF3-C838-415F-BD81-41490038B9C9}"/>
              </a:ext>
            </a:extLst>
          </p:cNvPr>
          <p:cNvSpPr/>
          <p:nvPr/>
        </p:nvSpPr>
        <p:spPr>
          <a:xfrm>
            <a:off x="6381921" y="3761565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C0D9E7A-0EF4-4EAB-AD50-7EE0E6D8D45A}"/>
              </a:ext>
            </a:extLst>
          </p:cNvPr>
          <p:cNvSpPr txBox="1"/>
          <p:nvPr/>
        </p:nvSpPr>
        <p:spPr>
          <a:xfrm>
            <a:off x="5638010" y="2857590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2CF1DC5-A71D-49AF-9869-855A062F0306}"/>
              </a:ext>
            </a:extLst>
          </p:cNvPr>
          <p:cNvSpPr/>
          <p:nvPr/>
        </p:nvSpPr>
        <p:spPr>
          <a:xfrm>
            <a:off x="1631928" y="3851873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06FDFB-B97C-4E76-9467-648E0E29D38A}"/>
              </a:ext>
            </a:extLst>
          </p:cNvPr>
          <p:cNvSpPr/>
          <p:nvPr/>
        </p:nvSpPr>
        <p:spPr>
          <a:xfrm>
            <a:off x="3175250" y="3861065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AF49FD-AE09-45E8-951D-13ECE3F8211A}"/>
              </a:ext>
            </a:extLst>
          </p:cNvPr>
          <p:cNvSpPr txBox="1"/>
          <p:nvPr/>
        </p:nvSpPr>
        <p:spPr>
          <a:xfrm>
            <a:off x="829248" y="1152634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B809ABB3-EF53-447E-91C0-E6654BAEBE76}"/>
              </a:ext>
            </a:extLst>
          </p:cNvPr>
          <p:cNvCxnSpPr>
            <a:cxnSpLocks/>
          </p:cNvCxnSpPr>
          <p:nvPr/>
        </p:nvCxnSpPr>
        <p:spPr>
          <a:xfrm>
            <a:off x="10491642" y="3639675"/>
            <a:ext cx="528239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D154189-34CE-409E-BB80-E0148BC98F2A}"/>
              </a:ext>
            </a:extLst>
          </p:cNvPr>
          <p:cNvCxnSpPr>
            <a:cxnSpLocks/>
          </p:cNvCxnSpPr>
          <p:nvPr/>
        </p:nvCxnSpPr>
        <p:spPr>
          <a:xfrm flipH="1">
            <a:off x="10491642" y="2881399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37FD3EF-1FAF-4B8A-A60A-576F761C265B}"/>
              </a:ext>
            </a:extLst>
          </p:cNvPr>
          <p:cNvSpPr/>
          <p:nvPr/>
        </p:nvSpPr>
        <p:spPr>
          <a:xfrm>
            <a:off x="10392435" y="3079075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8" name="Cloud 107">
            <a:extLst>
              <a:ext uri="{FF2B5EF4-FFF2-40B4-BE49-F238E27FC236}">
                <a16:creationId xmlns:a16="http://schemas.microsoft.com/office/drawing/2014/main" id="{739114BD-D1E8-43EA-BFB6-83CB091DA7C5}"/>
              </a:ext>
            </a:extLst>
          </p:cNvPr>
          <p:cNvSpPr/>
          <p:nvPr/>
        </p:nvSpPr>
        <p:spPr>
          <a:xfrm>
            <a:off x="9335019" y="2343150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B7FF5EC-A6F1-4A0C-859D-BEA8F50FE3C1}"/>
              </a:ext>
            </a:extLst>
          </p:cNvPr>
          <p:cNvSpPr txBox="1"/>
          <p:nvPr/>
        </p:nvSpPr>
        <p:spPr>
          <a:xfrm>
            <a:off x="9825447" y="2463425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10" name="Rounded Rectangle 87">
            <a:extLst>
              <a:ext uri="{FF2B5EF4-FFF2-40B4-BE49-F238E27FC236}">
                <a16:creationId xmlns:a16="http://schemas.microsoft.com/office/drawing/2014/main" id="{176B14D7-73CC-467A-8773-52E58EB6ACE6}"/>
              </a:ext>
            </a:extLst>
          </p:cNvPr>
          <p:cNvSpPr/>
          <p:nvPr/>
        </p:nvSpPr>
        <p:spPr>
          <a:xfrm>
            <a:off x="9193615" y="2297819"/>
            <a:ext cx="2236385" cy="22886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5BB2F54-D3A0-4BDF-87B0-C579D0EC13A2}"/>
              </a:ext>
            </a:extLst>
          </p:cNvPr>
          <p:cNvSpPr txBox="1"/>
          <p:nvPr/>
        </p:nvSpPr>
        <p:spPr>
          <a:xfrm>
            <a:off x="9631723" y="4245547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EEADBF83-AC76-46FF-8A05-CEBE027630AD}"/>
              </a:ext>
            </a:extLst>
          </p:cNvPr>
          <p:cNvSpPr/>
          <p:nvPr/>
        </p:nvSpPr>
        <p:spPr>
          <a:xfrm rot="10800000">
            <a:off x="10298209" y="3919953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4A8399E-E623-4FDD-A086-405553A8E344}"/>
              </a:ext>
            </a:extLst>
          </p:cNvPr>
          <p:cNvSpPr/>
          <p:nvPr/>
        </p:nvSpPr>
        <p:spPr>
          <a:xfrm>
            <a:off x="10815926" y="3841787"/>
            <a:ext cx="385474" cy="385475"/>
          </a:xfrm>
          <a:prstGeom prst="ellips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33AC7A6-D03F-4E46-B3A8-C3E99765D113}"/>
              </a:ext>
            </a:extLst>
          </p:cNvPr>
          <p:cNvSpPr/>
          <p:nvPr/>
        </p:nvSpPr>
        <p:spPr>
          <a:xfrm>
            <a:off x="10873808" y="3953036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E6293F6-3731-4DB2-9D57-263CC2F941AB}"/>
              </a:ext>
            </a:extLst>
          </p:cNvPr>
          <p:cNvCxnSpPr>
            <a:cxnSpLocks/>
          </p:cNvCxnSpPr>
          <p:nvPr/>
        </p:nvCxnSpPr>
        <p:spPr>
          <a:xfrm>
            <a:off x="11019881" y="3625757"/>
            <a:ext cx="0" cy="24184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E79D1DE-C0AE-4FB2-849F-DE894A59A4E0}"/>
              </a:ext>
            </a:extLst>
          </p:cNvPr>
          <p:cNvCxnSpPr/>
          <p:nvPr/>
        </p:nvCxnSpPr>
        <p:spPr>
          <a:xfrm flipH="1">
            <a:off x="9668552" y="2887707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E024EE8-D4D6-40CC-B6DC-425298408277}"/>
              </a:ext>
            </a:extLst>
          </p:cNvPr>
          <p:cNvSpPr/>
          <p:nvPr/>
        </p:nvSpPr>
        <p:spPr>
          <a:xfrm>
            <a:off x="9574537" y="3097870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D1CB9A52-F8A0-4A11-A6C3-103A6F72F74E}"/>
              </a:ext>
            </a:extLst>
          </p:cNvPr>
          <p:cNvSpPr/>
          <p:nvPr/>
        </p:nvSpPr>
        <p:spPr>
          <a:xfrm rot="10800000">
            <a:off x="9468444" y="3916079"/>
            <a:ext cx="406599" cy="334539"/>
          </a:xfrm>
          <a:prstGeom prst="triangl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3F74BB6-DCB6-4E19-9994-882F9A07E01F}"/>
              </a:ext>
            </a:extLst>
          </p:cNvPr>
          <p:cNvSpPr/>
          <p:nvPr/>
        </p:nvSpPr>
        <p:spPr>
          <a:xfrm>
            <a:off x="9067799" y="2120125"/>
            <a:ext cx="2590801" cy="2735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0D625A8-1EA3-4A2D-A542-FE114FC33298}"/>
              </a:ext>
            </a:extLst>
          </p:cNvPr>
          <p:cNvSpPr/>
          <p:nvPr/>
        </p:nvSpPr>
        <p:spPr>
          <a:xfrm>
            <a:off x="416606" y="1106592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row: Right 120">
            <a:extLst>
              <a:ext uri="{FF2B5EF4-FFF2-40B4-BE49-F238E27FC236}">
                <a16:creationId xmlns:a16="http://schemas.microsoft.com/office/drawing/2014/main" id="{F2F7ADF2-70BA-48B7-A84C-3BD9FE9D0015}"/>
              </a:ext>
            </a:extLst>
          </p:cNvPr>
          <p:cNvSpPr/>
          <p:nvPr/>
        </p:nvSpPr>
        <p:spPr>
          <a:xfrm>
            <a:off x="7688967" y="3287240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A418E41-7A54-4A65-9D45-CF5A5DD66955}"/>
              </a:ext>
            </a:extLst>
          </p:cNvPr>
          <p:cNvSpPr txBox="1"/>
          <p:nvPr/>
        </p:nvSpPr>
        <p:spPr>
          <a:xfrm>
            <a:off x="5041000" y="115656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Old-Style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1E1AAA4-C4D5-4283-9C95-981D19984152}"/>
              </a:ext>
            </a:extLst>
          </p:cNvPr>
          <p:cNvSpPr txBox="1"/>
          <p:nvPr/>
        </p:nvSpPr>
        <p:spPr>
          <a:xfrm>
            <a:off x="8659909" y="162762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New-Style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D5C3073-E637-401A-85F7-4D0012C50488}"/>
              </a:ext>
            </a:extLst>
          </p:cNvPr>
          <p:cNvSpPr txBox="1"/>
          <p:nvPr/>
        </p:nvSpPr>
        <p:spPr>
          <a:xfrm>
            <a:off x="416605" y="5712023"/>
            <a:ext cx="711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Multiple</a:t>
            </a:r>
            <a:r>
              <a:rPr lang="en-US" sz="1400" dirty="0"/>
              <a:t> substations with load and generator modeled at </a:t>
            </a:r>
            <a:r>
              <a:rPr lang="en-US" sz="1400" u="sng" dirty="0"/>
              <a:t>distribution</a:t>
            </a:r>
            <a:r>
              <a:rPr lang="en-US" sz="1400" dirty="0"/>
              <a:t> voltages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00694A0-305C-4228-BA49-3C19C2E3258F}"/>
              </a:ext>
            </a:extLst>
          </p:cNvPr>
          <p:cNvSpPr txBox="1"/>
          <p:nvPr/>
        </p:nvSpPr>
        <p:spPr>
          <a:xfrm>
            <a:off x="9067799" y="4864041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Single</a:t>
            </a:r>
            <a:r>
              <a:rPr lang="en-US" sz="1400" dirty="0"/>
              <a:t> substation with load and generator modeled at </a:t>
            </a:r>
            <a:r>
              <a:rPr lang="en-US" sz="1400" u="sng" dirty="0"/>
              <a:t>transmission</a:t>
            </a:r>
            <a:r>
              <a:rPr lang="en-US" sz="1400" dirty="0"/>
              <a:t> voltages</a:t>
            </a:r>
          </a:p>
        </p:txBody>
      </p:sp>
    </p:spTree>
    <p:extLst>
      <p:ext uri="{BB962C8B-B14F-4D97-AF65-F5344CB8AC3E}">
        <p14:creationId xmlns:p14="http://schemas.microsoft.com/office/powerpoint/2010/main" val="8882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818F-4F8A-482A-8A3E-E6E6195E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of Distribution-Modeled DGRs and DESRs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8283D-D147-421A-A5BE-77173706B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76" y="943708"/>
            <a:ext cx="10287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Distribution-level equipment is needed to show the generator’s path to the transmission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10925-630B-4072-B5B0-7DD3AF307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53E1883-CE2E-465B-BA66-CC9345FA2086}"/>
              </a:ext>
            </a:extLst>
          </p:cNvPr>
          <p:cNvSpPr txBox="1"/>
          <p:nvPr/>
        </p:nvSpPr>
        <p:spPr>
          <a:xfrm>
            <a:off x="8610600" y="4800600"/>
            <a:ext cx="340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pink </a:t>
            </a:r>
            <a:r>
              <a:rPr lang="en-US" sz="1400" dirty="0"/>
              <a:t>equipment represents distribution equipment not typically modeled in ERCOT systems.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5668F809-AE57-4978-96AC-514D4D6E8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057400"/>
            <a:ext cx="5534152" cy="398458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3859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818F-4F8A-482A-8A3E-E6E6195E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of Distribution-Modeled DGRs and DESRs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8283D-D147-421A-A5BE-77173706B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14401"/>
            <a:ext cx="10718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Additional modeling may be needed to depict alternative paths to the grid caused by outages or switching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10925-630B-4072-B5B0-7DD3AF307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53E1883-CE2E-465B-BA66-CC9345FA2086}"/>
              </a:ext>
            </a:extLst>
          </p:cNvPr>
          <p:cNvSpPr txBox="1"/>
          <p:nvPr/>
        </p:nvSpPr>
        <p:spPr>
          <a:xfrm>
            <a:off x="1321124" y="5342434"/>
            <a:ext cx="378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Coordination is required between the TSP, DSP, and RE to ensure alternative paths are modeled prior to outages.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B4E3B2-D7D0-4260-8BD6-870400680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89" y="1999488"/>
            <a:ext cx="3784600" cy="27249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D8836F-F82D-425D-9112-5F71A4BA8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724" y="2533426"/>
            <a:ext cx="6110330" cy="37631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6BBE2D09-2F6A-43E0-AA3F-01F7AFC66AFC}"/>
              </a:ext>
            </a:extLst>
          </p:cNvPr>
          <p:cNvSpPr/>
          <p:nvPr/>
        </p:nvSpPr>
        <p:spPr>
          <a:xfrm>
            <a:off x="4222586" y="2980536"/>
            <a:ext cx="760046" cy="4660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0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818F-4F8A-482A-8A3E-E6E6195E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of Distribution-Modeled DGRs and DESRs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8283D-D147-421A-A5BE-77173706B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14401"/>
            <a:ext cx="107188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DGR/DESRs cannot participate in the ERCOT market unless a path to the transmission system is modeled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10925-630B-4072-B5B0-7DD3AF307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53E1883-CE2E-465B-BA66-CC9345FA2086}"/>
              </a:ext>
            </a:extLst>
          </p:cNvPr>
          <p:cNvSpPr txBox="1"/>
          <p:nvPr/>
        </p:nvSpPr>
        <p:spPr>
          <a:xfrm>
            <a:off x="2282092" y="5410200"/>
            <a:ext cx="378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ERCOT’s EMS will see the generator as de-energized even if an alternative path is present in the field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BBE2D09-2F6A-43E0-AA3F-01F7AFC66AFC}"/>
              </a:ext>
            </a:extLst>
          </p:cNvPr>
          <p:cNvSpPr/>
          <p:nvPr/>
        </p:nvSpPr>
        <p:spPr>
          <a:xfrm>
            <a:off x="5367216" y="3195519"/>
            <a:ext cx="760046" cy="4660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7BCE89-28C6-41A1-80F5-F9F469C69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85" y="1989993"/>
            <a:ext cx="4725665" cy="29012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D9B9419-FED3-4982-B455-76A934AA4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302957"/>
            <a:ext cx="5252345" cy="378693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2428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D5E196-484A-4531-8C76-B848EF0F3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Outage Considerations for TSPs and Resources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50A18DB-C930-4441-A4B2-ABC5AE9190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10E72-F60F-4DAF-B07E-65B3439B7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9FCE-E09D-4D3D-81F5-84DCE5F2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Logic for Transmission-Modeled DGRs and DESRs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B9D85-73ED-4E70-A252-670F3257C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4477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ERCOT systems have been updated to include special logic for transmission-modeled DGRs and DESRs.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159EB-280F-4991-A868-66481395F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593E81-E6A0-44DF-B90E-5962A89199DD}"/>
              </a:ext>
            </a:extLst>
          </p:cNvPr>
          <p:cNvSpPr txBox="1"/>
          <p:nvPr/>
        </p:nvSpPr>
        <p:spPr>
          <a:xfrm>
            <a:off x="6262594" y="3124200"/>
            <a:ext cx="5334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When de-energized in network applications: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Market systems will “trust” the real-time and COP statuses provided by the generator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DGR/DESR’s will be dispatched using the EMS’s “nearby” shift factor logic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B312B5-2F92-46A8-8F3A-FAA1C9A7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988" y="2023453"/>
            <a:ext cx="4419600" cy="392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38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8E00-5218-4D7E-82D4-50428A9E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Scenario 1 – Transmission Outage on Primary Path -  Less Than 60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D15D3-63E5-43CB-9EA7-E33D76004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81908"/>
            <a:ext cx="3429917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u="sng" dirty="0"/>
              <a:t>TSP Action</a:t>
            </a:r>
          </a:p>
          <a:p>
            <a:pPr marL="0" indent="0" algn="ctr">
              <a:buNone/>
            </a:pPr>
            <a:r>
              <a:rPr lang="en-US" sz="2000" dirty="0"/>
              <a:t>Provide the typical transmission outage information to ERCOT.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B8397-E3B5-44A2-9134-41C714854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610EB8-0273-4A3E-A770-80AFE9AD9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917" y="977533"/>
            <a:ext cx="4818184" cy="427632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456F81F-6643-485C-AE4C-CA5FBDCF331D}"/>
              </a:ext>
            </a:extLst>
          </p:cNvPr>
          <p:cNvSpPr txBox="1">
            <a:spLocks/>
          </p:cNvSpPr>
          <p:nvPr/>
        </p:nvSpPr>
        <p:spPr>
          <a:xfrm>
            <a:off x="8248101" y="1752600"/>
            <a:ext cx="3689899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u="sng" dirty="0"/>
              <a:t>Resource Action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Generator QSEs must send accurate resource information (telemetry and COP) reflecting their ability to connect to the grid.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E8823D-8BD6-4423-9E50-03669391D8EA}"/>
              </a:ext>
            </a:extLst>
          </p:cNvPr>
          <p:cNvSpPr txBox="1">
            <a:spLocks/>
          </p:cNvSpPr>
          <p:nvPr/>
        </p:nvSpPr>
        <p:spPr>
          <a:xfrm>
            <a:off x="3429916" y="5256785"/>
            <a:ext cx="4818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400"/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Scenario 1: DGR/DESR connected to the transmission system via an alternate path</a:t>
            </a:r>
          </a:p>
        </p:txBody>
      </p:sp>
    </p:spTree>
    <p:extLst>
      <p:ext uri="{BB962C8B-B14F-4D97-AF65-F5344CB8AC3E}">
        <p14:creationId xmlns:p14="http://schemas.microsoft.com/office/powerpoint/2010/main" val="32902702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3413</TotalTime>
  <Words>927</Words>
  <Application>Microsoft Office PowerPoint</Application>
  <PresentationFormat>Widescreen</PresentationFormat>
  <Paragraphs>156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PowerPoint Presentation</vt:lpstr>
      <vt:lpstr>Agenda</vt:lpstr>
      <vt:lpstr>Transitioning to Simplified Modeling of DGR and DESRs</vt:lpstr>
      <vt:lpstr>Key Issues of Distribution-Modeled DGRs and DESRs</vt:lpstr>
      <vt:lpstr>Key Issues of Distribution-Modeled DGRs and DESRs</vt:lpstr>
      <vt:lpstr>Key Issues of Distribution-Modeled DGRs and DESRs</vt:lpstr>
      <vt:lpstr>Outage Considerations for TSPs and Resources</vt:lpstr>
      <vt:lpstr>Enhanced Logic for Transmission-Modeled DGRs and DESRs</vt:lpstr>
      <vt:lpstr>Scenario 1 – Transmission Outage on Primary Path -  Less Than 60 Days</vt:lpstr>
      <vt:lpstr>Scenario 2 – Transmission Outages Disconnecting DGR/DESR</vt:lpstr>
      <vt:lpstr>Scenario 3 – Distribution Outages Disconnecting DGR/DESR</vt:lpstr>
      <vt:lpstr>NP3.8.6(3)(a)</vt:lpstr>
      <vt:lpstr>TDSP/DSP and RE Coordination – Alternative Path &gt; 60 Days</vt:lpstr>
      <vt:lpstr>Market Impact of Outages on Transmission-Modeled DGR/DESRs</vt:lpstr>
      <vt:lpstr>Recap: Transmission-Modeled Representation of DGR and DESRs</vt:lpstr>
      <vt:lpstr>Enhanced Logic for Transmission-Modeled DGRs and DESRs</vt:lpstr>
      <vt:lpstr>Scenario 0: No Outages</vt:lpstr>
      <vt:lpstr>Scenario 1: Resource Node De-Energized</vt:lpstr>
      <vt:lpstr>Scenario 2: Resource Node Energized &amp; Load De-Energized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54</cp:revision>
  <cp:lastPrinted>2016-01-21T20:53:15Z</cp:lastPrinted>
  <dcterms:created xsi:type="dcterms:W3CDTF">2016-01-21T15:20:31Z</dcterms:created>
  <dcterms:modified xsi:type="dcterms:W3CDTF">2022-09-20T14:29:12Z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