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36" r:id="rId8"/>
    <p:sldId id="338" r:id="rId9"/>
    <p:sldId id="337" r:id="rId10"/>
    <p:sldId id="339" r:id="rId11"/>
    <p:sldId id="340"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showGuides="1">
      <p:cViewPr varScale="1">
        <p:scale>
          <a:sx n="78" d="100"/>
          <a:sy n="78" d="100"/>
        </p:scale>
        <p:origin x="1526" y="58"/>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9/20/2022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9/20/2022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165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3539430"/>
          </a:xfrm>
          <a:prstGeom prst="rect">
            <a:avLst/>
          </a:prstGeom>
          <a:noFill/>
        </p:spPr>
        <p:txBody>
          <a:bodyPr wrap="square" rtlCol="0">
            <a:spAutoFit/>
          </a:bodyPr>
          <a:lstStyle/>
          <a:p>
            <a:r>
              <a:rPr lang="en-US" sz="2000" b="1" dirty="0"/>
              <a:t>4.  NPRR 1067 – Market Entry Qualifications, Continued Participation Requirements, and Credit Risk Assessment</a:t>
            </a:r>
            <a:endParaRPr lang="en-US" dirty="0"/>
          </a:p>
          <a:p>
            <a:r>
              <a:rPr lang="en-US" dirty="0"/>
              <a:t>Mark Ruane</a:t>
            </a:r>
          </a:p>
          <a:p>
            <a:r>
              <a:rPr lang="en-US" dirty="0"/>
              <a:t>Sr. Director, Settlements, Retail and Credit</a:t>
            </a:r>
          </a:p>
          <a:p>
            <a:endParaRPr lang="en-US" dirty="0"/>
          </a:p>
          <a:p>
            <a:r>
              <a:rPr lang="en-US" dirty="0"/>
              <a:t>CWG / MCWG</a:t>
            </a:r>
          </a:p>
          <a:p>
            <a:endParaRPr lang="en-US" dirty="0"/>
          </a:p>
          <a:p>
            <a:r>
              <a:rPr lang="en-US" dirty="0"/>
              <a:t>ERCOT Public</a:t>
            </a:r>
          </a:p>
          <a:p>
            <a:r>
              <a:rPr lang="en-US" dirty="0"/>
              <a:t>September 21, 2022</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EEDBB2-999C-491D-BDA8-3277DA13C0C1}"/>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a:t>
            </a:r>
          </a:p>
          <a:p>
            <a:pPr lvl="0">
              <a:spcBef>
                <a:spcPts val="0"/>
              </a:spcBef>
            </a:pPr>
            <a:endParaRPr lang="en-US" sz="2000" dirty="0"/>
          </a:p>
          <a:p>
            <a:pPr lvl="0">
              <a:spcBef>
                <a:spcPts val="0"/>
              </a:spcBef>
            </a:pPr>
            <a:r>
              <a:rPr lang="en-US" sz="2000" dirty="0"/>
              <a:t>NPRR 1067, sponsored by ERCOT, was posted on January 27, 2021.</a:t>
            </a:r>
          </a:p>
          <a:p>
            <a:pPr lvl="0">
              <a:spcBef>
                <a:spcPts val="0"/>
              </a:spcBef>
            </a:pPr>
            <a:endParaRPr lang="en-US" sz="2000" dirty="0"/>
          </a:p>
          <a:p>
            <a:pPr lvl="0">
              <a:spcBef>
                <a:spcPts val="0"/>
              </a:spcBef>
            </a:pPr>
            <a:r>
              <a:rPr lang="en-US" sz="2000" dirty="0"/>
              <a:t>CWG/MCWG discussions on market entry qualifications began in December 2018, subsequent to the 2018 PJM </a:t>
            </a:r>
            <a:r>
              <a:rPr lang="en-US" sz="2000" dirty="0" err="1"/>
              <a:t>Greenhat</a:t>
            </a:r>
            <a:r>
              <a:rPr lang="en-US" sz="2000" dirty="0"/>
              <a:t> default.</a:t>
            </a:r>
          </a:p>
          <a:p>
            <a:pPr lvl="0">
              <a:spcBef>
                <a:spcPts val="0"/>
              </a:spcBef>
            </a:pPr>
            <a:endParaRPr lang="en-US" sz="2000" dirty="0"/>
          </a:p>
          <a:p>
            <a:pPr lvl="0">
              <a:spcBef>
                <a:spcPts val="0"/>
              </a:spcBef>
            </a:pPr>
            <a:r>
              <a:rPr lang="en-US" sz="2000" dirty="0"/>
              <a:t>Workshops on “Proposed Qualifications &amp; Requirements for Market Entry and Continued Participation by ERCOT Counter-Parties”, were held in May 2020 and July 2020. A draft of NPRR 1067 was presented at the latter workshop.</a:t>
            </a:r>
          </a:p>
          <a:p>
            <a:pPr lvl="0">
              <a:spcBef>
                <a:spcPts val="0"/>
              </a:spcBef>
            </a:pPr>
            <a:endParaRPr lang="en-US" sz="2000" dirty="0"/>
          </a:p>
          <a:p>
            <a:pPr lvl="0">
              <a:spcBef>
                <a:spcPts val="0"/>
              </a:spcBef>
            </a:pPr>
            <a:r>
              <a:rPr lang="en-US" sz="2000" dirty="0"/>
              <a:t>Credit assessment model methodologies were reviewed by CWG/MCWG from June 2020 through March 2021. </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2072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NPRR 1067</a:t>
            </a:r>
          </a:p>
        </p:txBody>
      </p:sp>
      <p:sp>
        <p:nvSpPr>
          <p:cNvPr id="5" name="Rectangle 4">
            <a:extLst>
              <a:ext uri="{FF2B5EF4-FFF2-40B4-BE49-F238E27FC236}">
                <a16:creationId xmlns:a16="http://schemas.microsoft.com/office/drawing/2014/main" id="{DCE5B28E-8286-400E-9857-27A5297DB91C}"/>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 (cont.)</a:t>
            </a:r>
          </a:p>
          <a:p>
            <a:pPr lvl="0">
              <a:spcBef>
                <a:spcPts val="0"/>
              </a:spcBef>
            </a:pPr>
            <a:endParaRPr lang="en-US" sz="2000" dirty="0"/>
          </a:p>
          <a:p>
            <a:pPr lvl="0">
              <a:spcBef>
                <a:spcPts val="0"/>
              </a:spcBef>
            </a:pPr>
            <a:r>
              <a:rPr lang="en-US" sz="2000" dirty="0"/>
              <a:t>As originally drafted, NPRR 1067 proposed the following:</a:t>
            </a:r>
          </a:p>
          <a:p>
            <a:pPr lvl="1">
              <a:spcBef>
                <a:spcPts val="0"/>
              </a:spcBef>
            </a:pPr>
            <a:r>
              <a:rPr lang="en-US" sz="1600" dirty="0"/>
              <a:t>Background checks for existing and prospective Counter-Parties,</a:t>
            </a:r>
          </a:p>
          <a:p>
            <a:pPr lvl="1">
              <a:spcBef>
                <a:spcPts val="0"/>
              </a:spcBef>
            </a:pPr>
            <a:r>
              <a:rPr lang="en-US" sz="1600" dirty="0"/>
              <a:t>Fee to fund background check processes, </a:t>
            </a:r>
          </a:p>
          <a:p>
            <a:pPr lvl="1">
              <a:spcBef>
                <a:spcPts val="0"/>
              </a:spcBef>
            </a:pPr>
            <a:r>
              <a:rPr lang="en-US" sz="1600" dirty="0"/>
              <a:t>Authorizes ERCOT to review Counter-Parties to determine whether they pose an Unreasonable Credit Risk, as defined, to ERCOT,</a:t>
            </a:r>
          </a:p>
          <a:p>
            <a:pPr lvl="1">
              <a:spcBef>
                <a:spcPts val="0"/>
              </a:spcBef>
            </a:pPr>
            <a:r>
              <a:rPr lang="en-US" sz="1600" dirty="0"/>
              <a:t>Authorizes ERCOT to suspend a QSE or CRRAH if it poses an Unreasonable Credit Risk, </a:t>
            </a:r>
          </a:p>
          <a:p>
            <a:pPr lvl="1">
              <a:spcBef>
                <a:spcPts val="0"/>
              </a:spcBef>
            </a:pPr>
            <a:r>
              <a:rPr lang="en-US" sz="1600" dirty="0"/>
              <a:t>Authorizes ERCOT to terminate a Counter-Party if it is deemed an Unreasonable Credit Risk that cannot be remedied,</a:t>
            </a:r>
          </a:p>
          <a:p>
            <a:pPr lvl="1">
              <a:spcBef>
                <a:spcPts val="0"/>
              </a:spcBef>
            </a:pPr>
            <a:r>
              <a:rPr lang="en-US" sz="1600" dirty="0"/>
              <a:t>Formalizes processes for ERCOT assessment of creditworthiness,</a:t>
            </a:r>
          </a:p>
          <a:p>
            <a:pPr lvl="1">
              <a:spcBef>
                <a:spcPts val="0"/>
              </a:spcBef>
            </a:pPr>
            <a:r>
              <a:rPr lang="en-US" sz="1600" dirty="0"/>
              <a:t>Enables a credit scoring process to provide a consistent framework for review of creditworthiness, and</a:t>
            </a:r>
          </a:p>
          <a:p>
            <a:pPr lvl="1">
              <a:spcBef>
                <a:spcPts val="0"/>
              </a:spcBef>
            </a:pPr>
            <a:r>
              <a:rPr lang="en-US" sz="1600" dirty="0"/>
              <a:t>Provides a means for ERCOT to adjust the Unsecured Credit Limits and/or TPE to ensure that they adequately reflect financial risk created by a Counter-Party.</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58104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A471C2-E2C2-48D4-B97D-45B42A40B374}"/>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 (cont.)</a:t>
            </a:r>
          </a:p>
          <a:p>
            <a:pPr lvl="0">
              <a:spcBef>
                <a:spcPts val="0"/>
              </a:spcBef>
            </a:pPr>
            <a:endParaRPr lang="en-US" sz="2000" dirty="0"/>
          </a:p>
          <a:p>
            <a:pPr lvl="0">
              <a:spcBef>
                <a:spcPts val="0"/>
              </a:spcBef>
            </a:pPr>
            <a:r>
              <a:rPr lang="en-US" sz="2000" dirty="0"/>
              <a:t>NPRR 1073, Market Participant Application Changes, sponsored by Morgan Stanley, was posted on April 19, 2021 and approved by the PUCT on August 19, 2021.</a:t>
            </a:r>
          </a:p>
          <a:p>
            <a:pPr lvl="0">
              <a:spcBef>
                <a:spcPts val="0"/>
              </a:spcBef>
            </a:pPr>
            <a:endParaRPr lang="en-US" sz="2000" dirty="0"/>
          </a:p>
          <a:p>
            <a:pPr lvl="0">
              <a:spcBef>
                <a:spcPts val="0"/>
              </a:spcBef>
            </a:pPr>
            <a:r>
              <a:rPr lang="en-US" sz="2000" dirty="0"/>
              <a:t>NPRR 1073 was intended to address certain aspects of market entry qualifications included in NPRR 1067 so as to leave components related to background checks and credit assessment for further review.</a:t>
            </a:r>
          </a:p>
          <a:p>
            <a:pPr lvl="0">
              <a:spcBef>
                <a:spcPts val="0"/>
              </a:spcBef>
            </a:pPr>
            <a:endParaRPr lang="en-US" sz="2000" dirty="0"/>
          </a:p>
          <a:p>
            <a:pPr lvl="0">
              <a:spcBef>
                <a:spcPts val="0"/>
              </a:spcBef>
            </a:pPr>
            <a:r>
              <a:rPr lang="en-US" sz="2000" dirty="0"/>
              <a:t>As approved, NPRR 1073 </a:t>
            </a:r>
          </a:p>
          <a:p>
            <a:pPr lvl="1">
              <a:spcBef>
                <a:spcPts val="0"/>
              </a:spcBef>
            </a:pPr>
            <a:r>
              <a:rPr lang="en-US" sz="1600" dirty="0"/>
              <a:t>Clarifies the definition of a Principal of a Market Participant</a:t>
            </a:r>
          </a:p>
          <a:p>
            <a:pPr lvl="1">
              <a:spcBef>
                <a:spcPts val="0"/>
              </a:spcBef>
            </a:pPr>
            <a:r>
              <a:rPr lang="en-US" sz="1600" dirty="0"/>
              <a:t>Clarifies requirements for QSE/CRRAH applicants with Principals who were Principals of defaulted or terminated Market Participants. </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87558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Subsequent developments</a:t>
            </a:r>
          </a:p>
          <a:p>
            <a:pPr lvl="0">
              <a:spcBef>
                <a:spcPts val="0"/>
              </a:spcBef>
            </a:pPr>
            <a:endParaRPr lang="en-US" sz="2000" dirty="0"/>
          </a:p>
          <a:p>
            <a:pPr lvl="0">
              <a:spcBef>
                <a:spcPts val="0"/>
              </a:spcBef>
            </a:pPr>
            <a:r>
              <a:rPr lang="en-US" sz="2000" dirty="0"/>
              <a:t>NPRR 1067 was tabled due to resource impacts of the 2021 winter storm event and securitization.</a:t>
            </a:r>
          </a:p>
          <a:p>
            <a:pPr lvl="0">
              <a:spcBef>
                <a:spcPts val="0"/>
              </a:spcBef>
            </a:pPr>
            <a:endParaRPr lang="en-US" sz="2000" dirty="0"/>
          </a:p>
          <a:p>
            <a:pPr lvl="0">
              <a:spcBef>
                <a:spcPts val="0"/>
              </a:spcBef>
            </a:pPr>
            <a:r>
              <a:rPr lang="en-US" sz="2000" dirty="0"/>
              <a:t>The Board approved NPRR 1112, which eliminates Unsecured Credit Limits, effective October 1, 2023. Interest in moving ahead with NPRR 1067 was expressed in the attendant discussion. </a:t>
            </a:r>
          </a:p>
          <a:p>
            <a:pPr lvl="0">
              <a:spcBef>
                <a:spcPts val="0"/>
              </a:spcBef>
            </a:pPr>
            <a:endParaRPr lang="en-US" sz="2000" dirty="0"/>
          </a:p>
          <a:p>
            <a:pPr lvl="0">
              <a:spcBef>
                <a:spcPts val="0"/>
              </a:spcBef>
            </a:pPr>
            <a:r>
              <a:rPr lang="en-US" sz="2000" dirty="0"/>
              <a:t>ISO/RTOs are considering a FERC NOPR that would allow sharing of credit-related information among wholesale electric markets.</a:t>
            </a:r>
          </a:p>
          <a:p>
            <a:pPr lvl="0">
              <a:spcBef>
                <a:spcPts val="0"/>
              </a:spcBef>
            </a:pPr>
            <a:endParaRPr lang="en-US" sz="2000" dirty="0"/>
          </a:p>
          <a:p>
            <a:pPr lvl="0">
              <a:spcBef>
                <a:spcPts val="0"/>
              </a:spcBef>
            </a:pPr>
            <a:r>
              <a:rPr lang="en-US" sz="2000" dirty="0"/>
              <a:t>NPRR 1146, Credit Changes to Appropriately Reflect TAO Exposure, was filed with provisions for suspension of Counter-Parties. Given current system design, ERCOT does not feel suspension may be practicable.</a:t>
            </a:r>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11546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Next steps</a:t>
            </a:r>
          </a:p>
          <a:p>
            <a:pPr lvl="0">
              <a:spcBef>
                <a:spcPts val="0"/>
              </a:spcBef>
            </a:pPr>
            <a:endParaRPr lang="en-US" sz="2000" dirty="0"/>
          </a:p>
          <a:p>
            <a:pPr lvl="0">
              <a:spcBef>
                <a:spcPts val="0"/>
              </a:spcBef>
            </a:pPr>
            <a:r>
              <a:rPr lang="en-US" sz="2000" dirty="0"/>
              <a:t>ERCOT continues to support NPRR 1067 since it provides enhanced means for ERCOT to act proactively to prevent credit losses to stakeholders.</a:t>
            </a:r>
          </a:p>
          <a:p>
            <a:pPr lvl="0">
              <a:spcBef>
                <a:spcPts val="0"/>
              </a:spcBef>
            </a:pPr>
            <a:endParaRPr lang="en-US" sz="2000" dirty="0"/>
          </a:p>
          <a:p>
            <a:pPr lvl="0">
              <a:spcBef>
                <a:spcPts val="0"/>
              </a:spcBef>
            </a:pPr>
            <a:r>
              <a:rPr lang="en-US" sz="2000" dirty="0"/>
              <a:t>Note </a:t>
            </a:r>
            <a:r>
              <a:rPr lang="en-US" sz="2000"/>
              <a:t>potential interplay with </a:t>
            </a:r>
            <a:r>
              <a:rPr lang="en-US" sz="2000" dirty="0"/>
              <a:t>FERC information-sharing NOPR.</a:t>
            </a:r>
          </a:p>
          <a:p>
            <a:pPr lvl="0">
              <a:spcBef>
                <a:spcPts val="0"/>
              </a:spcBef>
            </a:pPr>
            <a:endParaRPr lang="en-US" sz="2000" dirty="0"/>
          </a:p>
          <a:p>
            <a:pPr lvl="0">
              <a:spcBef>
                <a:spcPts val="0"/>
              </a:spcBef>
            </a:pPr>
            <a:r>
              <a:rPr lang="en-US" sz="2000" dirty="0"/>
              <a:t>ERCOT is drafting comments to NPRR 1067 to address:</a:t>
            </a:r>
          </a:p>
          <a:p>
            <a:pPr lvl="1">
              <a:spcBef>
                <a:spcPts val="0"/>
              </a:spcBef>
            </a:pPr>
            <a:r>
              <a:rPr lang="en-US" sz="1600" dirty="0"/>
              <a:t>Changes necessitated by implementation of NPRR 1073,</a:t>
            </a:r>
          </a:p>
          <a:p>
            <a:pPr lvl="1">
              <a:spcBef>
                <a:spcPts val="0"/>
              </a:spcBef>
            </a:pPr>
            <a:r>
              <a:rPr lang="en-US" sz="1600" dirty="0"/>
              <a:t>Elimination of unsecured credit, and</a:t>
            </a:r>
          </a:p>
          <a:p>
            <a:pPr lvl="1">
              <a:spcBef>
                <a:spcPts val="0"/>
              </a:spcBef>
            </a:pPr>
            <a:r>
              <a:rPr lang="en-US" sz="1600" dirty="0"/>
              <a:t>Context of Counter-Party suspension.</a:t>
            </a:r>
          </a:p>
          <a:p>
            <a:pPr lvl="1">
              <a:spcBef>
                <a:spcPts val="0"/>
              </a:spcBef>
            </a:pPr>
            <a:endParaRPr lang="en-US" sz="1600" dirty="0"/>
          </a:p>
          <a:p>
            <a:pPr>
              <a:spcBef>
                <a:spcPts val="0"/>
              </a:spcBef>
            </a:pPr>
            <a:r>
              <a:rPr lang="en-US" sz="2000" dirty="0"/>
              <a:t>ERCOT anticipates reviewing NPRR 1067 at the October 16</a:t>
            </a:r>
            <a:r>
              <a:rPr lang="en-US" sz="2000" baseline="30000" dirty="0"/>
              <a:t>th</a:t>
            </a:r>
            <a:r>
              <a:rPr lang="en-US" sz="2000" dirty="0"/>
              <a:t> Reliability and Markets Committee.</a:t>
            </a:r>
          </a:p>
          <a:p>
            <a:pPr marL="0" lvl="0" indent="0">
              <a:spcBef>
                <a:spcPts val="0"/>
              </a:spcBef>
              <a:buNone/>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96046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txBox="1">
            <a:spLocks/>
          </p:cNvSpPr>
          <p:nvPr/>
        </p:nvSpPr>
        <p:spPr>
          <a:xfrm>
            <a:off x="1524000" y="2895600"/>
            <a:ext cx="2209800" cy="5425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Discussion</a:t>
            </a:r>
          </a:p>
          <a:p>
            <a:endParaRPr lang="en-US" sz="2400" dirty="0"/>
          </a:p>
          <a:p>
            <a:endParaRPr lang="en-US" sz="2400" dirty="0"/>
          </a:p>
          <a:p>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0146" y="1137444"/>
            <a:ext cx="5461454" cy="5124450"/>
          </a:xfrm>
          <a:prstGeom prst="rect">
            <a:avLst/>
          </a:prstGeom>
        </p:spPr>
      </p:pic>
      <p:sp>
        <p:nvSpPr>
          <p:cNvPr id="14" name="Title 1"/>
          <p:cNvSpPr>
            <a:spLocks noGrp="1"/>
          </p:cNvSpPr>
          <p:nvPr>
            <p:ph type="title"/>
          </p:nvPr>
        </p:nvSpPr>
        <p:spPr>
          <a:xfrm>
            <a:off x="381000" y="243682"/>
            <a:ext cx="8458200" cy="594518"/>
          </a:xfrm>
        </p:spPr>
        <p:txBody>
          <a:bodyPr/>
          <a:lstStyle/>
          <a:p>
            <a:r>
              <a:rPr lang="en-US" dirty="0"/>
              <a:t>Default Uplift</a:t>
            </a:r>
            <a:endParaRPr lang="en-US" b="1" dirty="0">
              <a:solidFill>
                <a:schemeClr val="accent1"/>
              </a:solidFill>
            </a:endParaRPr>
          </a:p>
        </p:txBody>
      </p:sp>
    </p:spTree>
    <p:extLst>
      <p:ext uri="{BB962C8B-B14F-4D97-AF65-F5344CB8AC3E}">
        <p14:creationId xmlns:p14="http://schemas.microsoft.com/office/powerpoint/2010/main" val="85495878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13423</TotalTime>
  <Words>568</Words>
  <Application>Microsoft Office PowerPoint</Application>
  <PresentationFormat>On-screen Show (4:3)</PresentationFormat>
  <Paragraphs>93</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NPRR 1067</vt:lpstr>
      <vt:lpstr>NPRR 1067</vt:lpstr>
      <vt:lpstr>NPRR 1067</vt:lpstr>
      <vt:lpstr>NPRR 1067</vt:lpstr>
      <vt:lpstr>NPRR 1067</vt:lpstr>
      <vt:lpstr>Default Uplift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322</cp:revision>
  <cp:lastPrinted>2016-01-21T20:53:15Z</cp:lastPrinted>
  <dcterms:created xsi:type="dcterms:W3CDTF">2016-01-21T15:20:31Z</dcterms:created>
  <dcterms:modified xsi:type="dcterms:W3CDTF">2022-09-20T17:55:40Z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