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36" r:id="rId8"/>
    <p:sldId id="337" r:id="rId9"/>
    <p:sldId id="338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04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744" userDrawn="1">
          <p15:clr>
            <a:srgbClr val="A4A3A4"/>
          </p15:clr>
        </p15:guide>
        <p15:guide id="4" pos="672" userDrawn="1">
          <p15:clr>
            <a:srgbClr val="A4A3A4"/>
          </p15:clr>
        </p15:guide>
        <p15:guide id="5" pos="5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B81AEE2-1C27-4B98-BA3F-15B12C4EE1EE}" name="Bigbee, Nathan" initials="BN" userId="S::Nathan.Bigbee@ercot.com::e4190ea0-f4d7-405c-8c52-d27e363241f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ells, Vanessa" initials="SV" lastIdx="2" clrIdx="0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 showGuides="1">
      <p:cViewPr varScale="1">
        <p:scale>
          <a:sx n="84" d="100"/>
          <a:sy n="84" d="100"/>
        </p:scale>
        <p:origin x="1026" y="60"/>
      </p:cViewPr>
      <p:guideLst>
        <p:guide orient="horz" pos="1104"/>
        <p:guide pos="2880"/>
        <p:guide orient="horz" pos="3744"/>
        <p:guide pos="672"/>
        <p:guide pos="508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53" d="100"/>
          <a:sy n="53" d="100"/>
        </p:scale>
        <p:origin x="282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8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6200" y="6651536"/>
            <a:ext cx="1164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1905000"/>
            <a:ext cx="51054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en-US" sz="2000" b="1" dirty="0"/>
              <a:t>FERC NOPR on Credit Information Sharing among ISO/RTOs</a:t>
            </a:r>
          </a:p>
          <a:p>
            <a:endParaRPr lang="en-US" dirty="0"/>
          </a:p>
          <a:p>
            <a:r>
              <a:rPr lang="en-US" dirty="0"/>
              <a:t>Mark Ruane</a:t>
            </a:r>
          </a:p>
          <a:p>
            <a:r>
              <a:rPr lang="en-US" dirty="0"/>
              <a:t>Sr. Director, Settlements, Retail and Credit</a:t>
            </a:r>
          </a:p>
          <a:p>
            <a:endParaRPr lang="en-US" dirty="0"/>
          </a:p>
          <a:p>
            <a:r>
              <a:rPr lang="en-US" dirty="0"/>
              <a:t>CWG / MCWG</a:t>
            </a:r>
          </a:p>
          <a:p>
            <a:endParaRPr lang="en-US" dirty="0"/>
          </a:p>
          <a:p>
            <a:r>
              <a:rPr lang="en-US" dirty="0"/>
              <a:t>ERCOT Public</a:t>
            </a:r>
          </a:p>
          <a:p>
            <a:r>
              <a:rPr lang="en-US" dirty="0"/>
              <a:t>September 21, 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EEDBB2-999C-491D-BDA8-3277DA13C0C1}"/>
              </a:ext>
            </a:extLst>
          </p:cNvPr>
          <p:cNvSpPr/>
          <p:nvPr/>
        </p:nvSpPr>
        <p:spPr>
          <a:xfrm>
            <a:off x="228600" y="1333500"/>
            <a:ext cx="8305800" cy="495300"/>
          </a:xfrm>
          <a:prstGeom prst="rect">
            <a:avLst/>
          </a:prstGeom>
          <a:solidFill>
            <a:schemeClr val="accent1">
              <a:alpha val="9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FERC NOPR: Credit Information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333500"/>
            <a:ext cx="8564880" cy="47625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000" dirty="0"/>
              <a:t>Background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On August 8, 2022 FERC issued a Notice of Proposed Rulemaking (NOPR) “Credit-Related Information Sharing in Organized Electric Markets”.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The NOPR would require each jurisdictional ISO/RTO</a:t>
            </a:r>
            <a:r>
              <a:rPr lang="en-US" sz="2000" strike="sngStrike" dirty="0"/>
              <a:t>s</a:t>
            </a:r>
            <a:r>
              <a:rPr lang="en-US" sz="2000" dirty="0"/>
              <a:t> to revise its tariff to permit sharing of market participant credit-related information with other jurisdictional ISO/RTOs. 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The NOPR has been discussed by ISO/RTO CFOs, credit managers, and the IRC Regulatory and Legislative Committee.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26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EEDBB2-999C-491D-BDA8-3277DA13C0C1}"/>
              </a:ext>
            </a:extLst>
          </p:cNvPr>
          <p:cNvSpPr/>
          <p:nvPr/>
        </p:nvSpPr>
        <p:spPr>
          <a:xfrm>
            <a:off x="228600" y="1333500"/>
            <a:ext cx="8305800" cy="495300"/>
          </a:xfrm>
          <a:prstGeom prst="rect">
            <a:avLst/>
          </a:prstGeom>
          <a:solidFill>
            <a:schemeClr val="accent1">
              <a:alpha val="9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FERC NOPR: Credit Information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4320" y="1333500"/>
            <a:ext cx="8564880" cy="47625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000" dirty="0"/>
              <a:t>Issues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Means by which non-jurisdictional ISO/RTOs might be included in information-sharing provisions. 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How FERC can ensure confidentiality where it does not have regulatory authority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Mandatory v discretionary sharing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Determination of what information could be shared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Determination of the entities for which information could be shared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Potential liability concerns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340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EEDBB2-999C-491D-BDA8-3277DA13C0C1}"/>
              </a:ext>
            </a:extLst>
          </p:cNvPr>
          <p:cNvSpPr/>
          <p:nvPr/>
        </p:nvSpPr>
        <p:spPr>
          <a:xfrm>
            <a:off x="228600" y="1333500"/>
            <a:ext cx="8305800" cy="495300"/>
          </a:xfrm>
          <a:prstGeom prst="rect">
            <a:avLst/>
          </a:prstGeom>
          <a:solidFill>
            <a:schemeClr val="accent1">
              <a:alpha val="9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FERC NOPR: Credit Information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230" y="1333500"/>
            <a:ext cx="8564880" cy="4762500"/>
          </a:xfrm>
        </p:spPr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2000" dirty="0"/>
              <a:t>Next Steps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ERCOT and other ISOs/RTOs are discussing the possibility of joint ISO/RTO comments.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Initial comments due by October 7</a:t>
            </a:r>
            <a:r>
              <a:rPr lang="en-US" sz="2000" baseline="30000" dirty="0"/>
              <a:t>th</a:t>
            </a:r>
            <a:r>
              <a:rPr lang="en-US" sz="2000" dirty="0"/>
              <a:t>. </a:t>
            </a:r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1">
              <a:spcBef>
                <a:spcPts val="0"/>
              </a:spcBef>
            </a:pPr>
            <a:endParaRPr lang="en-US" sz="1600" dirty="0"/>
          </a:p>
          <a:p>
            <a:pPr marL="5715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endParaRPr lang="en-US" sz="2000" dirty="0"/>
          </a:p>
          <a:p>
            <a:pPr marL="0" lv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35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0" y="2895600"/>
            <a:ext cx="2209800" cy="5425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Discussion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0146" y="1137444"/>
            <a:ext cx="5461454" cy="512445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Default Uplift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95878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17203</TotalTime>
  <Words>208</Words>
  <Application>Microsoft Office PowerPoint</Application>
  <PresentationFormat>On-screen Show (4:3)</PresentationFormat>
  <Paragraphs>60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PowerPoint Presentation</vt:lpstr>
      <vt:lpstr>FERC NOPR: Credit Information Sharing</vt:lpstr>
      <vt:lpstr>FERC NOPR: Credit Information Sharing</vt:lpstr>
      <vt:lpstr>FERC NOPR: Credit Information Sharing</vt:lpstr>
      <vt:lpstr>Default Uplift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Ruane, Mark</cp:lastModifiedBy>
  <cp:revision>328</cp:revision>
  <cp:lastPrinted>2016-01-21T20:53:15Z</cp:lastPrinted>
  <dcterms:created xsi:type="dcterms:W3CDTF">2016-01-21T15:20:31Z</dcterms:created>
  <dcterms:modified xsi:type="dcterms:W3CDTF">2022-09-19T19:12:28Z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