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82" r:id="rId8"/>
    <p:sldId id="283" r:id="rId9"/>
    <p:sldId id="333" r:id="rId10"/>
    <p:sldId id="330" r:id="rId11"/>
    <p:sldId id="33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6" autoAdjust="0"/>
    <p:restoredTop sz="95417" autoAdjust="0"/>
  </p:normalViewPr>
  <p:slideViewPr>
    <p:cSldViewPr showGuides="1">
      <p:cViewPr varScale="1">
        <p:scale>
          <a:sx n="109" d="100"/>
          <a:sy n="109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8\RENA_MAY_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9\RENA_JUN_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9\RENA_JUN_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9\RENA_JUN_202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9\052022_crrba_plo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9\052022_crrba_plo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Monthly RENA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208"/>
        <c:axId val="467677344"/>
      </c:barChart>
      <c:catAx>
        <c:axId val="46767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7344"/>
        <c:crosses val="autoZero"/>
        <c:auto val="1"/>
        <c:lblAlgn val="ctr"/>
        <c:lblOffset val="100"/>
        <c:tickLblSkip val="3"/>
        <c:noMultiLvlLbl val="0"/>
      </c:catAx>
      <c:valAx>
        <c:axId val="467677344"/>
        <c:scaling>
          <c:orientation val="minMax"/>
          <c:max val="30000000"/>
          <c:min val="-6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2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Monthly RENA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Monthly!$Q$2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73B-4003-ABCD-B2E0D90AC3DA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73B-4003-ABCD-B2E0D90AC3DA}"/>
              </c:ext>
            </c:extLst>
          </c:dPt>
          <c:cat>
            <c:strRef>
              <c:f>Monthly!$P$3:$P$27</c:f>
              <c:strCache>
                <c:ptCount val="25"/>
                <c:pt idx="0">
                  <c:v>2020_6</c:v>
                </c:pt>
                <c:pt idx="1">
                  <c:v>2020_7</c:v>
                </c:pt>
                <c:pt idx="2">
                  <c:v>2020_8</c:v>
                </c:pt>
                <c:pt idx="3">
                  <c:v>2020_9</c:v>
                </c:pt>
                <c:pt idx="4">
                  <c:v>2020_10</c:v>
                </c:pt>
                <c:pt idx="5">
                  <c:v>2020_11</c:v>
                </c:pt>
                <c:pt idx="6">
                  <c:v>2020_12</c:v>
                </c:pt>
                <c:pt idx="7">
                  <c:v>2021_1</c:v>
                </c:pt>
                <c:pt idx="8">
                  <c:v>2021_2</c:v>
                </c:pt>
                <c:pt idx="9">
                  <c:v>2021_3</c:v>
                </c:pt>
                <c:pt idx="10">
                  <c:v>2021_4</c:v>
                </c:pt>
                <c:pt idx="11">
                  <c:v>2021_5</c:v>
                </c:pt>
                <c:pt idx="12">
                  <c:v>2021_6</c:v>
                </c:pt>
                <c:pt idx="13">
                  <c:v>2021_7</c:v>
                </c:pt>
                <c:pt idx="14">
                  <c:v>2021_8</c:v>
                </c:pt>
                <c:pt idx="15">
                  <c:v>2021_9</c:v>
                </c:pt>
                <c:pt idx="16">
                  <c:v>2021_10</c:v>
                </c:pt>
                <c:pt idx="17">
                  <c:v>2021_11</c:v>
                </c:pt>
                <c:pt idx="18">
                  <c:v>2021_12</c:v>
                </c:pt>
                <c:pt idx="19">
                  <c:v>2022_1</c:v>
                </c:pt>
                <c:pt idx="20">
                  <c:v>2022_2</c:v>
                </c:pt>
                <c:pt idx="21">
                  <c:v>2022_3</c:v>
                </c:pt>
                <c:pt idx="22">
                  <c:v>2022_4</c:v>
                </c:pt>
                <c:pt idx="23">
                  <c:v>2022_5</c:v>
                </c:pt>
                <c:pt idx="24">
                  <c:v>2022_6</c:v>
                </c:pt>
              </c:strCache>
            </c:strRef>
          </c:cat>
          <c:val>
            <c:numRef>
              <c:f>Monthly!$Q$3:$Q$27</c:f>
              <c:numCache>
                <c:formatCode>General</c:formatCode>
                <c:ptCount val="25"/>
                <c:pt idx="0">
                  <c:v>-295501.83</c:v>
                </c:pt>
                <c:pt idx="1">
                  <c:v>1374127.76</c:v>
                </c:pt>
                <c:pt idx="2">
                  <c:v>-13329665.039999999</c:v>
                </c:pt>
                <c:pt idx="3">
                  <c:v>5265833.459999999</c:v>
                </c:pt>
                <c:pt idx="4">
                  <c:v>-2876364.1299999994</c:v>
                </c:pt>
                <c:pt idx="5">
                  <c:v>22308654.66</c:v>
                </c:pt>
                <c:pt idx="6">
                  <c:v>5117961.3900000006</c:v>
                </c:pt>
                <c:pt idx="7">
                  <c:v>5414406.5199999986</c:v>
                </c:pt>
                <c:pt idx="8">
                  <c:v>-57010461.57</c:v>
                </c:pt>
                <c:pt idx="9">
                  <c:v>15662765.750000004</c:v>
                </c:pt>
                <c:pt idx="10">
                  <c:v>9977037.0099999998</c:v>
                </c:pt>
                <c:pt idx="11">
                  <c:v>1113330.9400000002</c:v>
                </c:pt>
                <c:pt idx="12">
                  <c:v>-2344357.1199999992</c:v>
                </c:pt>
                <c:pt idx="13">
                  <c:v>1729081.9</c:v>
                </c:pt>
                <c:pt idx="14">
                  <c:v>2069008.2799999996</c:v>
                </c:pt>
                <c:pt idx="15">
                  <c:v>3082125.6600000006</c:v>
                </c:pt>
                <c:pt idx="16">
                  <c:v>2992724.4100000006</c:v>
                </c:pt>
                <c:pt idx="17">
                  <c:v>8791548.1199999973</c:v>
                </c:pt>
                <c:pt idx="18">
                  <c:v>9807959.7899999954</c:v>
                </c:pt>
                <c:pt idx="19">
                  <c:v>2925413.600000001</c:v>
                </c:pt>
                <c:pt idx="20">
                  <c:v>4587053.91</c:v>
                </c:pt>
                <c:pt idx="21">
                  <c:v>12922827.160000002</c:v>
                </c:pt>
                <c:pt idx="22">
                  <c:v>-3227763.3200000012</c:v>
                </c:pt>
                <c:pt idx="23">
                  <c:v>591654.04000000015</c:v>
                </c:pt>
                <c:pt idx="24">
                  <c:v>-126012.61999999954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73B-4003-ABCD-B2E0D90AC3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208"/>
        <c:axId val="467677344"/>
      </c:barChart>
      <c:catAx>
        <c:axId val="46767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7344"/>
        <c:crosses val="autoZero"/>
        <c:auto val="1"/>
        <c:lblAlgn val="ctr"/>
        <c:lblOffset val="100"/>
        <c:tickLblSkip val="3"/>
        <c:noMultiLvlLbl val="0"/>
      </c:catAx>
      <c:valAx>
        <c:axId val="467677344"/>
        <c:scaling>
          <c:orientation val="minMax"/>
          <c:max val="30000000"/>
          <c:min val="-6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2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Daily RENA vs RT Congestion Rent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June_RENA!$I$1</c:f>
              <c:strCache>
                <c:ptCount val="1"/>
                <c:pt idx="0">
                  <c:v>Sum of RT Congestion Rent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June_RENA!$H$2:$H$31</c:f>
              <c:numCache>
                <c:formatCode>m/d/yyyy</c:formatCode>
                <c:ptCount val="30"/>
                <c:pt idx="0">
                  <c:v>44713</c:v>
                </c:pt>
                <c:pt idx="1">
                  <c:v>44714</c:v>
                </c:pt>
                <c:pt idx="2">
                  <c:v>44715</c:v>
                </c:pt>
                <c:pt idx="3">
                  <c:v>44716</c:v>
                </c:pt>
                <c:pt idx="4">
                  <c:v>44717</c:v>
                </c:pt>
                <c:pt idx="5">
                  <c:v>44718</c:v>
                </c:pt>
                <c:pt idx="6">
                  <c:v>44719</c:v>
                </c:pt>
                <c:pt idx="7">
                  <c:v>44720</c:v>
                </c:pt>
                <c:pt idx="8">
                  <c:v>44721</c:v>
                </c:pt>
                <c:pt idx="9">
                  <c:v>44722</c:v>
                </c:pt>
                <c:pt idx="10">
                  <c:v>44723</c:v>
                </c:pt>
                <c:pt idx="11">
                  <c:v>44724</c:v>
                </c:pt>
                <c:pt idx="12">
                  <c:v>44725</c:v>
                </c:pt>
                <c:pt idx="13">
                  <c:v>44726</c:v>
                </c:pt>
                <c:pt idx="14">
                  <c:v>44727</c:v>
                </c:pt>
                <c:pt idx="15">
                  <c:v>44728</c:v>
                </c:pt>
                <c:pt idx="16">
                  <c:v>44729</c:v>
                </c:pt>
                <c:pt idx="17">
                  <c:v>44730</c:v>
                </c:pt>
                <c:pt idx="18">
                  <c:v>44731</c:v>
                </c:pt>
                <c:pt idx="19">
                  <c:v>44732</c:v>
                </c:pt>
                <c:pt idx="20">
                  <c:v>44733</c:v>
                </c:pt>
                <c:pt idx="21">
                  <c:v>44734</c:v>
                </c:pt>
                <c:pt idx="22">
                  <c:v>44735</c:v>
                </c:pt>
                <c:pt idx="23">
                  <c:v>44736</c:v>
                </c:pt>
                <c:pt idx="24">
                  <c:v>44737</c:v>
                </c:pt>
                <c:pt idx="25">
                  <c:v>44738</c:v>
                </c:pt>
                <c:pt idx="26">
                  <c:v>44739</c:v>
                </c:pt>
                <c:pt idx="27">
                  <c:v>44740</c:v>
                </c:pt>
                <c:pt idx="28">
                  <c:v>44741</c:v>
                </c:pt>
                <c:pt idx="29">
                  <c:v>44742</c:v>
                </c:pt>
              </c:numCache>
            </c:numRef>
          </c:cat>
          <c:val>
            <c:numRef>
              <c:f>June_RENA!$I$2:$I$31</c:f>
              <c:numCache>
                <c:formatCode>#,##0.0</c:formatCode>
                <c:ptCount val="30"/>
                <c:pt idx="0">
                  <c:v>8014524.5099999998</c:v>
                </c:pt>
                <c:pt idx="1">
                  <c:v>654704.73</c:v>
                </c:pt>
                <c:pt idx="2">
                  <c:v>408371.34967800003</c:v>
                </c:pt>
                <c:pt idx="3">
                  <c:v>958687.72999999986</c:v>
                </c:pt>
                <c:pt idx="4">
                  <c:v>5472560.2499999991</c:v>
                </c:pt>
                <c:pt idx="5">
                  <c:v>6346857.0600000005</c:v>
                </c:pt>
                <c:pt idx="6">
                  <c:v>8904957.0299999993</c:v>
                </c:pt>
                <c:pt idx="7">
                  <c:v>8648982.5599999987</c:v>
                </c:pt>
                <c:pt idx="8">
                  <c:v>2713731.5</c:v>
                </c:pt>
                <c:pt idx="9">
                  <c:v>3214751.6299999994</c:v>
                </c:pt>
                <c:pt idx="10">
                  <c:v>3619064.8400000003</c:v>
                </c:pt>
                <c:pt idx="11">
                  <c:v>15336382.660000006</c:v>
                </c:pt>
                <c:pt idx="12">
                  <c:v>27517597.220000003</c:v>
                </c:pt>
                <c:pt idx="13">
                  <c:v>38401267.149999991</c:v>
                </c:pt>
                <c:pt idx="14">
                  <c:v>53653056.020000003</c:v>
                </c:pt>
                <c:pt idx="15">
                  <c:v>24359021.479999997</c:v>
                </c:pt>
                <c:pt idx="16">
                  <c:v>3372811.05</c:v>
                </c:pt>
                <c:pt idx="17">
                  <c:v>2092301.4700000002</c:v>
                </c:pt>
                <c:pt idx="18">
                  <c:v>3181805.0900000003</c:v>
                </c:pt>
                <c:pt idx="19">
                  <c:v>6363259.1600000001</c:v>
                </c:pt>
                <c:pt idx="20">
                  <c:v>3354512.34</c:v>
                </c:pt>
                <c:pt idx="21">
                  <c:v>3996794.7900000005</c:v>
                </c:pt>
                <c:pt idx="22">
                  <c:v>2851724.64</c:v>
                </c:pt>
                <c:pt idx="23">
                  <c:v>5423732.709999999</c:v>
                </c:pt>
                <c:pt idx="24">
                  <c:v>5035074.1400000006</c:v>
                </c:pt>
                <c:pt idx="25">
                  <c:v>1529835.9600000002</c:v>
                </c:pt>
                <c:pt idx="26">
                  <c:v>1512219.22</c:v>
                </c:pt>
                <c:pt idx="27">
                  <c:v>241230.25</c:v>
                </c:pt>
                <c:pt idx="28">
                  <c:v>2958325.6399999997</c:v>
                </c:pt>
                <c:pt idx="29">
                  <c:v>784033.23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81-44BB-884A-961AB5B3F8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8200368"/>
        <c:axId val="846835072"/>
      </c:areaChart>
      <c:barChart>
        <c:barDir val="col"/>
        <c:grouping val="clustered"/>
        <c:varyColors val="0"/>
        <c:ser>
          <c:idx val="1"/>
          <c:order val="1"/>
          <c:tx>
            <c:strRef>
              <c:f>June_RENA!$E$1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  <a:effectLst/>
          </c:spPr>
          <c:invertIfNegative val="0"/>
          <c:cat>
            <c:numRef>
              <c:f>June_RENA!$H$2:$H$33</c:f>
              <c:numCache>
                <c:formatCode>m/d/yyyy</c:formatCode>
                <c:ptCount val="32"/>
                <c:pt idx="0">
                  <c:v>44713</c:v>
                </c:pt>
                <c:pt idx="1">
                  <c:v>44714</c:v>
                </c:pt>
                <c:pt idx="2">
                  <c:v>44715</c:v>
                </c:pt>
                <c:pt idx="3">
                  <c:v>44716</c:v>
                </c:pt>
                <c:pt idx="4">
                  <c:v>44717</c:v>
                </c:pt>
                <c:pt idx="5">
                  <c:v>44718</c:v>
                </c:pt>
                <c:pt idx="6">
                  <c:v>44719</c:v>
                </c:pt>
                <c:pt idx="7">
                  <c:v>44720</c:v>
                </c:pt>
                <c:pt idx="8">
                  <c:v>44721</c:v>
                </c:pt>
                <c:pt idx="9">
                  <c:v>44722</c:v>
                </c:pt>
                <c:pt idx="10">
                  <c:v>44723</c:v>
                </c:pt>
                <c:pt idx="11">
                  <c:v>44724</c:v>
                </c:pt>
                <c:pt idx="12">
                  <c:v>44725</c:v>
                </c:pt>
                <c:pt idx="13">
                  <c:v>44726</c:v>
                </c:pt>
                <c:pt idx="14">
                  <c:v>44727</c:v>
                </c:pt>
                <c:pt idx="15">
                  <c:v>44728</c:v>
                </c:pt>
                <c:pt idx="16">
                  <c:v>44729</c:v>
                </c:pt>
                <c:pt idx="17">
                  <c:v>44730</c:v>
                </c:pt>
                <c:pt idx="18">
                  <c:v>44731</c:v>
                </c:pt>
                <c:pt idx="19">
                  <c:v>44732</c:v>
                </c:pt>
                <c:pt idx="20">
                  <c:v>44733</c:v>
                </c:pt>
                <c:pt idx="21">
                  <c:v>44734</c:v>
                </c:pt>
                <c:pt idx="22">
                  <c:v>44735</c:v>
                </c:pt>
                <c:pt idx="23">
                  <c:v>44736</c:v>
                </c:pt>
                <c:pt idx="24">
                  <c:v>44737</c:v>
                </c:pt>
                <c:pt idx="25">
                  <c:v>44738</c:v>
                </c:pt>
                <c:pt idx="26">
                  <c:v>44739</c:v>
                </c:pt>
                <c:pt idx="27">
                  <c:v>44740</c:v>
                </c:pt>
                <c:pt idx="28">
                  <c:v>44741</c:v>
                </c:pt>
                <c:pt idx="29">
                  <c:v>44742</c:v>
                </c:pt>
              </c:numCache>
            </c:numRef>
          </c:cat>
          <c:val>
            <c:numRef>
              <c:f>June_RENA!$E$2:$E$31</c:f>
              <c:numCache>
                <c:formatCode>#,##0.0</c:formatCode>
                <c:ptCount val="30"/>
                <c:pt idx="0">
                  <c:v>-51178.03</c:v>
                </c:pt>
                <c:pt idx="1">
                  <c:v>25547.03</c:v>
                </c:pt>
                <c:pt idx="2">
                  <c:v>37056.300000000003</c:v>
                </c:pt>
                <c:pt idx="3">
                  <c:v>-12070.56</c:v>
                </c:pt>
                <c:pt idx="4">
                  <c:v>153767.45000000001</c:v>
                </c:pt>
                <c:pt idx="5">
                  <c:v>299683.82</c:v>
                </c:pt>
                <c:pt idx="6">
                  <c:v>605469.01</c:v>
                </c:pt>
                <c:pt idx="7">
                  <c:v>-980423.45</c:v>
                </c:pt>
                <c:pt idx="8">
                  <c:v>100344.28</c:v>
                </c:pt>
                <c:pt idx="9">
                  <c:v>110128.42</c:v>
                </c:pt>
                <c:pt idx="10">
                  <c:v>78079.199999999997</c:v>
                </c:pt>
                <c:pt idx="11">
                  <c:v>132145.01999999999</c:v>
                </c:pt>
                <c:pt idx="12">
                  <c:v>-91378.38</c:v>
                </c:pt>
                <c:pt idx="13">
                  <c:v>-385829.93</c:v>
                </c:pt>
                <c:pt idx="14">
                  <c:v>-1267516.27</c:v>
                </c:pt>
                <c:pt idx="15">
                  <c:v>-478989.53</c:v>
                </c:pt>
                <c:pt idx="16">
                  <c:v>-69955.8</c:v>
                </c:pt>
                <c:pt idx="17">
                  <c:v>31856.73</c:v>
                </c:pt>
                <c:pt idx="18">
                  <c:v>60445.25</c:v>
                </c:pt>
                <c:pt idx="19">
                  <c:v>105835.09</c:v>
                </c:pt>
                <c:pt idx="20">
                  <c:v>104602.77</c:v>
                </c:pt>
                <c:pt idx="21">
                  <c:v>268090.28000000003</c:v>
                </c:pt>
                <c:pt idx="22">
                  <c:v>-30415.95</c:v>
                </c:pt>
                <c:pt idx="23">
                  <c:v>156612.85999999999</c:v>
                </c:pt>
                <c:pt idx="24">
                  <c:v>186838.37</c:v>
                </c:pt>
                <c:pt idx="25">
                  <c:v>89955.98</c:v>
                </c:pt>
                <c:pt idx="26">
                  <c:v>249522.45</c:v>
                </c:pt>
                <c:pt idx="27">
                  <c:v>-31879.86</c:v>
                </c:pt>
                <c:pt idx="28">
                  <c:v>544588.06000000006</c:v>
                </c:pt>
                <c:pt idx="29">
                  <c:v>-66943.23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81-44BB-884A-961AB5B3F8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193864"/>
        <c:axId val="467679304"/>
      </c:barChart>
      <c:catAx>
        <c:axId val="19219386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9304"/>
        <c:crosses val="autoZero"/>
        <c:auto val="0"/>
        <c:lblAlgn val="ctr"/>
        <c:lblOffset val="100"/>
        <c:tickLblSkip val="5"/>
        <c:tickMarkSkip val="5"/>
        <c:noMultiLvlLbl val="0"/>
      </c:catAx>
      <c:valAx>
        <c:axId val="467679304"/>
        <c:scaling>
          <c:orientation val="minMax"/>
          <c:max val="6000000.0000000009"/>
          <c:min val="-1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193864"/>
        <c:crosses val="autoZero"/>
        <c:crossBetween val="between"/>
        <c:majorUnit val="1500000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846835072"/>
        <c:scaling>
          <c:orientation val="minMax"/>
          <c:max val="60000000.000000007"/>
          <c:min val="-15000000"/>
        </c:scaling>
        <c:delete val="0"/>
        <c:axPos val="r"/>
        <c:numFmt formatCode="#,##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8200368"/>
        <c:crosses val="max"/>
        <c:crossBetween val="between"/>
        <c:majorUnit val="15000000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dateAx>
        <c:axId val="788200368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846835072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Estimated DAM oversold vs RENA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June_RENA!$J$1</c:f>
              <c:strCache>
                <c:ptCount val="1"/>
                <c:pt idx="0">
                  <c:v>Sum of oversold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June_RENA!$H$2:$H$31</c:f>
              <c:numCache>
                <c:formatCode>m/d/yyyy</c:formatCode>
                <c:ptCount val="30"/>
                <c:pt idx="0">
                  <c:v>44713</c:v>
                </c:pt>
                <c:pt idx="1">
                  <c:v>44714</c:v>
                </c:pt>
                <c:pt idx="2">
                  <c:v>44715</c:v>
                </c:pt>
                <c:pt idx="3">
                  <c:v>44716</c:v>
                </c:pt>
                <c:pt idx="4">
                  <c:v>44717</c:v>
                </c:pt>
                <c:pt idx="5">
                  <c:v>44718</c:v>
                </c:pt>
                <c:pt idx="6">
                  <c:v>44719</c:v>
                </c:pt>
                <c:pt idx="7">
                  <c:v>44720</c:v>
                </c:pt>
                <c:pt idx="8">
                  <c:v>44721</c:v>
                </c:pt>
                <c:pt idx="9">
                  <c:v>44722</c:v>
                </c:pt>
                <c:pt idx="10">
                  <c:v>44723</c:v>
                </c:pt>
                <c:pt idx="11">
                  <c:v>44724</c:v>
                </c:pt>
                <c:pt idx="12">
                  <c:v>44725</c:v>
                </c:pt>
                <c:pt idx="13">
                  <c:v>44726</c:v>
                </c:pt>
                <c:pt idx="14">
                  <c:v>44727</c:v>
                </c:pt>
                <c:pt idx="15">
                  <c:v>44728</c:v>
                </c:pt>
                <c:pt idx="16">
                  <c:v>44729</c:v>
                </c:pt>
                <c:pt idx="17">
                  <c:v>44730</c:v>
                </c:pt>
                <c:pt idx="18">
                  <c:v>44731</c:v>
                </c:pt>
                <c:pt idx="19">
                  <c:v>44732</c:v>
                </c:pt>
                <c:pt idx="20">
                  <c:v>44733</c:v>
                </c:pt>
                <c:pt idx="21">
                  <c:v>44734</c:v>
                </c:pt>
                <c:pt idx="22">
                  <c:v>44735</c:v>
                </c:pt>
                <c:pt idx="23">
                  <c:v>44736</c:v>
                </c:pt>
                <c:pt idx="24">
                  <c:v>44737</c:v>
                </c:pt>
                <c:pt idx="25">
                  <c:v>44738</c:v>
                </c:pt>
                <c:pt idx="26">
                  <c:v>44739</c:v>
                </c:pt>
                <c:pt idx="27">
                  <c:v>44740</c:v>
                </c:pt>
                <c:pt idx="28">
                  <c:v>44741</c:v>
                </c:pt>
                <c:pt idx="29">
                  <c:v>44742</c:v>
                </c:pt>
              </c:numCache>
            </c:numRef>
          </c:cat>
          <c:val>
            <c:numRef>
              <c:f>June_RENA!$J$2:$J$31</c:f>
              <c:numCache>
                <c:formatCode>#,##0.0</c:formatCode>
                <c:ptCount val="30"/>
                <c:pt idx="0">
                  <c:v>-236303.97</c:v>
                </c:pt>
                <c:pt idx="1">
                  <c:v>-921.06000000000506</c:v>
                </c:pt>
                <c:pt idx="2">
                  <c:v>-18273.014869999999</c:v>
                </c:pt>
                <c:pt idx="3">
                  <c:v>-23275.78</c:v>
                </c:pt>
                <c:pt idx="4">
                  <c:v>253156.02999999994</c:v>
                </c:pt>
                <c:pt idx="5">
                  <c:v>392501.66</c:v>
                </c:pt>
                <c:pt idx="6">
                  <c:v>589238.63000000012</c:v>
                </c:pt>
                <c:pt idx="7">
                  <c:v>-1135666.8199999996</c:v>
                </c:pt>
                <c:pt idx="8">
                  <c:v>61589.119999999995</c:v>
                </c:pt>
                <c:pt idx="9">
                  <c:v>63453.009999999987</c:v>
                </c:pt>
                <c:pt idx="10">
                  <c:v>42725.810000000005</c:v>
                </c:pt>
                <c:pt idx="11">
                  <c:v>667009.63999999978</c:v>
                </c:pt>
                <c:pt idx="12">
                  <c:v>702259.85</c:v>
                </c:pt>
                <c:pt idx="13">
                  <c:v>395872.50999999989</c:v>
                </c:pt>
                <c:pt idx="14">
                  <c:v>-77896.879999999626</c:v>
                </c:pt>
                <c:pt idx="15">
                  <c:v>168289.00999999983</c:v>
                </c:pt>
                <c:pt idx="16">
                  <c:v>-46432.569999999978</c:v>
                </c:pt>
                <c:pt idx="17">
                  <c:v>34301.600000000006</c:v>
                </c:pt>
                <c:pt idx="18">
                  <c:v>59071.160000000025</c:v>
                </c:pt>
                <c:pt idx="19">
                  <c:v>322542.39999999997</c:v>
                </c:pt>
                <c:pt idx="20">
                  <c:v>45550.47</c:v>
                </c:pt>
                <c:pt idx="21">
                  <c:v>135879.11000000002</c:v>
                </c:pt>
                <c:pt idx="22">
                  <c:v>-8706.2699999999822</c:v>
                </c:pt>
                <c:pt idx="23">
                  <c:v>214455.86000000002</c:v>
                </c:pt>
                <c:pt idx="24">
                  <c:v>181780.05000000002</c:v>
                </c:pt>
                <c:pt idx="25">
                  <c:v>8526.4800000000014</c:v>
                </c:pt>
                <c:pt idx="26">
                  <c:v>217927.57</c:v>
                </c:pt>
                <c:pt idx="27">
                  <c:v>-45585.9</c:v>
                </c:pt>
                <c:pt idx="28">
                  <c:v>489767.28</c:v>
                </c:pt>
                <c:pt idx="29">
                  <c:v>-77727.390000000014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BA-4F53-9396-76D32907F506}"/>
            </c:ext>
          </c:extLst>
        </c:ser>
        <c:ser>
          <c:idx val="1"/>
          <c:order val="1"/>
          <c:tx>
            <c:strRef>
              <c:f>June_RENA!$E$1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June_RENA!$H$2:$H$31</c:f>
              <c:numCache>
                <c:formatCode>m/d/yyyy</c:formatCode>
                <c:ptCount val="30"/>
                <c:pt idx="0">
                  <c:v>44713</c:v>
                </c:pt>
                <c:pt idx="1">
                  <c:v>44714</c:v>
                </c:pt>
                <c:pt idx="2">
                  <c:v>44715</c:v>
                </c:pt>
                <c:pt idx="3">
                  <c:v>44716</c:v>
                </c:pt>
                <c:pt idx="4">
                  <c:v>44717</c:v>
                </c:pt>
                <c:pt idx="5">
                  <c:v>44718</c:v>
                </c:pt>
                <c:pt idx="6">
                  <c:v>44719</c:v>
                </c:pt>
                <c:pt idx="7">
                  <c:v>44720</c:v>
                </c:pt>
                <c:pt idx="8">
                  <c:v>44721</c:v>
                </c:pt>
                <c:pt idx="9">
                  <c:v>44722</c:v>
                </c:pt>
                <c:pt idx="10">
                  <c:v>44723</c:v>
                </c:pt>
                <c:pt idx="11">
                  <c:v>44724</c:v>
                </c:pt>
                <c:pt idx="12">
                  <c:v>44725</c:v>
                </c:pt>
                <c:pt idx="13">
                  <c:v>44726</c:v>
                </c:pt>
                <c:pt idx="14">
                  <c:v>44727</c:v>
                </c:pt>
                <c:pt idx="15">
                  <c:v>44728</c:v>
                </c:pt>
                <c:pt idx="16">
                  <c:v>44729</c:v>
                </c:pt>
                <c:pt idx="17">
                  <c:v>44730</c:v>
                </c:pt>
                <c:pt idx="18">
                  <c:v>44731</c:v>
                </c:pt>
                <c:pt idx="19">
                  <c:v>44732</c:v>
                </c:pt>
                <c:pt idx="20">
                  <c:v>44733</c:v>
                </c:pt>
                <c:pt idx="21">
                  <c:v>44734</c:v>
                </c:pt>
                <c:pt idx="22">
                  <c:v>44735</c:v>
                </c:pt>
                <c:pt idx="23">
                  <c:v>44736</c:v>
                </c:pt>
                <c:pt idx="24">
                  <c:v>44737</c:v>
                </c:pt>
                <c:pt idx="25">
                  <c:v>44738</c:v>
                </c:pt>
                <c:pt idx="26">
                  <c:v>44739</c:v>
                </c:pt>
                <c:pt idx="27">
                  <c:v>44740</c:v>
                </c:pt>
                <c:pt idx="28">
                  <c:v>44741</c:v>
                </c:pt>
                <c:pt idx="29">
                  <c:v>44742</c:v>
                </c:pt>
              </c:numCache>
            </c:numRef>
          </c:cat>
          <c:val>
            <c:numRef>
              <c:f>June_RENA!$E$2:$E$31</c:f>
              <c:numCache>
                <c:formatCode>#,##0.0</c:formatCode>
                <c:ptCount val="30"/>
                <c:pt idx="0">
                  <c:v>-51178.03</c:v>
                </c:pt>
                <c:pt idx="1">
                  <c:v>25547.03</c:v>
                </c:pt>
                <c:pt idx="2">
                  <c:v>37056.300000000003</c:v>
                </c:pt>
                <c:pt idx="3">
                  <c:v>-12070.56</c:v>
                </c:pt>
                <c:pt idx="4">
                  <c:v>153767.45000000001</c:v>
                </c:pt>
                <c:pt idx="5">
                  <c:v>299683.82</c:v>
                </c:pt>
                <c:pt idx="6">
                  <c:v>605469.01</c:v>
                </c:pt>
                <c:pt idx="7">
                  <c:v>-980423.45</c:v>
                </c:pt>
                <c:pt idx="8">
                  <c:v>100344.28</c:v>
                </c:pt>
                <c:pt idx="9">
                  <c:v>110128.42</c:v>
                </c:pt>
                <c:pt idx="10">
                  <c:v>78079.199999999997</c:v>
                </c:pt>
                <c:pt idx="11">
                  <c:v>132145.01999999999</c:v>
                </c:pt>
                <c:pt idx="12">
                  <c:v>-91378.38</c:v>
                </c:pt>
                <c:pt idx="13">
                  <c:v>-385829.93</c:v>
                </c:pt>
                <c:pt idx="14">
                  <c:v>-1267516.27</c:v>
                </c:pt>
                <c:pt idx="15">
                  <c:v>-478989.53</c:v>
                </c:pt>
                <c:pt idx="16">
                  <c:v>-69955.8</c:v>
                </c:pt>
                <c:pt idx="17">
                  <c:v>31856.73</c:v>
                </c:pt>
                <c:pt idx="18">
                  <c:v>60445.25</c:v>
                </c:pt>
                <c:pt idx="19">
                  <c:v>105835.09</c:v>
                </c:pt>
                <c:pt idx="20">
                  <c:v>104602.77</c:v>
                </c:pt>
                <c:pt idx="21">
                  <c:v>268090.28000000003</c:v>
                </c:pt>
                <c:pt idx="22">
                  <c:v>-30415.95</c:v>
                </c:pt>
                <c:pt idx="23">
                  <c:v>156612.85999999999</c:v>
                </c:pt>
                <c:pt idx="24">
                  <c:v>186838.37</c:v>
                </c:pt>
                <c:pt idx="25">
                  <c:v>89955.98</c:v>
                </c:pt>
                <c:pt idx="26">
                  <c:v>249522.45</c:v>
                </c:pt>
                <c:pt idx="27">
                  <c:v>-31879.86</c:v>
                </c:pt>
                <c:pt idx="28">
                  <c:v>544588.06000000006</c:v>
                </c:pt>
                <c:pt idx="29">
                  <c:v>-66943.23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BA-4F53-9396-76D32907F5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600"/>
        <c:axId val="467675776"/>
      </c:barChart>
      <c:catAx>
        <c:axId val="46767460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5776"/>
        <c:crosses val="autoZero"/>
        <c:auto val="0"/>
        <c:lblAlgn val="ctr"/>
        <c:lblOffset val="100"/>
        <c:tickLblSkip val="5"/>
        <c:noMultiLvlLbl val="0"/>
      </c:catAx>
      <c:valAx>
        <c:axId val="467675776"/>
        <c:scaling>
          <c:orientation val="minMax"/>
          <c:max val="1500000"/>
          <c:min val="-1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60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Daily CRR value</a:t>
            </a:r>
            <a:r>
              <a:rPr lang="en-US" b="1" baseline="0"/>
              <a:t> vs DAM congestion Rent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8757023857668593E-2"/>
          <c:y val="0.20845921940953116"/>
          <c:w val="0.8512007092875713"/>
          <c:h val="0.51677454387577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Payment/Charge to CRRAH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Sheet1!$A$2:$A$31</c:f>
              <c:numCache>
                <c:formatCode>m/d/yyyy</c:formatCode>
                <c:ptCount val="30"/>
                <c:pt idx="0">
                  <c:v>44713</c:v>
                </c:pt>
                <c:pt idx="1">
                  <c:v>44714</c:v>
                </c:pt>
                <c:pt idx="2">
                  <c:v>44715</c:v>
                </c:pt>
                <c:pt idx="3">
                  <c:v>44716</c:v>
                </c:pt>
                <c:pt idx="4">
                  <c:v>44717</c:v>
                </c:pt>
                <c:pt idx="5">
                  <c:v>44718</c:v>
                </c:pt>
                <c:pt idx="6">
                  <c:v>44719</c:v>
                </c:pt>
                <c:pt idx="7">
                  <c:v>44720</c:v>
                </c:pt>
                <c:pt idx="8">
                  <c:v>44721</c:v>
                </c:pt>
                <c:pt idx="9">
                  <c:v>44722</c:v>
                </c:pt>
                <c:pt idx="10">
                  <c:v>44723</c:v>
                </c:pt>
                <c:pt idx="11">
                  <c:v>44724</c:v>
                </c:pt>
                <c:pt idx="12">
                  <c:v>44725</c:v>
                </c:pt>
                <c:pt idx="13">
                  <c:v>44726</c:v>
                </c:pt>
                <c:pt idx="14">
                  <c:v>44727</c:v>
                </c:pt>
                <c:pt idx="15">
                  <c:v>44728</c:v>
                </c:pt>
                <c:pt idx="16">
                  <c:v>44729</c:v>
                </c:pt>
                <c:pt idx="17">
                  <c:v>44730</c:v>
                </c:pt>
                <c:pt idx="18">
                  <c:v>44731</c:v>
                </c:pt>
                <c:pt idx="19">
                  <c:v>44732</c:v>
                </c:pt>
                <c:pt idx="20">
                  <c:v>44733</c:v>
                </c:pt>
                <c:pt idx="21">
                  <c:v>44734</c:v>
                </c:pt>
                <c:pt idx="22">
                  <c:v>44735</c:v>
                </c:pt>
                <c:pt idx="23">
                  <c:v>44736</c:v>
                </c:pt>
                <c:pt idx="24">
                  <c:v>44737</c:v>
                </c:pt>
                <c:pt idx="25">
                  <c:v>44738</c:v>
                </c:pt>
                <c:pt idx="26">
                  <c:v>44739</c:v>
                </c:pt>
                <c:pt idx="27">
                  <c:v>44740</c:v>
                </c:pt>
                <c:pt idx="28">
                  <c:v>44741</c:v>
                </c:pt>
                <c:pt idx="29">
                  <c:v>44742</c:v>
                </c:pt>
              </c:numCache>
            </c:numRef>
          </c:cat>
          <c:val>
            <c:numRef>
              <c:f>Sheet1!$B$2:$B$31</c:f>
              <c:numCache>
                <c:formatCode>#,##0.0</c:formatCode>
                <c:ptCount val="30"/>
                <c:pt idx="0">
                  <c:v>8568702.3300000019</c:v>
                </c:pt>
                <c:pt idx="1">
                  <c:v>8074521.0299999993</c:v>
                </c:pt>
                <c:pt idx="2">
                  <c:v>3154434.1799999997</c:v>
                </c:pt>
                <c:pt idx="3">
                  <c:v>4196046.5500000007</c:v>
                </c:pt>
                <c:pt idx="4">
                  <c:v>4364674.28</c:v>
                </c:pt>
                <c:pt idx="5">
                  <c:v>8276163.6099999994</c:v>
                </c:pt>
                <c:pt idx="6">
                  <c:v>9353142.8999999985</c:v>
                </c:pt>
                <c:pt idx="7">
                  <c:v>7338175.25</c:v>
                </c:pt>
                <c:pt idx="8">
                  <c:v>6696707.46</c:v>
                </c:pt>
                <c:pt idx="9">
                  <c:v>6426938.0099999998</c:v>
                </c:pt>
                <c:pt idx="10">
                  <c:v>6705672.0199999996</c:v>
                </c:pt>
                <c:pt idx="11">
                  <c:v>14386764.200000001</c:v>
                </c:pt>
                <c:pt idx="12">
                  <c:v>20072163.100000001</c:v>
                </c:pt>
                <c:pt idx="13">
                  <c:v>16515940.129999999</c:v>
                </c:pt>
                <c:pt idx="14">
                  <c:v>22393213.43</c:v>
                </c:pt>
                <c:pt idx="15">
                  <c:v>13653516.439999999</c:v>
                </c:pt>
                <c:pt idx="16">
                  <c:v>10932914.899999999</c:v>
                </c:pt>
                <c:pt idx="17">
                  <c:v>4622713.88</c:v>
                </c:pt>
                <c:pt idx="18">
                  <c:v>6926204.7300000004</c:v>
                </c:pt>
                <c:pt idx="19">
                  <c:v>8337326.5699999994</c:v>
                </c:pt>
                <c:pt idx="20">
                  <c:v>3224141.95</c:v>
                </c:pt>
                <c:pt idx="21">
                  <c:v>2204714.4000000004</c:v>
                </c:pt>
                <c:pt idx="22">
                  <c:v>2913418.62</c:v>
                </c:pt>
                <c:pt idx="23">
                  <c:v>5109479.34</c:v>
                </c:pt>
                <c:pt idx="24">
                  <c:v>3658295.53</c:v>
                </c:pt>
                <c:pt idx="25">
                  <c:v>1605634.6099999999</c:v>
                </c:pt>
                <c:pt idx="26">
                  <c:v>607616.97</c:v>
                </c:pt>
                <c:pt idx="27">
                  <c:v>895518.80999999982</c:v>
                </c:pt>
                <c:pt idx="28">
                  <c:v>776063.46</c:v>
                </c:pt>
                <c:pt idx="29">
                  <c:v>705120.68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60-420B-B0C7-B0C34F7812D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DACONGRENT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Sheet1!$A$2:$A$31</c:f>
              <c:numCache>
                <c:formatCode>m/d/yyyy</c:formatCode>
                <c:ptCount val="30"/>
                <c:pt idx="0">
                  <c:v>44713</c:v>
                </c:pt>
                <c:pt idx="1">
                  <c:v>44714</c:v>
                </c:pt>
                <c:pt idx="2">
                  <c:v>44715</c:v>
                </c:pt>
                <c:pt idx="3">
                  <c:v>44716</c:v>
                </c:pt>
                <c:pt idx="4">
                  <c:v>44717</c:v>
                </c:pt>
                <c:pt idx="5">
                  <c:v>44718</c:v>
                </c:pt>
                <c:pt idx="6">
                  <c:v>44719</c:v>
                </c:pt>
                <c:pt idx="7">
                  <c:v>44720</c:v>
                </c:pt>
                <c:pt idx="8">
                  <c:v>44721</c:v>
                </c:pt>
                <c:pt idx="9">
                  <c:v>44722</c:v>
                </c:pt>
                <c:pt idx="10">
                  <c:v>44723</c:v>
                </c:pt>
                <c:pt idx="11">
                  <c:v>44724</c:v>
                </c:pt>
                <c:pt idx="12">
                  <c:v>44725</c:v>
                </c:pt>
                <c:pt idx="13">
                  <c:v>44726</c:v>
                </c:pt>
                <c:pt idx="14">
                  <c:v>44727</c:v>
                </c:pt>
                <c:pt idx="15">
                  <c:v>44728</c:v>
                </c:pt>
                <c:pt idx="16">
                  <c:v>44729</c:v>
                </c:pt>
                <c:pt idx="17">
                  <c:v>44730</c:v>
                </c:pt>
                <c:pt idx="18">
                  <c:v>44731</c:v>
                </c:pt>
                <c:pt idx="19">
                  <c:v>44732</c:v>
                </c:pt>
                <c:pt idx="20">
                  <c:v>44733</c:v>
                </c:pt>
                <c:pt idx="21">
                  <c:v>44734</c:v>
                </c:pt>
                <c:pt idx="22">
                  <c:v>44735</c:v>
                </c:pt>
                <c:pt idx="23">
                  <c:v>44736</c:v>
                </c:pt>
                <c:pt idx="24">
                  <c:v>44737</c:v>
                </c:pt>
                <c:pt idx="25">
                  <c:v>44738</c:v>
                </c:pt>
                <c:pt idx="26">
                  <c:v>44739</c:v>
                </c:pt>
                <c:pt idx="27">
                  <c:v>44740</c:v>
                </c:pt>
                <c:pt idx="28">
                  <c:v>44741</c:v>
                </c:pt>
                <c:pt idx="29">
                  <c:v>44742</c:v>
                </c:pt>
              </c:numCache>
            </c:numRef>
          </c:cat>
          <c:val>
            <c:numRef>
              <c:f>Sheet1!$C$2:$C$31</c:f>
              <c:numCache>
                <c:formatCode>#,##0.0</c:formatCode>
                <c:ptCount val="30"/>
                <c:pt idx="0">
                  <c:v>10715459.98</c:v>
                </c:pt>
                <c:pt idx="1">
                  <c:v>10440795.710000001</c:v>
                </c:pt>
                <c:pt idx="2">
                  <c:v>4086525.45</c:v>
                </c:pt>
                <c:pt idx="3">
                  <c:v>5562502.6100000003</c:v>
                </c:pt>
                <c:pt idx="4">
                  <c:v>5537684.5899999999</c:v>
                </c:pt>
                <c:pt idx="5">
                  <c:v>10165470.539999999</c:v>
                </c:pt>
                <c:pt idx="6">
                  <c:v>11173132.83</c:v>
                </c:pt>
                <c:pt idx="7">
                  <c:v>8789355.5399999991</c:v>
                </c:pt>
                <c:pt idx="8">
                  <c:v>7539868.5099999998</c:v>
                </c:pt>
                <c:pt idx="9">
                  <c:v>7295055.7000000002</c:v>
                </c:pt>
                <c:pt idx="10">
                  <c:v>7416392.7300000004</c:v>
                </c:pt>
                <c:pt idx="11">
                  <c:v>16754247.1</c:v>
                </c:pt>
                <c:pt idx="12">
                  <c:v>23973689.59</c:v>
                </c:pt>
                <c:pt idx="13">
                  <c:v>19690543.09</c:v>
                </c:pt>
                <c:pt idx="14">
                  <c:v>26335579.25</c:v>
                </c:pt>
                <c:pt idx="15">
                  <c:v>15989218.34</c:v>
                </c:pt>
                <c:pt idx="16">
                  <c:v>12670049.970000001</c:v>
                </c:pt>
                <c:pt idx="17">
                  <c:v>5564523.6799999997</c:v>
                </c:pt>
                <c:pt idx="18">
                  <c:v>8688717.8100000005</c:v>
                </c:pt>
                <c:pt idx="19">
                  <c:v>10641953.01</c:v>
                </c:pt>
                <c:pt idx="20">
                  <c:v>4103453.91</c:v>
                </c:pt>
                <c:pt idx="21">
                  <c:v>2727370.46</c:v>
                </c:pt>
                <c:pt idx="22">
                  <c:v>3624869.47</c:v>
                </c:pt>
                <c:pt idx="23">
                  <c:v>6188217.9800000004</c:v>
                </c:pt>
                <c:pt idx="24">
                  <c:v>4386035.26</c:v>
                </c:pt>
                <c:pt idx="25">
                  <c:v>1909025.33</c:v>
                </c:pt>
                <c:pt idx="26">
                  <c:v>863571.23</c:v>
                </c:pt>
                <c:pt idx="27">
                  <c:v>1091257.26</c:v>
                </c:pt>
                <c:pt idx="28">
                  <c:v>935175.23</c:v>
                </c:pt>
                <c:pt idx="29">
                  <c:v>883349.33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60-420B-B0C7-B0C34F7812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3646160"/>
        <c:axId val="693647336"/>
      </c:barChart>
      <c:catAx>
        <c:axId val="6936461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647336"/>
        <c:crosses val="autoZero"/>
        <c:auto val="0"/>
        <c:lblAlgn val="ctr"/>
        <c:lblOffset val="100"/>
        <c:tickLblSkip val="5"/>
        <c:noMultiLvlLbl val="0"/>
      </c:catAx>
      <c:valAx>
        <c:axId val="693647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64616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Daily Credit/Charge to CRR Balancing Account 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4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DAILY_CREDIT_OR_SHORT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Sheet1!$A$2:$A$31</c:f>
              <c:numCache>
                <c:formatCode>m/d/yyyy</c:formatCode>
                <c:ptCount val="30"/>
                <c:pt idx="0">
                  <c:v>44713</c:v>
                </c:pt>
                <c:pt idx="1">
                  <c:v>44714</c:v>
                </c:pt>
                <c:pt idx="2">
                  <c:v>44715</c:v>
                </c:pt>
                <c:pt idx="3">
                  <c:v>44716</c:v>
                </c:pt>
                <c:pt idx="4">
                  <c:v>44717</c:v>
                </c:pt>
                <c:pt idx="5">
                  <c:v>44718</c:v>
                </c:pt>
                <c:pt idx="6">
                  <c:v>44719</c:v>
                </c:pt>
                <c:pt idx="7">
                  <c:v>44720</c:v>
                </c:pt>
                <c:pt idx="8">
                  <c:v>44721</c:v>
                </c:pt>
                <c:pt idx="9">
                  <c:v>44722</c:v>
                </c:pt>
                <c:pt idx="10">
                  <c:v>44723</c:v>
                </c:pt>
                <c:pt idx="11">
                  <c:v>44724</c:v>
                </c:pt>
                <c:pt idx="12">
                  <c:v>44725</c:v>
                </c:pt>
                <c:pt idx="13">
                  <c:v>44726</c:v>
                </c:pt>
                <c:pt idx="14">
                  <c:v>44727</c:v>
                </c:pt>
                <c:pt idx="15">
                  <c:v>44728</c:v>
                </c:pt>
                <c:pt idx="16">
                  <c:v>44729</c:v>
                </c:pt>
                <c:pt idx="17">
                  <c:v>44730</c:v>
                </c:pt>
                <c:pt idx="18">
                  <c:v>44731</c:v>
                </c:pt>
                <c:pt idx="19">
                  <c:v>44732</c:v>
                </c:pt>
                <c:pt idx="20">
                  <c:v>44733</c:v>
                </c:pt>
                <c:pt idx="21">
                  <c:v>44734</c:v>
                </c:pt>
                <c:pt idx="22">
                  <c:v>44735</c:v>
                </c:pt>
                <c:pt idx="23">
                  <c:v>44736</c:v>
                </c:pt>
                <c:pt idx="24">
                  <c:v>44737</c:v>
                </c:pt>
                <c:pt idx="25">
                  <c:v>44738</c:v>
                </c:pt>
                <c:pt idx="26">
                  <c:v>44739</c:v>
                </c:pt>
                <c:pt idx="27">
                  <c:v>44740</c:v>
                </c:pt>
                <c:pt idx="28">
                  <c:v>44741</c:v>
                </c:pt>
                <c:pt idx="29">
                  <c:v>44742</c:v>
                </c:pt>
              </c:numCache>
            </c:numRef>
          </c:cat>
          <c:val>
            <c:numRef>
              <c:f>Sheet1!$D$2:$D$31</c:f>
              <c:numCache>
                <c:formatCode>#,##0.0</c:formatCode>
                <c:ptCount val="30"/>
                <c:pt idx="0">
                  <c:v>2146757.65</c:v>
                </c:pt>
                <c:pt idx="1">
                  <c:v>2366274.6800000002</c:v>
                </c:pt>
                <c:pt idx="2">
                  <c:v>932091.27</c:v>
                </c:pt>
                <c:pt idx="3">
                  <c:v>1366456.06</c:v>
                </c:pt>
                <c:pt idx="4">
                  <c:v>1173010.31</c:v>
                </c:pt>
                <c:pt idx="5">
                  <c:v>1889306.93</c:v>
                </c:pt>
                <c:pt idx="6">
                  <c:v>1819989.93</c:v>
                </c:pt>
                <c:pt idx="7">
                  <c:v>1451180.29</c:v>
                </c:pt>
                <c:pt idx="8">
                  <c:v>843161.05</c:v>
                </c:pt>
                <c:pt idx="9">
                  <c:v>868117.69</c:v>
                </c:pt>
                <c:pt idx="10">
                  <c:v>710720.71</c:v>
                </c:pt>
                <c:pt idx="11">
                  <c:v>2367482.9</c:v>
                </c:pt>
                <c:pt idx="12">
                  <c:v>3901526.49</c:v>
                </c:pt>
                <c:pt idx="13">
                  <c:v>3174602.96</c:v>
                </c:pt>
                <c:pt idx="14">
                  <c:v>3942365.82</c:v>
                </c:pt>
                <c:pt idx="15">
                  <c:v>2335701.9</c:v>
                </c:pt>
                <c:pt idx="16">
                  <c:v>1737135.07</c:v>
                </c:pt>
                <c:pt idx="17">
                  <c:v>941809.8</c:v>
                </c:pt>
                <c:pt idx="18">
                  <c:v>1762513.08</c:v>
                </c:pt>
                <c:pt idx="19">
                  <c:v>2304626.44</c:v>
                </c:pt>
                <c:pt idx="20">
                  <c:v>879311.96</c:v>
                </c:pt>
                <c:pt idx="21">
                  <c:v>522656.06</c:v>
                </c:pt>
                <c:pt idx="22">
                  <c:v>711450.85</c:v>
                </c:pt>
                <c:pt idx="23">
                  <c:v>1078738.6399999999</c:v>
                </c:pt>
                <c:pt idx="24">
                  <c:v>727739.73</c:v>
                </c:pt>
                <c:pt idx="25">
                  <c:v>303390.71999999997</c:v>
                </c:pt>
                <c:pt idx="26">
                  <c:v>255954.26</c:v>
                </c:pt>
                <c:pt idx="27">
                  <c:v>195738.45</c:v>
                </c:pt>
                <c:pt idx="28">
                  <c:v>159111.76999999999</c:v>
                </c:pt>
                <c:pt idx="29">
                  <c:v>178228.65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05-4B73-B9F5-FE74B351A1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6490160"/>
        <c:axId val="716486632"/>
      </c:barChart>
      <c:catAx>
        <c:axId val="7164901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86632"/>
        <c:crosses val="autoZero"/>
        <c:auto val="0"/>
        <c:lblAlgn val="ctr"/>
        <c:lblOffset val="100"/>
        <c:tickLblSkip val="5"/>
        <c:noMultiLvlLbl val="0"/>
      </c:catAx>
      <c:valAx>
        <c:axId val="716486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9016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6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23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48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86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69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5235" y="6540542"/>
            <a:ext cx="707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0FCC7E3-021B-47DF-A1B2-17EE18AFD701}" type="slidenum">
              <a:rPr lang="en-US" sz="1200" b="0" smtClean="0">
                <a:solidFill>
                  <a:schemeClr val="tx2"/>
                </a:solidFill>
              </a:rPr>
              <a:pPr algn="r"/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Review of June RENA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Market Analysis and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CMWG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Sept. 19th, 2022</a:t>
            </a:r>
          </a:p>
          <a:p>
            <a:endParaRPr lang="en-US" sz="28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Monthly Sum of RENA 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34409"/>
              </p:ext>
            </p:extLst>
          </p:nvPr>
        </p:nvGraphicFramePr>
        <p:xfrm>
          <a:off x="461682" y="1386682"/>
          <a:ext cx="8072718" cy="3979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7413351"/>
              </p:ext>
            </p:extLst>
          </p:nvPr>
        </p:nvGraphicFramePr>
        <p:xfrm>
          <a:off x="609600" y="1386682"/>
          <a:ext cx="8005482" cy="4328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37956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RENA with RT Congestion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269084"/>
            <a:ext cx="8534400" cy="4319832"/>
          </a:xfrm>
        </p:spPr>
        <p:txBody>
          <a:bodyPr/>
          <a:lstStyle/>
          <a:p>
            <a:r>
              <a:rPr lang="en-US" sz="2000" dirty="0"/>
              <a:t>The total RENA in June was $-0.1M, while the total SCED congestion rent was around $251M. 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550890"/>
              </p:ext>
            </p:extLst>
          </p:nvPr>
        </p:nvGraphicFramePr>
        <p:xfrm>
          <a:off x="657224" y="2197893"/>
          <a:ext cx="7953375" cy="3821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1439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RENA and estimated DAM oversold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269084"/>
            <a:ext cx="8534400" cy="4319832"/>
          </a:xfrm>
        </p:spPr>
        <p:txBody>
          <a:bodyPr/>
          <a:lstStyle/>
          <a:p>
            <a:r>
              <a:rPr lang="en-US" sz="2000" dirty="0"/>
              <a:t>The total estimated DAM oversold amount in June was around </a:t>
            </a:r>
          </a:p>
          <a:p>
            <a:pPr marL="0" indent="0">
              <a:buNone/>
            </a:pPr>
            <a:r>
              <a:rPr lang="en-US" sz="2000" dirty="0"/>
              <a:t>     $3.4M.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1218892"/>
              </p:ext>
            </p:extLst>
          </p:nvPr>
        </p:nvGraphicFramePr>
        <p:xfrm>
          <a:off x="738187" y="2226468"/>
          <a:ext cx="7667626" cy="3564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2886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15182"/>
            <a:ext cx="8610600" cy="5204618"/>
          </a:xfrm>
        </p:spPr>
        <p:txBody>
          <a:bodyPr/>
          <a:lstStyle/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The total monthly RENA observed in June 2022 was low, despite of high congestion in RTM.</a:t>
            </a:r>
          </a:p>
          <a:p>
            <a:endParaRPr lang="en-US" sz="2000" dirty="0"/>
          </a:p>
          <a:p>
            <a:r>
              <a:rPr lang="en-US" sz="2000" dirty="0"/>
              <a:t>The highest RENA happened on OD 6/7 with $0.6M, which was mostly related to DAM “oversold” on RT constraints. </a:t>
            </a:r>
          </a:p>
          <a:p>
            <a:endParaRPr lang="en-US" sz="2000" dirty="0"/>
          </a:p>
          <a:p>
            <a:endParaRPr lang="en-US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08304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June CRR Balance Account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7711490"/>
              </p:ext>
            </p:extLst>
          </p:nvPr>
        </p:nvGraphicFramePr>
        <p:xfrm>
          <a:off x="326565" y="903959"/>
          <a:ext cx="8305799" cy="2462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3595043"/>
              </p:ext>
            </p:extLst>
          </p:nvPr>
        </p:nvGraphicFramePr>
        <p:xfrm>
          <a:off x="337446" y="3581400"/>
          <a:ext cx="8284035" cy="2652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205537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38784</TotalTime>
  <Words>146</Words>
  <Application>Microsoft Office PowerPoint</Application>
  <PresentationFormat>On-screen Show (4:3)</PresentationFormat>
  <Paragraphs>37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Sum of RENA </vt:lpstr>
      <vt:lpstr>Daily RENA with RT Congestion </vt:lpstr>
      <vt:lpstr>Daily RENA and estimated DAM oversold</vt:lpstr>
      <vt:lpstr>Summary</vt:lpstr>
      <vt:lpstr>June CRR Balance Account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Chen, Jian</cp:lastModifiedBy>
  <cp:revision>592</cp:revision>
  <cp:lastPrinted>2021-07-16T14:42:57Z</cp:lastPrinted>
  <dcterms:created xsi:type="dcterms:W3CDTF">2016-01-21T15:20:31Z</dcterms:created>
  <dcterms:modified xsi:type="dcterms:W3CDTF">2022-09-15T15:33:25Z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