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53" r:id="rId3"/>
    <p:sldMasterId id="2147483648" r:id="rId4"/>
    <p:sldMasterId id="2147483651" r:id="rId5"/>
  </p:sldMasterIdLst>
  <p:notesMasterIdLst>
    <p:notesMasterId r:id="rId27"/>
  </p:notesMasterIdLst>
  <p:handoutMasterIdLst>
    <p:handoutMasterId r:id="rId28"/>
  </p:handoutMasterIdLst>
  <p:sldIdLst>
    <p:sldId id="355" r:id="rId6"/>
    <p:sldId id="851" r:id="rId7"/>
    <p:sldId id="868" r:id="rId8"/>
    <p:sldId id="881" r:id="rId9"/>
    <p:sldId id="869" r:id="rId10"/>
    <p:sldId id="860" r:id="rId11"/>
    <p:sldId id="859" r:id="rId12"/>
    <p:sldId id="866" r:id="rId13"/>
    <p:sldId id="865" r:id="rId14"/>
    <p:sldId id="857" r:id="rId15"/>
    <p:sldId id="870" r:id="rId16"/>
    <p:sldId id="871" r:id="rId17"/>
    <p:sldId id="872" r:id="rId18"/>
    <p:sldId id="873" r:id="rId19"/>
    <p:sldId id="879" r:id="rId20"/>
    <p:sldId id="874" r:id="rId21"/>
    <p:sldId id="876" r:id="rId22"/>
    <p:sldId id="877" r:id="rId23"/>
    <p:sldId id="880" r:id="rId24"/>
    <p:sldId id="878" r:id="rId25"/>
    <p:sldId id="867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CA"/>
    <a:srgbClr val="0076C6"/>
    <a:srgbClr val="007D92"/>
    <a:srgbClr val="B03018"/>
    <a:srgbClr val="FF8200"/>
    <a:srgbClr val="685BC7"/>
    <a:srgbClr val="FFD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6" autoAdjust="0"/>
    <p:restoredTop sz="81420" autoAdjust="0"/>
  </p:normalViewPr>
  <p:slideViewPr>
    <p:cSldViewPr showGuides="1">
      <p:cViewPr varScale="1">
        <p:scale>
          <a:sx n="74" d="100"/>
          <a:sy n="74" d="100"/>
        </p:scale>
        <p:origin x="1517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262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actions such as ERS and load shed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63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LSL, LASL, and LDL to zero for ONRUC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3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Longer times are highest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99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Area of each box is the indifference payment for one resource</a:t>
            </a:r>
          </a:p>
          <a:p>
            <a:r>
              <a:rPr lang="en-US" dirty="0"/>
              <a:t>Width is the </a:t>
            </a:r>
            <a:r>
              <a:rPr lang="en-US" dirty="0" err="1"/>
              <a:t>delta_BP</a:t>
            </a:r>
            <a:r>
              <a:rPr lang="en-US" dirty="0"/>
              <a:t>; height is the </a:t>
            </a:r>
            <a:r>
              <a:rPr lang="en-US" dirty="0" err="1"/>
              <a:t>delta_LMP</a:t>
            </a:r>
            <a:r>
              <a:rPr lang="en-US" dirty="0"/>
              <a:t> between the pricing run and the dispatch run</a:t>
            </a:r>
          </a:p>
          <a:p>
            <a:r>
              <a:rPr lang="en-US" dirty="0"/>
              <a:t>Position on x-axis is only showing the sorted </a:t>
            </a:r>
            <a:r>
              <a:rPr lang="en-US" dirty="0" err="1"/>
              <a:t>delta_LMPs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29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Shorter times are typically highest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59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Shorter times are highest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40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Shorter times are highest; decreasing the </a:t>
            </a:r>
            <a:r>
              <a:rPr lang="en-US" dirty="0" err="1"/>
              <a:t>prrr</a:t>
            </a:r>
            <a:r>
              <a:rPr lang="en-US" dirty="0"/>
              <a:t> pushes indifference payment above imbalance payment for much of the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12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Ramp limited – </a:t>
            </a:r>
            <a:r>
              <a:rPr lang="en-US" dirty="0" err="1"/>
              <a:t>prrr</a:t>
            </a:r>
            <a:r>
              <a:rPr lang="en-US" dirty="0"/>
              <a:t> was raised to 60 minutes to mitigate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48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Longer times are typically highest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73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41106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70083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5626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57600" y="0"/>
            <a:ext cx="54864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1316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rcot.com/files/docs/2022/06/07/RDPA_Flawed_but_Fixable.ppt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files/docs/2022/06/07/RDPA_Flawed_but_Fixable.pp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6200" y="1629013"/>
            <a:ext cx="47244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System-wide vs Local RDPA Comparison</a:t>
            </a:r>
          </a:p>
          <a:p>
            <a:r>
              <a:rPr lang="en-US" sz="2000" b="1" i="1" dirty="0">
                <a:solidFill>
                  <a:schemeClr val="tx2"/>
                </a:solidFill>
              </a:rPr>
              <a:t>Pricing Run Ramp Rate Relaxation</a:t>
            </a:r>
            <a:endParaRPr lang="en-US" sz="2000" i="1" dirty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i="1" dirty="0">
                <a:solidFill>
                  <a:schemeClr val="tx2"/>
                </a:solidFill>
              </a:rPr>
              <a:t>Thomas Urquhart	</a:t>
            </a:r>
          </a:p>
          <a:p>
            <a:r>
              <a:rPr lang="en-US" dirty="0">
                <a:solidFill>
                  <a:schemeClr val="tx2"/>
                </a:solidFill>
              </a:rPr>
              <a:t>Engineer, Market Analysis &amp; Validation</a:t>
            </a:r>
          </a:p>
          <a:p>
            <a:r>
              <a:rPr lang="en-US" dirty="0">
                <a:solidFill>
                  <a:schemeClr val="tx2"/>
                </a:solidFill>
              </a:rPr>
              <a:t>ERCOT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en-US" i="1" dirty="0">
                <a:solidFill>
                  <a:schemeClr val="tx2"/>
                </a:solidFill>
              </a:rPr>
              <a:t>Congestion Management Working Group (CMWG)</a:t>
            </a:r>
          </a:p>
          <a:p>
            <a:endParaRPr lang="en-US" i="1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September 19, 2022</a:t>
            </a:r>
          </a:p>
        </p:txBody>
      </p:sp>
    </p:spTree>
    <p:extLst>
      <p:ext uri="{BB962C8B-B14F-4D97-AF65-F5344CB8AC3E}">
        <p14:creationId xmlns:p14="http://schemas.microsoft.com/office/powerpoint/2010/main" val="3489498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263D9-B184-41BE-A6C4-49FB6714E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Calculated Indifference Payments by Fuel Type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FD865-13A1-4440-97C1-F39395821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8ECFD1F-B004-45B5-9661-1F4C47EFC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05000"/>
            <a:ext cx="4572000" cy="32551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966955-5ACC-45BF-99C9-5641E1467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05001"/>
            <a:ext cx="4572000" cy="325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43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263D9-B184-41BE-A6C4-49FB6714E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67000"/>
            <a:ext cx="8458200" cy="641106"/>
          </a:xfrm>
        </p:spPr>
        <p:txBody>
          <a:bodyPr/>
          <a:lstStyle/>
          <a:p>
            <a:r>
              <a:rPr lang="en-US" dirty="0"/>
              <a:t>Updated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FD865-13A1-4440-97C1-F39395821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29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263D9-B184-41BE-A6C4-49FB6714E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2965F-D35F-476B-9E8F-EDDE92E81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84788"/>
            <a:ext cx="8525996" cy="5439812"/>
          </a:xfrm>
        </p:spPr>
        <p:txBody>
          <a:bodyPr lIns="91440" tIns="45720" rIns="91440" bIns="45720" anchor="t"/>
          <a:lstStyle/>
          <a:p>
            <a:r>
              <a:rPr lang="en-US" sz="1800" dirty="0"/>
              <a:t>Market Participants were interested in how the local RDPA would change if the Pricing Run Ramp Rate Relaxation parameter was changed.</a:t>
            </a:r>
          </a:p>
          <a:p>
            <a:endParaRPr lang="en-US" sz="1800" dirty="0"/>
          </a:p>
          <a:p>
            <a:r>
              <a:rPr lang="en-US" sz="1800" dirty="0"/>
              <a:t>Reran all SCED intervals for the previously analyzed days using the following ramp rate minutes: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10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20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30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60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800" dirty="0"/>
              <a:t>Calculated new *indifference payments for each relaxation time.</a:t>
            </a:r>
          </a:p>
          <a:p>
            <a:endParaRPr lang="en-US" sz="1400" dirty="0"/>
          </a:p>
          <a:p>
            <a:r>
              <a:rPr lang="en-US" sz="1800" dirty="0"/>
              <a:t>*Calculation as proposed by Shams Siddiqi </a:t>
            </a:r>
            <a:r>
              <a:rPr lang="en-US" sz="1800" dirty="0">
                <a:hlinkClick r:id="rId2"/>
              </a:rPr>
              <a:t>here</a:t>
            </a:r>
            <a:endParaRPr lang="en-US" sz="1400" dirty="0">
              <a:cs typeface="Arial" panose="020B0604020202020204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Indifference payment = </a:t>
            </a:r>
            <a:r>
              <a:rPr lang="el-GR" altLang="en-US" sz="1400" dirty="0"/>
              <a:t>Δ</a:t>
            </a:r>
            <a:r>
              <a:rPr lang="en-US" altLang="en-US" sz="1400" dirty="0"/>
              <a:t>LMP * </a:t>
            </a:r>
            <a:r>
              <a:rPr lang="el-GR" altLang="en-US" sz="1400" dirty="0"/>
              <a:t>Δ</a:t>
            </a:r>
            <a:r>
              <a:rPr lang="en-US" altLang="en-US" sz="1400" dirty="0"/>
              <a:t>BP; only consider positive values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We do not consider the change to energy payments</a:t>
            </a:r>
          </a:p>
          <a:p>
            <a:pPr marL="457200" lvl="1" indent="0">
              <a:buNone/>
            </a:pPr>
            <a:endParaRPr lang="en-US" sz="1400" dirty="0"/>
          </a:p>
          <a:p>
            <a:pPr lvl="1"/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FD865-13A1-4440-97C1-F39395821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18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263D9-B184-41BE-A6C4-49FB6714E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1"/>
            <a:ext cx="8458200" cy="832643"/>
          </a:xfrm>
        </p:spPr>
        <p:txBody>
          <a:bodyPr/>
          <a:lstStyle/>
          <a:p>
            <a:r>
              <a:rPr lang="en-US" dirty="0"/>
              <a:t>There are competing factors that influence ramp rate relaxation’s affect on indifference payments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2965F-D35F-476B-9E8F-EDDE92E81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84788"/>
            <a:ext cx="8525996" cy="5439812"/>
          </a:xfrm>
        </p:spPr>
        <p:txBody>
          <a:bodyPr lIns="91440" tIns="45720" rIns="91440" bIns="45720" anchor="t"/>
          <a:lstStyle/>
          <a:p>
            <a:pPr marL="457200" lvl="1" indent="0">
              <a:buNone/>
            </a:pPr>
            <a:endParaRPr lang="en-US" sz="1400" dirty="0"/>
          </a:p>
          <a:p>
            <a:pPr lvl="1"/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FD865-13A1-4440-97C1-F39395821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F929DA-4C23-45DE-B34A-8E3E62A4E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385" y="4414288"/>
            <a:ext cx="5838825" cy="1590675"/>
          </a:xfrm>
          <a:prstGeom prst="rect">
            <a:avLst/>
          </a:prstGeom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E2A91A23-2F13-4276-B0E2-0995A9E097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453387"/>
              </p:ext>
            </p:extLst>
          </p:nvPr>
        </p:nvGraphicFramePr>
        <p:xfrm>
          <a:off x="1442904" y="1752600"/>
          <a:ext cx="254187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1870">
                  <a:extLst>
                    <a:ext uri="{9D8B030D-6E8A-4147-A177-3AD203B41FA5}">
                      <a16:colId xmlns:a16="http://schemas.microsoft.com/office/drawing/2014/main" val="13018848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RDPA is lower with 5 minute ramp rate relaxation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493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 shorter ramp caps changes in base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563263"/>
                  </a:ext>
                </a:extLst>
              </a:tr>
            </a:tbl>
          </a:graphicData>
        </a:graphic>
      </p:graphicFrame>
      <p:graphicFrame>
        <p:nvGraphicFramePr>
          <p:cNvPr id="11" name="Table 9">
            <a:extLst>
              <a:ext uri="{FF2B5EF4-FFF2-40B4-BE49-F238E27FC236}">
                <a16:creationId xmlns:a16="http://schemas.microsoft.com/office/drawing/2014/main" id="{0AF624EA-DE24-4CF7-B910-FF9DA12148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242138"/>
              </p:ext>
            </p:extLst>
          </p:nvPr>
        </p:nvGraphicFramePr>
        <p:xfrm>
          <a:off x="5164122" y="1752600"/>
          <a:ext cx="2536974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6974">
                  <a:extLst>
                    <a:ext uri="{9D8B030D-6E8A-4147-A177-3AD203B41FA5}">
                      <a16:colId xmlns:a16="http://schemas.microsoft.com/office/drawing/2014/main" val="13018848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RDPA is higher with 5 minute ramp rate relaxation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493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 shorter ramp may drive prices higher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56326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121C2DA-DF96-4EEC-83D7-AC1E67302A3A}"/>
              </a:ext>
            </a:extLst>
          </p:cNvPr>
          <p:cNvSpPr txBox="1"/>
          <p:nvPr/>
        </p:nvSpPr>
        <p:spPr>
          <a:xfrm>
            <a:off x="2372816" y="3886632"/>
            <a:ext cx="19731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/>
              <a:t>Δ</a:t>
            </a:r>
            <a:r>
              <a:rPr lang="en-US" sz="2200" dirty="0"/>
              <a:t>BP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FA9219D1-8FAF-4BEB-8F7A-4E99565C8174}"/>
              </a:ext>
            </a:extLst>
          </p:cNvPr>
          <p:cNvSpPr/>
          <p:nvPr/>
        </p:nvSpPr>
        <p:spPr>
          <a:xfrm>
            <a:off x="2042328" y="3948187"/>
            <a:ext cx="233917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4D24DD-E46E-4C70-B331-EA6AA77E96FF}"/>
              </a:ext>
            </a:extLst>
          </p:cNvPr>
          <p:cNvSpPr txBox="1"/>
          <p:nvPr/>
        </p:nvSpPr>
        <p:spPr>
          <a:xfrm>
            <a:off x="6278509" y="3886632"/>
            <a:ext cx="19731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/>
              <a:t>Δ</a:t>
            </a:r>
            <a:r>
              <a:rPr lang="en-US" sz="2200" dirty="0"/>
              <a:t>LMP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4856969C-7C56-4AD3-9CEB-5E1C146A9759}"/>
              </a:ext>
            </a:extLst>
          </p:cNvPr>
          <p:cNvSpPr/>
          <p:nvPr/>
        </p:nvSpPr>
        <p:spPr>
          <a:xfrm rot="10800000">
            <a:off x="5948021" y="3948187"/>
            <a:ext cx="233917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85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FD865-13A1-4440-97C1-F39395821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86BE9F8F-CEE0-4601-8FFD-3A4CFBC69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15"/>
            <a:ext cx="9144000" cy="565316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CE0FB7E-9ADD-40DD-A3AD-D10B685719C1}"/>
              </a:ext>
            </a:extLst>
          </p:cNvPr>
          <p:cNvCxnSpPr/>
          <p:nvPr/>
        </p:nvCxnSpPr>
        <p:spPr>
          <a:xfrm flipV="1">
            <a:off x="5989320" y="5654040"/>
            <a:ext cx="0" cy="236220"/>
          </a:xfrm>
          <a:prstGeom prst="straightConnector1">
            <a:avLst/>
          </a:prstGeom>
          <a:ln w="28575">
            <a:solidFill>
              <a:srgbClr val="00AE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7436B95-AD66-4B2A-8CA6-2B9DC5F146DE}"/>
              </a:ext>
            </a:extLst>
          </p:cNvPr>
          <p:cNvSpPr txBox="1"/>
          <p:nvPr/>
        </p:nvSpPr>
        <p:spPr>
          <a:xfrm>
            <a:off x="2438400" y="6477474"/>
            <a:ext cx="723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high wind, high curtailment through settlement interval 75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537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263D9-B184-41BE-A6C4-49FB6714E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1"/>
            <a:ext cx="8458200" cy="832643"/>
          </a:xfrm>
        </p:spPr>
        <p:txBody>
          <a:bodyPr/>
          <a:lstStyle/>
          <a:p>
            <a:r>
              <a:rPr lang="en-US" sz="2300" dirty="0"/>
              <a:t>A shorter ramp caps changes in Base Points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FD865-13A1-4440-97C1-F39395821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59D48C7B-FE07-49F8-AC6E-B108F1E4D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990600"/>
            <a:ext cx="5029200" cy="2514600"/>
          </a:xfrm>
          <a:prstGeom prst="rect">
            <a:avLst/>
          </a:prstGeom>
        </p:spPr>
      </p:pic>
      <p:pic>
        <p:nvPicPr>
          <p:cNvPr id="13" name="Picture 12" descr="Chart, histogram&#10;&#10;Description automatically generated">
            <a:extLst>
              <a:ext uri="{FF2B5EF4-FFF2-40B4-BE49-F238E27FC236}">
                <a16:creationId xmlns:a16="http://schemas.microsoft.com/office/drawing/2014/main" id="{25BFD6F2-80A9-4BBD-AF51-B843C60C8C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505200"/>
            <a:ext cx="5181600" cy="2590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90F74C7-42F7-4D57-ACD0-BB9272286EB1}"/>
              </a:ext>
            </a:extLst>
          </p:cNvPr>
          <p:cNvSpPr txBox="1"/>
          <p:nvPr/>
        </p:nvSpPr>
        <p:spPr>
          <a:xfrm>
            <a:off x="7048500" y="2857222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Note: axes have different limits</a:t>
            </a:r>
          </a:p>
        </p:txBody>
      </p:sp>
    </p:spTree>
    <p:extLst>
      <p:ext uri="{BB962C8B-B14F-4D97-AF65-F5344CB8AC3E}">
        <p14:creationId xmlns:p14="http://schemas.microsoft.com/office/powerpoint/2010/main" val="3384386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FD865-13A1-4440-97C1-F39395821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9C8E1399-089A-4511-9D95-2BA0109E8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15"/>
            <a:ext cx="9144000" cy="56531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F56D9E-B6F5-444D-8B7D-E7B85BD30ADE}"/>
              </a:ext>
            </a:extLst>
          </p:cNvPr>
          <p:cNvSpPr txBox="1"/>
          <p:nvPr/>
        </p:nvSpPr>
        <p:spPr>
          <a:xfrm>
            <a:off x="2438400" y="6477474"/>
            <a:ext cx="7239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stressed grid conditions; low wind, very low curtailment, high RDPA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654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FD865-13A1-4440-97C1-F39395821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CF394747-5232-486A-AD0C-1F26921AA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15"/>
            <a:ext cx="9144000" cy="56531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9C5BDD-C376-4FC9-8EBE-148F92B6DC5B}"/>
              </a:ext>
            </a:extLst>
          </p:cNvPr>
          <p:cNvSpPr txBox="1"/>
          <p:nvPr/>
        </p:nvSpPr>
        <p:spPr>
          <a:xfrm>
            <a:off x="2438400" y="6477474"/>
            <a:ext cx="7239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high wind, high curtailment</a:t>
            </a:r>
          </a:p>
        </p:txBody>
      </p:sp>
    </p:spTree>
    <p:extLst>
      <p:ext uri="{BB962C8B-B14F-4D97-AF65-F5344CB8AC3E}">
        <p14:creationId xmlns:p14="http://schemas.microsoft.com/office/powerpoint/2010/main" val="262174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FD865-13A1-4440-97C1-F39395821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CC708A26-C5DB-46B9-8AF0-D40DB7B17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15"/>
            <a:ext cx="9144000" cy="565316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D1C2B4A-F160-45E9-B662-A88C80AC96CE}"/>
              </a:ext>
            </a:extLst>
          </p:cNvPr>
          <p:cNvCxnSpPr/>
          <p:nvPr/>
        </p:nvCxnSpPr>
        <p:spPr>
          <a:xfrm flipV="1">
            <a:off x="4105818" y="5612830"/>
            <a:ext cx="0" cy="236220"/>
          </a:xfrm>
          <a:prstGeom prst="straightConnector1">
            <a:avLst/>
          </a:prstGeom>
          <a:ln w="28575">
            <a:solidFill>
              <a:srgbClr val="00AE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AA2F547-5D24-460B-859C-BF0250676B8D}"/>
              </a:ext>
            </a:extLst>
          </p:cNvPr>
          <p:cNvSpPr txBox="1"/>
          <p:nvPr/>
        </p:nvSpPr>
        <p:spPr>
          <a:xfrm>
            <a:off x="2438400" y="6477474"/>
            <a:ext cx="7239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high wind, high curtailment</a:t>
            </a:r>
          </a:p>
        </p:txBody>
      </p:sp>
    </p:spTree>
    <p:extLst>
      <p:ext uri="{BB962C8B-B14F-4D97-AF65-F5344CB8AC3E}">
        <p14:creationId xmlns:p14="http://schemas.microsoft.com/office/powerpoint/2010/main" val="146523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263D9-B184-41BE-A6C4-49FB6714E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1"/>
            <a:ext cx="8458200" cy="832643"/>
          </a:xfrm>
        </p:spPr>
        <p:txBody>
          <a:bodyPr/>
          <a:lstStyle/>
          <a:p>
            <a:r>
              <a:rPr lang="en-US" sz="2300" dirty="0"/>
              <a:t>A shorter ramp may drive prices higher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FD865-13A1-4440-97C1-F39395821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0F74C7-42F7-4D57-ACD0-BB9272286EB1}"/>
              </a:ext>
            </a:extLst>
          </p:cNvPr>
          <p:cNvSpPr txBox="1"/>
          <p:nvPr/>
        </p:nvSpPr>
        <p:spPr>
          <a:xfrm>
            <a:off x="7048500" y="2857222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Note: axes have different limits</a:t>
            </a:r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C4593405-A614-463E-A1CF-192A27BD2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58" y="1076324"/>
            <a:ext cx="4915306" cy="2457653"/>
          </a:xfrm>
          <a:prstGeom prst="rect">
            <a:avLst/>
          </a:prstGeom>
        </p:spPr>
      </p:pic>
      <p:pic>
        <p:nvPicPr>
          <p:cNvPr id="8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A7E4E005-1D90-4C2E-A6C8-6183C3391B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294" y="3533977"/>
            <a:ext cx="4820170" cy="241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16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263D9-B184-41BE-A6C4-49FB6714E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67000"/>
            <a:ext cx="8458200" cy="641106"/>
          </a:xfrm>
        </p:spPr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FD865-13A1-4440-97C1-F39395821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51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FD865-13A1-4440-97C1-F39395821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76EE26F2-C94F-4D15-97CE-83DE5656A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15"/>
            <a:ext cx="9144000" cy="56531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CA9E2D-7C3A-417C-BF9F-15FF82831381}"/>
              </a:ext>
            </a:extLst>
          </p:cNvPr>
          <p:cNvSpPr txBox="1"/>
          <p:nvPr/>
        </p:nvSpPr>
        <p:spPr>
          <a:xfrm>
            <a:off x="2438400" y="6477474"/>
            <a:ext cx="7239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low wind, low curtailment</a:t>
            </a:r>
          </a:p>
        </p:txBody>
      </p:sp>
    </p:spTree>
    <p:extLst>
      <p:ext uri="{BB962C8B-B14F-4D97-AF65-F5344CB8AC3E}">
        <p14:creationId xmlns:p14="http://schemas.microsoft.com/office/powerpoint/2010/main" val="179404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932E4-DF73-487B-8701-8301E7D54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37748-DF1A-42A2-9771-9EA5BCABC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4929433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200" dirty="0"/>
              <a:t>The calculated indifference payment can either increase or decrease when the Pricing Run Ramp Rate Relaxation Parameter is changed. There is no clear trend.</a:t>
            </a:r>
          </a:p>
          <a:p>
            <a:pPr lvl="1">
              <a:lnSpc>
                <a:spcPct val="120000"/>
              </a:lnSpc>
              <a:spcAft>
                <a:spcPts val="1200"/>
              </a:spcAft>
            </a:pPr>
            <a:r>
              <a:rPr lang="en-US" sz="1800" dirty="0"/>
              <a:t>When reducing the relaxation to 5 minutes decreases the indifference payment, there are typically large changes in Base Point that take more than 5 minutes to reach.</a:t>
            </a:r>
          </a:p>
          <a:p>
            <a:pPr lvl="1">
              <a:lnSpc>
                <a:spcPct val="120000"/>
              </a:lnSpc>
              <a:spcAft>
                <a:spcPts val="1200"/>
              </a:spcAft>
            </a:pPr>
            <a:r>
              <a:rPr lang="en-US" sz="1800" dirty="0"/>
              <a:t>When reducing the relaxation to 5 minutes increases the indifference payment, there are typically large changes in Locational Marginal Price that become less dramatic with a 60-minute ramp.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7F7F2-7A6A-4AC9-A59B-F16526883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82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263D9-B184-41BE-A6C4-49FB6714E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2965F-D35F-476B-9E8F-EDDE92E81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8525996" cy="4953000"/>
          </a:xfrm>
        </p:spPr>
        <p:txBody>
          <a:bodyPr lIns="91440" tIns="45720" rIns="91440" bIns="45720" anchor="t"/>
          <a:lstStyle/>
          <a:p>
            <a:pPr>
              <a:spcAft>
                <a:spcPts val="1200"/>
              </a:spcAft>
            </a:pPr>
            <a:r>
              <a:rPr lang="en-US" sz="1800" dirty="0"/>
              <a:t>This analysis provides supplemental info for the discussion of RDPA on 7/18/2022.</a:t>
            </a:r>
          </a:p>
          <a:p>
            <a:pPr marL="0" indent="0">
              <a:spcAft>
                <a:spcPts val="1200"/>
              </a:spcAft>
              <a:buNone/>
            </a:pPr>
            <a:endParaRPr lang="en-US" sz="1800" dirty="0"/>
          </a:p>
          <a:p>
            <a:r>
              <a:rPr lang="en-US" sz="1800" dirty="0"/>
              <a:t>Five Operating Days with RUCs were previously analyzed: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9/21/2021 – high wind, high curtailment that quickly turned into moderate wind, low curtailment around settlement interval 75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2/24/2022 – stressed grid conditions; low wind, very low curtailment, high RDPA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3/29/2022 – high wind, high curtailment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4/22/2022 – discussed on 6/13/2022; high wind, high curtailment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5/13/2022 – low wind, low curtailment</a:t>
            </a:r>
          </a:p>
          <a:p>
            <a:pPr marL="457200" lvl="1" indent="0">
              <a:buNone/>
            </a:pPr>
            <a:endParaRPr lang="en-US" sz="1400" dirty="0"/>
          </a:p>
          <a:p>
            <a:pPr lvl="1"/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FD865-13A1-4440-97C1-F39395821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53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263D9-B184-41BE-A6C4-49FB6714E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2965F-D35F-476B-9E8F-EDDE92E81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525996" cy="5105400"/>
          </a:xfrm>
        </p:spPr>
        <p:txBody>
          <a:bodyPr lIns="91440" tIns="45720" rIns="91440" bIns="45720" anchor="t"/>
          <a:lstStyle/>
          <a:p>
            <a:pPr>
              <a:spcBef>
                <a:spcPts val="0"/>
              </a:spcBef>
            </a:pPr>
            <a:r>
              <a:rPr lang="en-US" sz="1800" dirty="0"/>
              <a:t>For each OD, we compared: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BP and LMP deltas between the pricing and dispatch runs during the SCED interval with the highest total calculated *indifference payment</a:t>
            </a:r>
            <a:endParaRPr lang="en-US" sz="1400" dirty="0">
              <a:cs typeface="Arial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Current RTRDASIAMT (reliability component of AS imbalance payment) to calculated indifference payments</a:t>
            </a:r>
            <a:endParaRPr lang="en-US" sz="1400" dirty="0">
              <a:cs typeface="Arial" panose="020B0604020202020204"/>
            </a:endParaRP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Indifference payments by fuel type</a:t>
            </a:r>
          </a:p>
          <a:p>
            <a:r>
              <a:rPr lang="en-US" sz="1800" dirty="0"/>
              <a:t>*Calculation as proposed by Shams Siddiqi </a:t>
            </a:r>
            <a:r>
              <a:rPr lang="en-US" sz="1800" dirty="0">
                <a:hlinkClick r:id="rId3"/>
              </a:rPr>
              <a:t>here</a:t>
            </a:r>
            <a:endParaRPr lang="en-US" sz="1400" dirty="0">
              <a:cs typeface="Arial" panose="020B0604020202020204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Indifference payment = </a:t>
            </a:r>
            <a:r>
              <a:rPr lang="el-GR" altLang="en-US" sz="1400" dirty="0"/>
              <a:t>Δ</a:t>
            </a:r>
            <a:r>
              <a:rPr lang="en-US" altLang="en-US" sz="1400" dirty="0"/>
              <a:t>LMP * </a:t>
            </a:r>
            <a:r>
              <a:rPr lang="el-GR" altLang="en-US" sz="1400" dirty="0"/>
              <a:t>Δ</a:t>
            </a:r>
            <a:r>
              <a:rPr lang="en-US" altLang="en-US" sz="1400" dirty="0"/>
              <a:t>BP; only consider positive values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We do not consider the change to energy payments</a:t>
            </a:r>
          </a:p>
          <a:p>
            <a:pPr>
              <a:spcBef>
                <a:spcPts val="1800"/>
              </a:spcBef>
            </a:pPr>
            <a:r>
              <a:rPr lang="en-US" sz="1800" dirty="0"/>
              <a:t>Only RUCs can be modeled locationally. All other reliability actions are system-wide.</a:t>
            </a:r>
          </a:p>
          <a:p>
            <a:pPr marL="0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400" dirty="0"/>
          </a:p>
          <a:p>
            <a:pPr lvl="1"/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FD865-13A1-4440-97C1-F39395821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13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263D9-B184-41BE-A6C4-49FB6714E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competing factors that influence LMPs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2965F-D35F-476B-9E8F-EDDE92E81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84788"/>
            <a:ext cx="8525996" cy="5439812"/>
          </a:xfrm>
        </p:spPr>
        <p:txBody>
          <a:bodyPr lIns="91440" tIns="45720" rIns="91440" bIns="45720" anchor="t"/>
          <a:lstStyle/>
          <a:p>
            <a:pPr marL="457200" lvl="1" indent="0">
              <a:buNone/>
            </a:pPr>
            <a:endParaRPr lang="en-US" sz="1400" dirty="0"/>
          </a:p>
          <a:p>
            <a:pPr lvl="1"/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FD865-13A1-4440-97C1-F39395821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F929DA-4C23-45DE-B34A-8E3E62A4E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385" y="4191000"/>
            <a:ext cx="5838825" cy="1590675"/>
          </a:xfrm>
          <a:prstGeom prst="rect">
            <a:avLst/>
          </a:prstGeom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E2A91A23-2F13-4276-B0E2-0995A9E097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473972"/>
              </p:ext>
            </p:extLst>
          </p:nvPr>
        </p:nvGraphicFramePr>
        <p:xfrm>
          <a:off x="1447800" y="1752600"/>
          <a:ext cx="253697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6974">
                  <a:extLst>
                    <a:ext uri="{9D8B030D-6E8A-4147-A177-3AD203B41FA5}">
                      <a16:colId xmlns:a16="http://schemas.microsoft.com/office/drawing/2014/main" val="13018848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LMP is lower in Pricing Run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493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Ramp rate relaxed to 60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563263"/>
                  </a:ext>
                </a:extLst>
              </a:tr>
            </a:tbl>
          </a:graphicData>
        </a:graphic>
      </p:graphicFrame>
      <p:graphicFrame>
        <p:nvGraphicFramePr>
          <p:cNvPr id="11" name="Table 9">
            <a:extLst>
              <a:ext uri="{FF2B5EF4-FFF2-40B4-BE49-F238E27FC236}">
                <a16:creationId xmlns:a16="http://schemas.microsoft.com/office/drawing/2014/main" id="{0AF624EA-DE24-4CF7-B910-FF9DA12148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566023"/>
              </p:ext>
            </p:extLst>
          </p:nvPr>
        </p:nvGraphicFramePr>
        <p:xfrm>
          <a:off x="5164122" y="1752600"/>
          <a:ext cx="253697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6974">
                  <a:extLst>
                    <a:ext uri="{9D8B030D-6E8A-4147-A177-3AD203B41FA5}">
                      <a16:colId xmlns:a16="http://schemas.microsoft.com/office/drawing/2014/main" val="13018848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LMP is higher in Pricing Run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493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Removal of RUCed MW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563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7235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263D9-B184-41BE-A6C4-49FB6714E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2/24/2022 08:10, RDPA = $1,391.63/MWh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FD865-13A1-4440-97C1-F39395821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11B8D9-8C02-4D41-8C44-2242EDC23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4800" y="1257300"/>
            <a:ext cx="4343400" cy="4343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E55E09-3D3A-48B1-ABE3-0E5F1080C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57300"/>
            <a:ext cx="4343400" cy="4343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208472-BAAF-4ACB-9D5C-30682B5676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24"/>
          <a:stretch/>
        </p:blipFill>
        <p:spPr>
          <a:xfrm>
            <a:off x="8496300" y="981075"/>
            <a:ext cx="952500" cy="51149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29ED372-C759-4325-AF62-C9BA54D0EC88}"/>
              </a:ext>
            </a:extLst>
          </p:cNvPr>
          <p:cNvSpPr txBox="1"/>
          <p:nvPr/>
        </p:nvSpPr>
        <p:spPr>
          <a:xfrm>
            <a:off x="1600200" y="5819323"/>
            <a:ext cx="60198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Red, positive values represent pricing run value &gt; dispatch run value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61A76D-6B7A-46F4-80D2-1D1771EB8C99}"/>
              </a:ext>
            </a:extLst>
          </p:cNvPr>
          <p:cNvSpPr txBox="1"/>
          <p:nvPr/>
        </p:nvSpPr>
        <p:spPr>
          <a:xfrm>
            <a:off x="2438400" y="6477474"/>
            <a:ext cx="7239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stressed grid conditions; low wind, very low curtailment, high RDPA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869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DA9AB6C-ADDE-4E98-AEBC-30A1A4925F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790854"/>
            <a:ext cx="8534399" cy="527629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FD865-13A1-4440-97C1-F39395821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FB0E86-9337-4895-9E2D-196444E4E954}"/>
              </a:ext>
            </a:extLst>
          </p:cNvPr>
          <p:cNvSpPr txBox="1"/>
          <p:nvPr/>
        </p:nvSpPr>
        <p:spPr>
          <a:xfrm>
            <a:off x="2438400" y="6477474"/>
            <a:ext cx="7239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stressed grid conditions; low wind, very low curtailment, high RDPA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33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263D9-B184-41BE-A6C4-49FB6714E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5/13/2022 14:45, RDPA = $0.00/MWh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FD865-13A1-4440-97C1-F39395821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11B8D9-8C02-4D41-8C44-2242EDC23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4800" y="1257300"/>
            <a:ext cx="4343400" cy="4343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E55E09-3D3A-48B1-ABE3-0E5F1080C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57300"/>
            <a:ext cx="4343400" cy="4343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208472-BAAF-4ACB-9D5C-30682B5676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24"/>
          <a:stretch/>
        </p:blipFill>
        <p:spPr>
          <a:xfrm>
            <a:off x="8496300" y="981075"/>
            <a:ext cx="952500" cy="51149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29ED372-C759-4325-AF62-C9BA54D0EC88}"/>
              </a:ext>
            </a:extLst>
          </p:cNvPr>
          <p:cNvSpPr txBox="1"/>
          <p:nvPr/>
        </p:nvSpPr>
        <p:spPr>
          <a:xfrm>
            <a:off x="1600200" y="5819323"/>
            <a:ext cx="60198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Red, positive values represent pricing run value &gt; dispatch run value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8FC949-15C9-4E87-84E9-7BE048DBC77B}"/>
              </a:ext>
            </a:extLst>
          </p:cNvPr>
          <p:cNvSpPr txBox="1"/>
          <p:nvPr/>
        </p:nvSpPr>
        <p:spPr>
          <a:xfrm>
            <a:off x="2438400" y="6477474"/>
            <a:ext cx="7239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low wind, low curtailment</a:t>
            </a:r>
          </a:p>
        </p:txBody>
      </p:sp>
    </p:spTree>
    <p:extLst>
      <p:ext uri="{BB962C8B-B14F-4D97-AF65-F5344CB8AC3E}">
        <p14:creationId xmlns:p14="http://schemas.microsoft.com/office/powerpoint/2010/main" val="1399219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DA9AB6C-ADDE-4E98-AEBC-30A1A4925F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790854"/>
            <a:ext cx="8534399" cy="527629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FD865-13A1-4440-97C1-F39395821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53662D-A59F-4FDB-915B-B734341033C9}"/>
              </a:ext>
            </a:extLst>
          </p:cNvPr>
          <p:cNvSpPr txBox="1"/>
          <p:nvPr/>
        </p:nvSpPr>
        <p:spPr>
          <a:xfrm>
            <a:off x="2438400" y="6477474"/>
            <a:ext cx="7239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low wind, low curtailment</a:t>
            </a:r>
          </a:p>
        </p:txBody>
      </p:sp>
    </p:spTree>
    <p:extLst>
      <p:ext uri="{BB962C8B-B14F-4D97-AF65-F5344CB8AC3E}">
        <p14:creationId xmlns:p14="http://schemas.microsoft.com/office/powerpoint/2010/main" val="1798486127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51A5998F0944EA03AB587B5B58FD3" ma:contentTypeVersion="8" ma:contentTypeDescription="Create a new document." ma:contentTypeScope="" ma:versionID="878aef88f412b9a53b1fae2dcc8bd22c">
  <xsd:schema xmlns:xsd="http://www.w3.org/2001/XMLSchema" xmlns:xs="http://www.w3.org/2001/XMLSchema" xmlns:p="http://schemas.microsoft.com/office/2006/metadata/properties" xmlns:ns2="5f527160-b6a2-448e-b210-55bbe2178a90" xmlns:ns3="cf8c9251-373f-4ee3-86cf-d97122226a81" targetNamespace="http://schemas.microsoft.com/office/2006/metadata/properties" ma:root="true" ma:fieldsID="e292638c76055f447802ddffc75c2630" ns2:_="" ns3:_="">
    <xsd:import namespace="5f527160-b6a2-448e-b210-55bbe2178a90"/>
    <xsd:import namespace="cf8c9251-373f-4ee3-86cf-d97122226a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527160-b6a2-448e-b210-55bbe2178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102f585-f336-4ab5-8023-668eed9f0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c9251-373f-4ee3-86cf-d97122226a8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7bce286-be28-47de-b9f7-94a506e34291}" ma:internalName="TaxCatchAll" ma:showField="CatchAllData" ma:web="cf8c9251-373f-4ee3-86cf-d97122226a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6D985E-C3BF-4A05-A4F2-2BD1E83886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09553A-EE71-412B-83BC-37B4E783D1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527160-b6a2-448e-b210-55bbe2178a90"/>
    <ds:schemaRef ds:uri="cf8c9251-373f-4ee3-86cf-d97122226a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747</Words>
  <Application>Microsoft Office PowerPoint</Application>
  <PresentationFormat>On-screen Show (4:3)</PresentationFormat>
  <Paragraphs>120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1_Custom Design</vt:lpstr>
      <vt:lpstr>Office Theme</vt:lpstr>
      <vt:lpstr>Custom Design</vt:lpstr>
      <vt:lpstr>PowerPoint Presentation</vt:lpstr>
      <vt:lpstr>Recap</vt:lpstr>
      <vt:lpstr>Background</vt:lpstr>
      <vt:lpstr>Background</vt:lpstr>
      <vt:lpstr>There are competing factors that influence LMPs</vt:lpstr>
      <vt:lpstr>2/24/2022 08:10, RDPA = $1,391.63/MWh</vt:lpstr>
      <vt:lpstr>PowerPoint Presentation</vt:lpstr>
      <vt:lpstr>5/13/2022 14:45, RDPA = $0.00/MWh</vt:lpstr>
      <vt:lpstr>PowerPoint Presentation</vt:lpstr>
      <vt:lpstr>Calculated Indifference Payments by Fuel Type</vt:lpstr>
      <vt:lpstr>Updated work</vt:lpstr>
      <vt:lpstr>Overview</vt:lpstr>
      <vt:lpstr>There are competing factors that influence ramp rate relaxation’s affect on indifference payments</vt:lpstr>
      <vt:lpstr>PowerPoint Presentation</vt:lpstr>
      <vt:lpstr>A shorter ramp caps changes in Base Points</vt:lpstr>
      <vt:lpstr>PowerPoint Presentation</vt:lpstr>
      <vt:lpstr>PowerPoint Presentation</vt:lpstr>
      <vt:lpstr>PowerPoint Presentation</vt:lpstr>
      <vt:lpstr>A shorter ramp may drive prices higher</vt:lpstr>
      <vt:lpstr>PowerPoint Presentation</vt:lpstr>
      <vt:lpstr>Observations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26</cp:revision>
  <dcterms:created xsi:type="dcterms:W3CDTF">2017-02-27T16:27:57Z</dcterms:created>
  <dcterms:modified xsi:type="dcterms:W3CDTF">2022-09-16T15:55:50Z</dcterms:modified>
</cp:coreProperties>
</file>