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6"/>
  </p:notesMasterIdLst>
  <p:handoutMasterIdLst>
    <p:handoutMasterId r:id="rId47"/>
  </p:handoutMasterIdLst>
  <p:sldIdLst>
    <p:sldId id="260" r:id="rId7"/>
    <p:sldId id="258" r:id="rId8"/>
    <p:sldId id="263" r:id="rId9"/>
    <p:sldId id="308" r:id="rId10"/>
    <p:sldId id="310" r:id="rId11"/>
    <p:sldId id="313" r:id="rId12"/>
    <p:sldId id="314" r:id="rId13"/>
    <p:sldId id="272" r:id="rId14"/>
    <p:sldId id="262" r:id="rId15"/>
    <p:sldId id="264" r:id="rId16"/>
    <p:sldId id="291" r:id="rId17"/>
    <p:sldId id="265" r:id="rId18"/>
    <p:sldId id="271" r:id="rId19"/>
    <p:sldId id="273" r:id="rId20"/>
    <p:sldId id="274" r:id="rId21"/>
    <p:sldId id="266" r:id="rId22"/>
    <p:sldId id="275" r:id="rId23"/>
    <p:sldId id="267" r:id="rId24"/>
    <p:sldId id="278" r:id="rId25"/>
    <p:sldId id="279" r:id="rId26"/>
    <p:sldId id="268" r:id="rId27"/>
    <p:sldId id="280" r:id="rId28"/>
    <p:sldId id="281" r:id="rId29"/>
    <p:sldId id="269" r:id="rId30"/>
    <p:sldId id="282" r:id="rId31"/>
    <p:sldId id="283" r:id="rId32"/>
    <p:sldId id="270" r:id="rId33"/>
    <p:sldId id="284" r:id="rId34"/>
    <p:sldId id="285" r:id="rId35"/>
    <p:sldId id="295" r:id="rId36"/>
    <p:sldId id="286" r:id="rId37"/>
    <p:sldId id="293" r:id="rId38"/>
    <p:sldId id="287" r:id="rId39"/>
    <p:sldId id="288" r:id="rId40"/>
    <p:sldId id="305" r:id="rId41"/>
    <p:sldId id="289" r:id="rId42"/>
    <p:sldId id="311" r:id="rId43"/>
    <p:sldId id="312" r:id="rId44"/>
    <p:sldId id="290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  <p:cmAuthor id="3" name="DuBro, Jackson" initials="DJ" lastIdx="1" clrIdx="2">
    <p:extLst>
      <p:ext uri="{19B8F6BF-5375-455C-9EA6-DF929625EA0E}">
        <p15:presenceInfo xmlns:p15="http://schemas.microsoft.com/office/powerpoint/2012/main" userId="S::Jackson.DuBro@ercot.com::eeee7753-3465-4fb5-8530-4a50b4dcc9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06" autoAdjust="0"/>
    <p:restoredTop sz="74031" autoAdjust="0"/>
  </p:normalViewPr>
  <p:slideViewPr>
    <p:cSldViewPr showGuides="1">
      <p:cViewPr varScale="1">
        <p:scale>
          <a:sx n="135" d="100"/>
          <a:sy n="135" d="100"/>
        </p:scale>
        <p:origin x="834" y="1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More reg up deployment from mid day to sunset due to high load and solar ramps.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 Regulation down deployment in June is consistent with that of  previous two years.  The jump in HE9 is due to morning solar ramp.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33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Total regulation deployed compared with pervious two year. More reg up deployed during sunset and more reg down deployed due to sun rise.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59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zero crossing regulation usage, the smaller zero-crossing reg percentages occurred during sun rise and sun set hours.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44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Overall, we see that it is over 68% for all hours, which shows a good balance of deploying both Reg up and down.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4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regulation up exhaustion rate for all hours is 2.58 %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Average regulation down exhaustion rate for all hours is 9.8 %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Regulation up bias occurrence for consecutive SCED intervals for all hour is 133 and peak hours is 48.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Regulation down bias occurrence for consecutive SCED intervals for all hour is 160 and peak hours is 12.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1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Hourly time error accumulation is fairly similar compared with last years.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2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a big increase in total load in July due to high temperatures.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880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netload peak in July is also higher than that of last two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92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Hourly load ramp is higher in the middle of the day compared to last two years’.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212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Hourly wind generation is much higher compared to the last two years’.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Net capacity on start up and shut down is fairly consistent with last two years.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45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Forecast – Actual</a:t>
            </a:r>
          </a:p>
          <a:p>
            <a:r>
              <a:rPr lang="en-US" dirty="0"/>
              <a:t>+</a:t>
            </a:r>
            <a:r>
              <a:rPr lang="en-US" dirty="0" err="1"/>
              <a:t>ve</a:t>
            </a:r>
            <a:r>
              <a:rPr lang="en-US" baseline="0" dirty="0"/>
              <a:t> Error =&gt; Over forecasted load</a:t>
            </a:r>
          </a:p>
          <a:p>
            <a:r>
              <a:rPr lang="en-US" baseline="0" dirty="0"/>
              <a:t>-</a:t>
            </a:r>
            <a:r>
              <a:rPr lang="en-US" baseline="0" dirty="0" err="1"/>
              <a:t>ve</a:t>
            </a:r>
            <a:r>
              <a:rPr lang="en-US" baseline="0" dirty="0"/>
              <a:t> Error +&gt; Under forecasted load</a:t>
            </a:r>
          </a:p>
          <a:p>
            <a:r>
              <a:rPr lang="en-US" baseline="0" dirty="0"/>
              <a:t> </a:t>
            </a:r>
          </a:p>
          <a:p>
            <a:r>
              <a:rPr lang="en-US" baseline="0" dirty="0"/>
              <a:t>For STLF, we have seen over-forecast during daytime and under-</a:t>
            </a:r>
            <a:r>
              <a:rPr lang="en-US" baseline="0" dirty="0" err="1"/>
              <a:t>foreacast</a:t>
            </a:r>
            <a:r>
              <a:rPr lang="en-US" baseline="0" dirty="0"/>
              <a:t> during night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41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= Forecast – Actual</a:t>
            </a:r>
          </a:p>
          <a:p>
            <a:endParaRPr lang="en-US" dirty="0"/>
          </a:p>
          <a:p>
            <a:r>
              <a:rPr lang="en-US" dirty="0" err="1"/>
              <a:t>Min,Max</a:t>
            </a:r>
            <a:r>
              <a:rPr lang="en-US" dirty="0"/>
              <a:t>,</a:t>
            </a:r>
            <a:r>
              <a:rPr lang="en-US" baseline="0" dirty="0"/>
              <a:t> 10</a:t>
            </a:r>
            <a:r>
              <a:rPr lang="en-US" baseline="30000" dirty="0"/>
              <a:t>th</a:t>
            </a:r>
            <a:r>
              <a:rPr lang="en-US" baseline="0" dirty="0"/>
              <a:t>, 90</a:t>
            </a:r>
            <a:r>
              <a:rPr lang="en-US" baseline="30000" dirty="0"/>
              <a:t>th</a:t>
            </a:r>
            <a:r>
              <a:rPr lang="en-US" baseline="0" dirty="0"/>
              <a:t> percentile</a:t>
            </a:r>
          </a:p>
          <a:p>
            <a:r>
              <a:rPr lang="en-US" baseline="0" dirty="0"/>
              <a:t>15 minute intervals</a:t>
            </a:r>
          </a:p>
          <a:p>
            <a:endParaRPr lang="en-US" baseline="0" dirty="0"/>
          </a:p>
          <a:p>
            <a:r>
              <a:rPr lang="en-US" baseline="0" dirty="0"/>
              <a:t>Max Positive Forecast Error:</a:t>
            </a:r>
          </a:p>
          <a:p>
            <a:r>
              <a:rPr lang="en-US" baseline="0" dirty="0"/>
              <a:t>8/10/2022 19:00 -&gt; 337.7 MW</a:t>
            </a:r>
          </a:p>
          <a:p>
            <a:endParaRPr lang="en-US" baseline="0" dirty="0"/>
          </a:p>
          <a:p>
            <a:r>
              <a:rPr lang="en-US" baseline="0" dirty="0"/>
              <a:t>Max Negative Forecast Error:</a:t>
            </a:r>
          </a:p>
          <a:p>
            <a:r>
              <a:rPr lang="en-US" baseline="0" dirty="0"/>
              <a:t>8/23/2022 17:45 -&gt; -211 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Breakdown</a:t>
            </a:r>
            <a:r>
              <a:rPr lang="en-US" baseline="0" dirty="0"/>
              <a:t> by resource type and we see significant contribution from wind and solar during the ramping hours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815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Comparing </a:t>
            </a:r>
            <a:r>
              <a:rPr lang="en-US" baseline="0" dirty="0"/>
              <a:t>renewables vs non-renewables. Again, IRR resources are the main contributor for most part of the day.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42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3/12/18</a:t>
            </a:r>
            <a:r>
              <a:rPr lang="en-US" baseline="0" dirty="0"/>
              <a:t> – Integral ACE Time Constant Changed from 60 min to 45 min</a:t>
            </a:r>
          </a:p>
          <a:p>
            <a:r>
              <a:rPr lang="en-US" baseline="0" dirty="0"/>
              <a:t>5/17/18 – K4 Changed from 0.3 to 0.2 and K5 Changed from 0.4 to 0.5</a:t>
            </a:r>
          </a:p>
          <a:p>
            <a:r>
              <a:rPr lang="en-US" baseline="0" dirty="0"/>
              <a:t>12/4/18 – 10:05 AM – K6 Changed from 0 to 0.5</a:t>
            </a:r>
          </a:p>
          <a:p>
            <a:r>
              <a:rPr lang="en-US" baseline="0" dirty="0"/>
              <a:t>2/12/19 – 2:15 PM – K6 changed from 0.5 to 1.0</a:t>
            </a:r>
          </a:p>
          <a:p>
            <a:r>
              <a:rPr lang="en-US" baseline="0" dirty="0"/>
              <a:t>3/12/19 – 2:10 PM – PWRR Threshold from 10 to 15 MW/min</a:t>
            </a:r>
          </a:p>
          <a:p>
            <a:r>
              <a:rPr lang="en-US" baseline="0" dirty="0"/>
              <a:t>3/19/19 – 2:15 PM – PWRR Threshold from 15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4/01/19 – 10:00 AM – K5 changed from 0.5 to 0.4 and Max. Integral ACE Feedback changed from 250 to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4/24/19 – 1:15 PM – Max. Integral ACE Feedback changed from 150 to 160. PWRR Threshold changed from 20 to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5/22/19 – 1:10 PM – K5 changed from 0.4 to 0.5, Max Integral ACE feedback changed from 160 to 200, PWRR Threshold changed from 25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6/17/20 – 10 AM - PWRR Calculation method changed from Direct to Interpolated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9/1/20 – 11 AM - Max Integral ACE Feedback changed from 200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9/3/20 – 3 PM - Max Integral ACE Feedback changed from 250 to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9/4/20 – 3 PM - Max Integral ACE Feedback changed from 300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6/1/21 – 10:00 AM – K8 Changed from 0 to 0.5, PSRR Threshold changed to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6/2/21 – 10:00 AM – PSRR Threshold changed from 10 to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6/3/21 – 10:00 AM – K8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6/4/21 – 10:00 AM – K8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9/2/21 – 10:00 AM – PSRR Threshold changed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6/7/22 – 10:30 AM – K7 Changed from 0 to 0.5, PDCTRR Min/Max Threshold changed to 10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6/8/22 – 10:30 AM – PDCTRR Min/Max Threshold changed from 10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6/9/22 – 10:30 AM – K7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6/10/22 – 10:30 AM – K7 Changed from 0.07 to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10:00 AM–Max Integral ACE Feedback changed from 250 to 350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05:10 PM – K5 Changed from 0.5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7/22/22 – 09:40 PM – K5 Changed from 1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7/27/22 – 08:40 AM – PSRR Threshold changed to 40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intra-hour wind ramp forecast, SCED PWRR MAE is fairly consistent and smaller than the persistence forecast across the board.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PWRR error is higher during the ramp up and ramp down hours. </a:t>
            </a:r>
            <a:r>
              <a:rPr lang="en-US" baseline="0" dirty="0"/>
              <a:t> Regardless of the ramping magnitude, SCED PWRR is consistent and performing significantly better than the persistence forecast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intra-hour solar ramp forecast, SCED PSRR is performing significantly better especially during the solar up ramp and down ramp hours compared to the persistence forecast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7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Similar to wind, generally we see bigger forecast errors during ramping periods. 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87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/>
              <a:t>Total regulation deployed comparison in the last 3 months: Overall the trends have been very similar. A bit more reg up deployment during in the middle of the day due to higher than expected load.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/>
              <a:t>August 2022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September 14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Total Regulation Deployed Comparison - Monthly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8C5FC3-985D-460B-95FF-68D8C05E4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13283"/>
            <a:ext cx="8553314" cy="495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A6EE58-9160-47E1-A582-275C07D30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71600"/>
            <a:ext cx="5386387" cy="398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A344C5-7581-447F-B172-9F5755490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06" y="862361"/>
            <a:ext cx="8449788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7535EA-2891-4A1D-933C-3280F9F8B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06" y="862361"/>
            <a:ext cx="8449788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hours.</a:t>
            </a:r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0F7438-D4E8-48BA-8C4D-FE9FA8110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06" y="862361"/>
            <a:ext cx="8449788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down.</a:t>
            </a:r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3E6987-D780-4206-8603-1DF23964C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865313"/>
            <a:ext cx="5586413" cy="512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Parameters &amp; References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for last three months.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2020, 2021, and 2022 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“Zero” Crossing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3A735A-EB54-4EE8-B76A-6041D34FA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87" y="2571750"/>
            <a:ext cx="61436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5%.)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653102-753F-4A55-A59B-0526EE779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23" y="862361"/>
            <a:ext cx="8687553" cy="51332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A6A0CA-E86D-4D10-9B84-41D2C0E14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828800"/>
            <a:ext cx="28384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80BD19-7B29-41DC-A5BA-6E4C30FF2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50894"/>
            <a:ext cx="8531728" cy="50447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98B096-A828-498E-8879-F93473E0B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524000"/>
            <a:ext cx="283845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62F8ED-0FD2-4BA5-91D9-B377A5558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62361"/>
            <a:ext cx="8534400" cy="51332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FC6F3C-D906-403C-9BA5-B575DE71A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524000"/>
            <a:ext cx="25527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BEA36E-9C46-4C0F-B7ED-19818F8A7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862361"/>
            <a:ext cx="8458201" cy="51332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7D8C7B-DF52-4682-991B-9578B7E79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809" y="1447800"/>
            <a:ext cx="25527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Load and Wind Ramp, PWRR Error, Start-Up/Shut-Down Hours, STLF Error, and Expected Generation Deviation.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Accumulation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D687CF-5BA8-4654-97D3-489080FB5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36" y="862361"/>
            <a:ext cx="838272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29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06B05F-123C-42E7-BEF1-5172A886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Profile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7BE9E4-B265-4AC9-9110-257173263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465" y="862361"/>
            <a:ext cx="8657070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GTBD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953"/>
          <a:stretch/>
        </p:blipFill>
        <p:spPr>
          <a:xfrm>
            <a:off x="304800" y="5410200"/>
            <a:ext cx="3886200" cy="238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C44CD5-7FF1-45AD-BFEC-857104743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25" y="942908"/>
            <a:ext cx="6838950" cy="4181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9E91B0-6CBA-445F-ACC9-5964D17F34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7937" y="5410200"/>
            <a:ext cx="4829863" cy="3045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2D2A14-AD5D-456B-B858-3DC6E2131F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" y="5781727"/>
            <a:ext cx="5191807" cy="3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Load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2E2BB3-FB9A-45F3-AC06-F8617D56E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09" y="862361"/>
            <a:ext cx="8638781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6DAA32-AD01-41B2-B511-6B3D338AF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1" y="862361"/>
            <a:ext cx="864487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9F98AD-62F3-4261-86E9-AE6CC4454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26" y="862361"/>
            <a:ext cx="852294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Start-Up &amp; Shut-Down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39E2BB-7FBF-413D-A26F-F037B188B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27" y="862361"/>
            <a:ext cx="8699746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Short-Term Load Forecast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0B0A98-4935-43DA-BFC9-6F877C89E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06" y="862361"/>
            <a:ext cx="8626588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STLF Error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80184C-BB79-46E1-9F80-3DA5B79AA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31687"/>
            <a:ext cx="8458200" cy="479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8045EB-3B91-4374-B46D-93101D3C1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75" y="862361"/>
            <a:ext cx="8693649" cy="51332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131453-4A58-4D58-A80D-5F6F6408D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4419600"/>
            <a:ext cx="37528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3E1ECC-888B-4AC3-9E7B-D6F0E6C87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23" y="1334842"/>
            <a:ext cx="8333954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634F50-2BE1-4D41-B30C-340A10549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74" y="1438483"/>
            <a:ext cx="8340051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5AF693-3EB2-4035-A93E-78A1F95F8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23" y="979211"/>
            <a:ext cx="8293977" cy="529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0326C9-1DE2-4964-80B5-846E33430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65" y="892212"/>
            <a:ext cx="8126336" cy="530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8227F7-F246-424A-8951-88B25FD30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71" y="1043038"/>
            <a:ext cx="7909929" cy="515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EB82B1-E9D4-43FC-A3B4-4C2E29FC7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65" y="991694"/>
            <a:ext cx="7973936" cy="520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A9468A-048F-4F71-8533-44AA66411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438400"/>
            <a:ext cx="47244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Metrics to Measure 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hour.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85% for the number of  intervals where regulation deployment  was both up and down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Track the Regulation exhaustion rate for all hours (not to exceed 5%).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hours.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RCOT Identity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CC8"/>
    </a:accent1>
    <a:accent2>
      <a:srgbClr val="5B6770"/>
    </a:accent2>
    <a:accent3>
      <a:srgbClr val="00CE7D"/>
    </a:accent3>
    <a:accent4>
      <a:srgbClr val="003764"/>
    </a:accent4>
    <a:accent5>
      <a:srgbClr val="6650B1"/>
    </a:accent5>
    <a:accent6>
      <a:srgbClr val="910258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openxmlformats.org/package/2006/metadata/core-properties"/>
    <ds:schemaRef ds:uri="http://purl.org/dc/terms/"/>
    <ds:schemaRef ds:uri="c34af464-7aa1-4edd-9be4-83dffc1cb92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80075</TotalTime>
  <Words>1384</Words>
  <Application>Microsoft Office PowerPoint</Application>
  <PresentationFormat>On-screen Show (4:3)</PresentationFormat>
  <Paragraphs>191</Paragraphs>
  <Slides>39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Projected Solar Ramp Rate MAE</vt:lpstr>
      <vt:lpstr>Projected Solar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Masanna Gari, Abhi</cp:lastModifiedBy>
  <cp:revision>809</cp:revision>
  <cp:lastPrinted>2016-01-21T20:53:15Z</cp:lastPrinted>
  <dcterms:created xsi:type="dcterms:W3CDTF">2016-01-21T15:20:31Z</dcterms:created>
  <dcterms:modified xsi:type="dcterms:W3CDTF">2022-09-13T19:15:16Z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