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4" r:id="rId7"/>
  </p:sldMasterIdLst>
  <p:notesMasterIdLst>
    <p:notesMasterId r:id="rId24"/>
  </p:notesMasterIdLst>
  <p:handoutMasterIdLst>
    <p:handoutMasterId r:id="rId25"/>
  </p:handoutMasterIdLst>
  <p:sldIdLst>
    <p:sldId id="260" r:id="rId8"/>
    <p:sldId id="318" r:id="rId9"/>
    <p:sldId id="623" r:id="rId10"/>
    <p:sldId id="617" r:id="rId11"/>
    <p:sldId id="624" r:id="rId12"/>
    <p:sldId id="626" r:id="rId13"/>
    <p:sldId id="269" r:id="rId14"/>
    <p:sldId id="282" r:id="rId15"/>
    <p:sldId id="283" r:id="rId16"/>
    <p:sldId id="271" r:id="rId17"/>
    <p:sldId id="280" r:id="rId18"/>
    <p:sldId id="281" r:id="rId19"/>
    <p:sldId id="573" r:id="rId20"/>
    <p:sldId id="615" r:id="rId21"/>
    <p:sldId id="627" r:id="rId22"/>
    <p:sldId id="62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30" d="100"/>
          <a:sy n="130" d="100"/>
        </p:scale>
        <p:origin x="1650"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15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409222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3109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104736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1603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5740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24617436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ERCOTICCPSupport@ercot.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committees/tac"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September 13,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solidFill>
                  <a:schemeClr val="accent1">
                    <a:lumMod val="75000"/>
                  </a:schemeClr>
                </a:solidFill>
              </a:rPr>
              <a:t>RRSFF</a:t>
            </a:r>
            <a:r>
              <a:rPr lang="en-US" sz="1800" dirty="0"/>
              <a:t> responsibility can be replaced by any other RRS subtype.</a:t>
            </a:r>
          </a:p>
          <a:p>
            <a:pPr>
              <a:buFontTx/>
              <a:buChar char="-"/>
            </a:pPr>
            <a:r>
              <a:rPr lang="en-US" sz="1800" dirty="0">
                <a:solidFill>
                  <a:schemeClr val="accent1">
                    <a:lumMod val="75000"/>
                  </a:schemeClr>
                </a:solidFill>
              </a:rPr>
              <a:t>RRSUF</a:t>
            </a:r>
            <a:r>
              <a:rPr lang="en-US" sz="1800" dirty="0"/>
              <a:t> responsibility can be replaced by </a:t>
            </a:r>
            <a:r>
              <a:rPr lang="en-US" sz="1800" dirty="0">
                <a:solidFill>
                  <a:schemeClr val="accent1">
                    <a:lumMod val="75000"/>
                  </a:schemeClr>
                </a:solidFill>
              </a:rPr>
              <a:t>RRSPF</a:t>
            </a:r>
            <a:r>
              <a:rPr lang="en-US" sz="1800" dirty="0"/>
              <a:t> or </a:t>
            </a:r>
            <a:r>
              <a:rPr lang="en-US" sz="1800" dirty="0">
                <a:solidFill>
                  <a:schemeClr val="accent1">
                    <a:lumMod val="75000"/>
                  </a:schemeClr>
                </a:solidFill>
              </a:rPr>
              <a:t>RRSUF</a:t>
            </a:r>
            <a:r>
              <a:rPr lang="en-US" sz="1800" dirty="0"/>
              <a:t>.</a:t>
            </a:r>
          </a:p>
          <a:p>
            <a:pPr>
              <a:buFontTx/>
              <a:buChar char="-"/>
            </a:pPr>
            <a:r>
              <a:rPr lang="en-US" sz="1800" dirty="0">
                <a:solidFill>
                  <a:schemeClr val="accent1">
                    <a:lumMod val="75000"/>
                  </a:schemeClr>
                </a:solidFill>
              </a:rPr>
              <a:t>RRSPF</a:t>
            </a:r>
            <a:r>
              <a:rPr lang="en-US" sz="1800" dirty="0"/>
              <a:t> responsibility can only be replaced with other </a:t>
            </a:r>
            <a:r>
              <a:rPr lang="en-US" sz="1800" dirty="0">
                <a:solidFill>
                  <a:schemeClr val="accent1">
                    <a:lumMod val="75000"/>
                  </a:schemeClr>
                </a:solidFill>
              </a:rPr>
              <a:t>RRSPF</a:t>
            </a:r>
            <a:r>
              <a:rPr lang="en-US" sz="1800" dirty="0"/>
              <a:t>.</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9135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737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r>
              <a:rPr lang="en-US" dirty="0">
                <a:solidFill>
                  <a:srgbClr val="C00000"/>
                </a:solidFill>
              </a:rPr>
              <a:t>UPDATE: ERCOT plans to provide a sample XML Award at next week’s meeting</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5120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marL="342900" lvl="1" indent="0">
              <a:buNone/>
            </a:pPr>
            <a:endParaRPr lang="en-US" sz="1600" dirty="0"/>
          </a:p>
          <a:p>
            <a:pPr marL="342900" lvl="1" indent="0">
              <a:buNone/>
            </a:pPr>
            <a:r>
              <a:rPr lang="en-US" sz="1600" dirty="0">
                <a:solidFill>
                  <a:srgbClr val="C00000"/>
                </a:solidFill>
              </a:rPr>
              <a:t>Email</a:t>
            </a:r>
            <a:r>
              <a:rPr lang="en-US" sz="1600" dirty="0"/>
              <a:t>: </a:t>
            </a:r>
            <a:r>
              <a:rPr lang="en-US" sz="1600" dirty="0">
                <a:hlinkClick r:id="rId4"/>
              </a:rPr>
              <a:t>ErcotICCPSupport@ercot.com</a:t>
            </a:r>
            <a:r>
              <a:rPr lang="en-US" sz="1600" dirty="0"/>
              <a:t> </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9114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32004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3279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442118"/>
          </a:xfrm>
        </p:spPr>
        <p:txBody>
          <a:bodyPr/>
          <a:lstStyle/>
          <a:p>
            <a:r>
              <a:rPr lang="en-US" sz="2400" dirty="0"/>
              <a:t>Data Cutover Approach</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685800"/>
            <a:ext cx="8534400" cy="5638800"/>
          </a:xfrm>
        </p:spPr>
        <p:txBody>
          <a:bodyPr/>
          <a:lstStyle/>
          <a:p>
            <a:r>
              <a:rPr lang="en-US" sz="1800" dirty="0">
                <a:solidFill>
                  <a:schemeClr val="tx2"/>
                </a:solidFill>
              </a:rPr>
              <a:t>High-level expectations today, more details on specifics/timing next week</a:t>
            </a:r>
          </a:p>
          <a:p>
            <a:r>
              <a:rPr lang="en-US" sz="1800" dirty="0">
                <a:solidFill>
                  <a:schemeClr val="tx2"/>
                </a:solidFill>
              </a:rPr>
              <a:t>Planned cutover is evening of October 13, 2022 (time TBD)</a:t>
            </a:r>
          </a:p>
          <a:p>
            <a:endParaRPr lang="en-US" sz="900" dirty="0">
              <a:solidFill>
                <a:schemeClr val="tx2"/>
              </a:solidFill>
            </a:endParaRPr>
          </a:p>
          <a:p>
            <a:r>
              <a:rPr lang="en-US" sz="1800" u="sng" dirty="0">
                <a:solidFill>
                  <a:schemeClr val="tx2"/>
                </a:solidFill>
              </a:rPr>
              <a:t>Before October 13 evening upgrade:</a:t>
            </a:r>
          </a:p>
          <a:p>
            <a:pPr lvl="1"/>
            <a:r>
              <a:rPr lang="en-US" sz="1400" dirty="0">
                <a:solidFill>
                  <a:schemeClr val="tx2"/>
                </a:solidFill>
              </a:rPr>
              <a:t>On morning of October 13, DAM completes and publish awards at 1330 for OD Oct 14 (current system and RRS). DRUC, HRUC, SASM continue to run on old code most of day.</a:t>
            </a:r>
          </a:p>
          <a:p>
            <a:pPr lvl="1"/>
            <a:r>
              <a:rPr lang="en-US" sz="1400" dirty="0">
                <a:solidFill>
                  <a:srgbClr val="C00000"/>
                </a:solidFill>
              </a:rPr>
              <a:t>QSE action before evening of cutover on October 13: </a:t>
            </a:r>
          </a:p>
          <a:p>
            <a:pPr lvl="2"/>
            <a:r>
              <a:rPr lang="en-US" sz="1200" dirty="0">
                <a:solidFill>
                  <a:srgbClr val="C00000"/>
                </a:solidFill>
              </a:rPr>
              <a:t>After cutover, queries and cancels are not backward compatible for AS Trades, AS Offers, AS </a:t>
            </a:r>
            <a:r>
              <a:rPr lang="en-US" sz="1200" dirty="0" err="1">
                <a:solidFill>
                  <a:srgbClr val="C00000"/>
                </a:solidFill>
              </a:rPr>
              <a:t>SelfArrangement</a:t>
            </a:r>
            <a:r>
              <a:rPr lang="en-US" sz="1200" dirty="0">
                <a:solidFill>
                  <a:srgbClr val="C00000"/>
                </a:solidFill>
              </a:rPr>
              <a:t>, therefore…..</a:t>
            </a:r>
          </a:p>
          <a:p>
            <a:pPr lvl="3"/>
            <a:r>
              <a:rPr lang="en-US" sz="1100" dirty="0">
                <a:solidFill>
                  <a:srgbClr val="C00000"/>
                </a:solidFill>
              </a:rPr>
              <a:t>If exists where QSE submitted OD+2 (Oct 15), then QSE must cancel </a:t>
            </a:r>
            <a:r>
              <a:rPr lang="en-US" sz="1100" u="sng" dirty="0" err="1">
                <a:solidFill>
                  <a:srgbClr val="C00000"/>
                </a:solidFill>
              </a:rPr>
              <a:t>ASOffers</a:t>
            </a:r>
            <a:r>
              <a:rPr lang="en-US" sz="1100" dirty="0">
                <a:solidFill>
                  <a:srgbClr val="C00000"/>
                </a:solidFill>
              </a:rPr>
              <a:t> and </a:t>
            </a:r>
            <a:r>
              <a:rPr lang="en-US" sz="1100" u="sng" dirty="0">
                <a:solidFill>
                  <a:srgbClr val="C00000"/>
                </a:solidFill>
              </a:rPr>
              <a:t>AS Self-Arrangement</a:t>
            </a:r>
            <a:r>
              <a:rPr lang="en-US" sz="1100" dirty="0">
                <a:solidFill>
                  <a:srgbClr val="C00000"/>
                </a:solidFill>
              </a:rPr>
              <a:t> with RRS for OD 10/15 and forward before the upgrade (some QSEs submit OD+2 and beyond).</a:t>
            </a:r>
          </a:p>
          <a:p>
            <a:pPr lvl="3"/>
            <a:r>
              <a:rPr lang="en-US" sz="1100" dirty="0">
                <a:solidFill>
                  <a:srgbClr val="C00000"/>
                </a:solidFill>
              </a:rPr>
              <a:t>QSEs will not be able to Query </a:t>
            </a:r>
            <a:r>
              <a:rPr lang="en-US" sz="1100" u="sng" dirty="0">
                <a:solidFill>
                  <a:srgbClr val="C00000"/>
                </a:solidFill>
              </a:rPr>
              <a:t>AS Trades</a:t>
            </a:r>
            <a:r>
              <a:rPr lang="en-US" sz="1100" dirty="0">
                <a:solidFill>
                  <a:srgbClr val="C00000"/>
                </a:solidFill>
              </a:rPr>
              <a:t> in old format after upgrade, if needed then recommend QSE query AS Trades for snapshot of confirmed trades before upgrade.</a:t>
            </a:r>
          </a:p>
          <a:p>
            <a:r>
              <a:rPr lang="en-US" sz="1800" u="sng" dirty="0">
                <a:solidFill>
                  <a:schemeClr val="tx2"/>
                </a:solidFill>
              </a:rPr>
              <a:t>After upgrade on Oct 13 evening:</a:t>
            </a:r>
          </a:p>
          <a:p>
            <a:pPr lvl="1"/>
            <a:r>
              <a:rPr lang="en-US" sz="1400" dirty="0">
                <a:solidFill>
                  <a:srgbClr val="C00000"/>
                </a:solidFill>
              </a:rPr>
              <a:t>Immediately QSEs will need to refresh </a:t>
            </a:r>
            <a:r>
              <a:rPr lang="en-US" sz="1400" u="sng" dirty="0">
                <a:solidFill>
                  <a:srgbClr val="C00000"/>
                </a:solidFill>
              </a:rPr>
              <a:t>COP</a:t>
            </a:r>
            <a:r>
              <a:rPr lang="en-US" sz="1400" dirty="0">
                <a:solidFill>
                  <a:srgbClr val="C00000"/>
                </a:solidFill>
              </a:rPr>
              <a:t> submissions that contain RRS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Trades</a:t>
            </a:r>
            <a:r>
              <a:rPr lang="en-US" sz="1400" dirty="0">
                <a:solidFill>
                  <a:schemeClr val="tx1">
                    <a:lumMod val="65000"/>
                    <a:lumOff val="35000"/>
                  </a:schemeClr>
                </a:solidFill>
              </a:rPr>
              <a:t> submitted after cutover will be new RRS types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Offers</a:t>
            </a:r>
            <a:r>
              <a:rPr lang="en-US" sz="1400" dirty="0">
                <a:solidFill>
                  <a:schemeClr val="tx1">
                    <a:lumMod val="65000"/>
                    <a:lumOff val="35000"/>
                  </a:schemeClr>
                </a:solidFill>
              </a:rPr>
              <a:t> and </a:t>
            </a:r>
            <a:r>
              <a:rPr lang="en-US" sz="1400" u="sng" dirty="0">
                <a:solidFill>
                  <a:schemeClr val="tx1">
                    <a:lumMod val="65000"/>
                    <a:lumOff val="35000"/>
                  </a:schemeClr>
                </a:solidFill>
              </a:rPr>
              <a:t>AS Self-Arrangement</a:t>
            </a:r>
            <a:r>
              <a:rPr lang="en-US" sz="1400" dirty="0">
                <a:solidFill>
                  <a:schemeClr val="tx1">
                    <a:lumMod val="65000"/>
                    <a:lumOff val="35000"/>
                  </a:schemeClr>
                </a:solidFill>
              </a:rPr>
              <a:t> after cutover for morning of 10/14 for DAM OD 10/15 will be new RRS types</a:t>
            </a:r>
          </a:p>
          <a:p>
            <a:endParaRPr lang="en-US" sz="1100" dirty="0">
              <a:solidFill>
                <a:schemeClr val="tx2"/>
              </a:solidFill>
            </a:endParaRPr>
          </a:p>
          <a:p>
            <a:r>
              <a:rPr lang="en-US" sz="1800" dirty="0">
                <a:solidFill>
                  <a:schemeClr val="tx2"/>
                </a:solidFill>
              </a:rPr>
              <a:t>More detailed graphics and timing next week</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2457676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990600"/>
            <a:ext cx="8534400" cy="5334000"/>
          </a:xfrm>
        </p:spPr>
        <p:txBody>
          <a:bodyPr/>
          <a:lstStyle/>
          <a:p>
            <a:r>
              <a:rPr lang="en-US" sz="2200" dirty="0">
                <a:solidFill>
                  <a:schemeClr val="tx2"/>
                </a:solidFill>
                <a:latin typeface="Arial" panose="020B0604020202020204" pitchFamily="34" charset="0"/>
                <a:ea typeface="Calibri" panose="020F0502020204030204" pitchFamily="34" charset="0"/>
              </a:rPr>
              <a:t>Weekly meetings  </a:t>
            </a:r>
            <a:r>
              <a:rPr lang="en-US" sz="2400" dirty="0">
                <a:solidFill>
                  <a:schemeClr val="tx2"/>
                </a:solidFill>
                <a:latin typeface="Arial" panose="020B0604020202020204" pitchFamily="34" charset="0"/>
                <a:ea typeface="Calibri" panose="020F0502020204030204" pitchFamily="34" charset="0"/>
              </a:rPr>
              <a:t>(ERCOT calendar) </a:t>
            </a:r>
            <a:endParaRPr lang="en-US" sz="22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Tuesdays 10am Aug 30-Oct 4, 2022</a:t>
            </a:r>
          </a:p>
          <a:p>
            <a:pPr lvl="1"/>
            <a:r>
              <a:rPr lang="en-US" sz="1800" dirty="0">
                <a:solidFill>
                  <a:schemeClr val="tx2"/>
                </a:solidFill>
                <a:latin typeface="Arial" panose="020B0604020202020204" pitchFamily="34" charset="0"/>
                <a:ea typeface="Calibri" panose="020F0502020204030204" pitchFamily="34" charset="0"/>
              </a:rPr>
              <a:t>Detailed business changes posted </a:t>
            </a:r>
            <a:r>
              <a:rPr lang="en-US" sz="1800" dirty="0">
                <a:solidFill>
                  <a:schemeClr val="tx2"/>
                </a:solidFill>
                <a:effectLst/>
                <a:latin typeface="Arial" panose="020B0604020202020204" pitchFamily="34" charset="0"/>
                <a:ea typeface="Calibri" panose="020F0502020204030204" pitchFamily="34" charset="0"/>
              </a:rPr>
              <a:t>at </a:t>
            </a:r>
            <a:r>
              <a:rPr lang="en-US" sz="18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MOTE Scorecard to be published to TAC homepage</a:t>
            </a:r>
          </a:p>
          <a:p>
            <a:pPr lvl="1"/>
            <a:r>
              <a:rPr lang="en-US" sz="1800" dirty="0">
                <a:solidFill>
                  <a:schemeClr val="tx2"/>
                </a:solidFill>
                <a:latin typeface="Arial" panose="020B0604020202020204" pitchFamily="34" charset="0"/>
                <a:ea typeface="Calibri" panose="020F0502020204030204" pitchFamily="34" charset="0"/>
              </a:rPr>
              <a:t>Periodic emails to TAC </a:t>
            </a:r>
          </a:p>
          <a:p>
            <a:r>
              <a:rPr lang="en-US" sz="2200" dirty="0">
                <a:solidFill>
                  <a:schemeClr val="tx2"/>
                </a:solidFill>
                <a:latin typeface="Arial" panose="020B0604020202020204" pitchFamily="34" charset="0"/>
                <a:ea typeface="Calibri" panose="020F0502020204030204" pitchFamily="34" charset="0"/>
              </a:rPr>
              <a:t>Cutover details</a:t>
            </a:r>
          </a:p>
          <a:p>
            <a:pPr lvl="1"/>
            <a:r>
              <a:rPr lang="en-US" sz="1800" dirty="0">
                <a:solidFill>
                  <a:schemeClr val="tx2"/>
                </a:solidFill>
                <a:latin typeface="Arial" panose="020B0604020202020204" pitchFamily="34" charset="0"/>
                <a:ea typeface="Calibri" panose="020F0502020204030204" pitchFamily="34" charset="0"/>
              </a:rPr>
              <a:t>ERCOT will provide more graphical and precise timeline next week and continue to leverage this WebEx forum to discuss cutover and take questions.</a:t>
            </a:r>
          </a:p>
          <a:p>
            <a:r>
              <a:rPr lang="en-US" sz="2200" dirty="0">
                <a:solidFill>
                  <a:schemeClr val="tx2"/>
                </a:solidFill>
                <a:latin typeface="Arial" panose="020B0604020202020204" pitchFamily="34" charset="0"/>
                <a:ea typeface="Calibri" panose="020F0502020204030204" pitchFamily="34" charset="0"/>
              </a:rPr>
              <a:t>ERCOT open to feedback/questions for this or next meeting</a:t>
            </a:r>
          </a:p>
          <a:p>
            <a:pPr lvl="1"/>
            <a:r>
              <a:rPr lang="en-US" sz="1800" dirty="0">
                <a:solidFill>
                  <a:schemeClr val="tx2"/>
                </a:solidFill>
                <a:latin typeface="Arial" panose="020B0604020202020204" pitchFamily="34" charset="0"/>
                <a:ea typeface="Calibri" panose="020F0502020204030204" pitchFamily="34" charset="0"/>
              </a:rPr>
              <a:t>Feedback can be directed to </a:t>
            </a:r>
            <a:r>
              <a:rPr lang="en-US" sz="1800" dirty="0">
                <a:solidFill>
                  <a:schemeClr val="tx2"/>
                </a:solidFill>
                <a:latin typeface="Arial" panose="020B0604020202020204" pitchFamily="34" charset="0"/>
                <a:ea typeface="Calibri" panose="020F0502020204030204" pitchFamily="34" charset="0"/>
                <a:hlinkClick r:id="rId3"/>
              </a:rPr>
              <a:t>Matt.Mereness@ercot.com</a:t>
            </a:r>
            <a:r>
              <a:rPr lang="en-US" sz="1800" dirty="0">
                <a:solidFill>
                  <a:schemeClr val="tx2"/>
                </a:solidFill>
                <a:latin typeface="Arial" panose="020B0604020202020204" pitchFamily="34" charset="0"/>
                <a:ea typeface="Calibri" panose="020F0502020204030204" pitchFamily="34" charset="0"/>
              </a:rPr>
              <a:t> </a:t>
            </a:r>
          </a:p>
          <a:p>
            <a:pPr lvl="1"/>
            <a:r>
              <a:rPr lang="en-US" sz="18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8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8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63887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pPr lvl="1"/>
            <a:r>
              <a:rPr lang="en-US" sz="1600" dirty="0">
                <a:solidFill>
                  <a:schemeClr val="tx1">
                    <a:lumMod val="65000"/>
                    <a:lumOff val="35000"/>
                  </a:schemeClr>
                </a:solidFill>
              </a:rPr>
              <a:t>High level review of transaction changes</a:t>
            </a:r>
          </a:p>
          <a:p>
            <a:r>
              <a:rPr lang="en-US" sz="2000" dirty="0">
                <a:solidFill>
                  <a:schemeClr val="tx1">
                    <a:lumMod val="65000"/>
                    <a:lumOff val="35000"/>
                  </a:schemeClr>
                </a:solidFill>
              </a:rPr>
              <a:t>Data Cutover Approach</a:t>
            </a:r>
          </a:p>
          <a:p>
            <a:r>
              <a:rPr lang="en-US" sz="2000" dirty="0">
                <a:solidFill>
                  <a:schemeClr val="tx1">
                    <a:lumMod val="65000"/>
                    <a:lumOff val="35000"/>
                  </a:schemeClr>
                </a:solidFill>
              </a:rPr>
              <a:t>Summary and Q&amp;A</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a:t>
            </a:r>
          </a:p>
          <a:p>
            <a:pPr lvl="2"/>
            <a:r>
              <a:rPr lang="en-US" sz="1400" dirty="0">
                <a:solidFill>
                  <a:schemeClr val="tx2"/>
                </a:solidFill>
              </a:rPr>
              <a:t>AS Self-Arrangement</a:t>
            </a:r>
          </a:p>
          <a:p>
            <a:pPr lvl="2"/>
            <a:r>
              <a:rPr lang="en-US" sz="1400" dirty="0">
                <a:solidFill>
                  <a:schemeClr val="tx2"/>
                </a:solidFill>
              </a:rPr>
              <a:t>AS Trades</a:t>
            </a:r>
            <a:endParaRPr lang="en-US" sz="1800" dirty="0">
              <a:solidFill>
                <a:schemeClr val="tx2"/>
              </a:solidFill>
            </a:endParaRPr>
          </a:p>
          <a:p>
            <a:pPr lvl="1"/>
            <a:r>
              <a:rPr lang="en-US" sz="1800" dirty="0">
                <a:solidFill>
                  <a:srgbClr val="C00000"/>
                </a:solidFill>
              </a:rPr>
              <a:t>On the day of implementation/cutover, QSEs may be required to cancel and re-submit certain transactions (later agenda item)</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Weeks 1 &amp; 2 (Aug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3 &amp; 4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5 &amp; 6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7 &amp; 8 (Sept 26 – Oct 7):  Publish weekly submission summary by QSE (target 95% success)</a:t>
            </a:r>
          </a:p>
          <a:p>
            <a:pPr lvl="1"/>
            <a:r>
              <a:rPr lang="en-US" sz="1800" dirty="0">
                <a:solidFill>
                  <a:srgbClr val="C00000"/>
                </a:solidFill>
                <a:effectLst/>
                <a:latin typeface="Arial" panose="020B0604020202020204" pitchFamily="34" charset="0"/>
                <a:ea typeface="Calibri" panose="020F0502020204030204" pitchFamily="34" charset="0"/>
              </a:rPr>
              <a:t>Weekly Market Readiness- every Tuesday, 10am Aug 30-Oct 4, 2022</a:t>
            </a:r>
          </a:p>
          <a:p>
            <a:pPr lvl="1"/>
            <a:r>
              <a:rPr lang="en-US" sz="1800" dirty="0">
                <a:solidFill>
                  <a:srgbClr val="C00000"/>
                </a:solidFill>
                <a:effectLst/>
                <a:latin typeface="Arial" panose="020B0604020202020204" pitchFamily="34" charset="0"/>
                <a:ea typeface="Calibri" panose="020F0502020204030204" pitchFamily="34" charset="0"/>
              </a:rPr>
              <a:t>FFRA Go-Live October 13, 2022</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906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1"/>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rgbClr val="00B050"/>
                </a:solidFill>
                <a:latin typeface="Arial" panose="020B0604020202020204" pitchFamily="34" charset="0"/>
                <a:ea typeface="Calibri" panose="020F0502020204030204" pitchFamily="34" charset="0"/>
              </a:rPr>
              <a:t>Weeks 1 &amp; 2 (Aug 15 – Aug 28):  No submission summary published</a:t>
            </a:r>
          </a:p>
          <a:p>
            <a:pPr lvl="2"/>
            <a:r>
              <a:rPr lang="en-US" sz="1200" dirty="0">
                <a:solidFill>
                  <a:srgbClr val="00B050"/>
                </a:solidFill>
                <a:latin typeface="Arial" panose="020B0604020202020204" pitchFamily="34" charset="0"/>
                <a:ea typeface="Calibri" panose="020F0502020204030204" pitchFamily="34" charset="0"/>
              </a:rPr>
              <a:t>Weeks 3 &amp; 4 (Aug 29 – Sep 11):   Publish weekly submission summary by QSE (target 50% success)</a:t>
            </a:r>
          </a:p>
          <a:p>
            <a:pPr lvl="2"/>
            <a:r>
              <a:rPr lang="en-US" sz="1200" dirty="0">
                <a:solidFill>
                  <a:schemeClr val="tx2"/>
                </a:solidFill>
                <a:highlight>
                  <a:srgbClr val="00FFFF"/>
                </a:highlight>
                <a:latin typeface="Arial" panose="020B0604020202020204" pitchFamily="34" charset="0"/>
                <a:ea typeface="Calibri" panose="020F0502020204030204" pitchFamily="34" charset="0"/>
              </a:rPr>
              <a:t>Weeks 5 &amp; 6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7 &amp; 8 (Sept 26 – Oct 9):   Publish weekly submission summary by QSE (target 95% success)</a:t>
            </a:r>
          </a:p>
          <a:p>
            <a:pPr lvl="1"/>
            <a:r>
              <a:rPr lang="en-US" sz="1800" dirty="0">
                <a:solidFill>
                  <a:schemeClr val="tx2"/>
                </a:solidFill>
                <a:latin typeface="Arial" panose="020B0604020202020204" pitchFamily="34" charset="0"/>
              </a:rPr>
              <a:t>The list of required QSEs is in scorecard and posted with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 May15-Aug15.</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770BCEFC-CB52-4FD7-9938-BE1F4E23953B}"/>
              </a:ext>
            </a:extLst>
          </p:cNvPr>
          <p:cNvSpPr txBox="1"/>
          <p:nvPr/>
        </p:nvSpPr>
        <p:spPr>
          <a:xfrm>
            <a:off x="533400" y="5239434"/>
            <a:ext cx="7010400" cy="646331"/>
          </a:xfrm>
          <a:prstGeom prst="rect">
            <a:avLst/>
          </a:prstGeom>
          <a:noFill/>
        </p:spPr>
        <p:txBody>
          <a:bodyPr wrap="square" rtlCol="0">
            <a:spAutoFit/>
          </a:bodyPr>
          <a:lstStyle/>
          <a:p>
            <a:r>
              <a:rPr lang="en-US" dirty="0"/>
              <a:t>Weekly posting on TAC homepage: 	</a:t>
            </a:r>
            <a:r>
              <a:rPr lang="en-US" dirty="0">
                <a:hlinkClick r:id="rId2"/>
              </a:rPr>
              <a:t>https://www.ercot.com/committees/tac</a:t>
            </a:r>
            <a:r>
              <a:rPr lang="en-US" dirty="0"/>
              <a:t> </a:t>
            </a:r>
          </a:p>
        </p:txBody>
      </p:sp>
      <p:sp>
        <p:nvSpPr>
          <p:cNvPr id="3" name="TextBox 2">
            <a:extLst>
              <a:ext uri="{FF2B5EF4-FFF2-40B4-BE49-F238E27FC236}">
                <a16:creationId xmlns:a16="http://schemas.microsoft.com/office/drawing/2014/main" id="{543890BA-33AA-4D50-B22A-3C42B4787E03}"/>
              </a:ext>
            </a:extLst>
          </p:cNvPr>
          <p:cNvSpPr txBox="1"/>
          <p:nvPr/>
        </p:nvSpPr>
        <p:spPr>
          <a:xfrm>
            <a:off x="304800" y="964489"/>
            <a:ext cx="7620000" cy="646331"/>
          </a:xfrm>
          <a:prstGeom prst="rect">
            <a:avLst/>
          </a:prstGeom>
          <a:noFill/>
        </p:spPr>
        <p:txBody>
          <a:bodyPr wrap="square" rtlCol="0">
            <a:spAutoFit/>
          </a:bodyPr>
          <a:lstStyle/>
          <a:p>
            <a:r>
              <a:rPr lang="en-US" dirty="0">
                <a:solidFill>
                  <a:schemeClr val="tx1">
                    <a:lumMod val="65000"/>
                    <a:lumOff val="35000"/>
                  </a:schemeClr>
                </a:solidFill>
              </a:rPr>
              <a:t>Review live scorecard- goal is 50% by end of Week 2 (Sep 5- Sep 11)</a:t>
            </a:r>
          </a:p>
          <a:p>
            <a:r>
              <a:rPr lang="en-US" dirty="0">
                <a:solidFill>
                  <a:srgbClr val="00B050"/>
                </a:solidFill>
              </a:rPr>
              <a:t>	Good news that progress is on-track at 59%</a:t>
            </a:r>
          </a:p>
        </p:txBody>
      </p:sp>
      <p:pic>
        <p:nvPicPr>
          <p:cNvPr id="7" name="Picture 6">
            <a:extLst>
              <a:ext uri="{FF2B5EF4-FFF2-40B4-BE49-F238E27FC236}">
                <a16:creationId xmlns:a16="http://schemas.microsoft.com/office/drawing/2014/main" id="{B72E2AD3-237A-48CC-99BE-54D84DE485B6}"/>
              </a:ext>
            </a:extLst>
          </p:cNvPr>
          <p:cNvPicPr>
            <a:picLocks noChangeAspect="1"/>
          </p:cNvPicPr>
          <p:nvPr/>
        </p:nvPicPr>
        <p:blipFill>
          <a:blip r:embed="rId3"/>
          <a:stretch>
            <a:fillRect/>
          </a:stretch>
        </p:blipFill>
        <p:spPr>
          <a:xfrm>
            <a:off x="542925" y="1905000"/>
            <a:ext cx="7381875" cy="2400300"/>
          </a:xfrm>
          <a:prstGeom prst="rect">
            <a:avLst/>
          </a:prstGeom>
        </p:spPr>
      </p:pic>
    </p:spTree>
    <p:extLst>
      <p:ext uri="{BB962C8B-B14F-4D97-AF65-F5344CB8AC3E}">
        <p14:creationId xmlns:p14="http://schemas.microsoft.com/office/powerpoint/2010/main" val="164253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00360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6405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1627720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277571</TotalTime>
  <Words>1776</Words>
  <Application>Microsoft Office PowerPoint</Application>
  <PresentationFormat>On-screen Show (4:3)</PresentationFormat>
  <Paragraphs>189</Paragraphs>
  <Slides>16</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16</vt:i4>
      </vt:variant>
    </vt:vector>
  </HeadingPairs>
  <TitlesOfParts>
    <vt:vector size="24"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Required testing and scorecard for QSEs in MOTE</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lpstr>Other Supplemental Information:  Firm Fuel Supply Service Change </vt:lpstr>
      <vt:lpstr>Data Cutover Approach </vt:lpstr>
      <vt:lpstr>Summary and Q&amp;A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2834</cp:revision>
  <cp:lastPrinted>2020-02-05T17:47:59Z</cp:lastPrinted>
  <dcterms:created xsi:type="dcterms:W3CDTF">2016-01-21T15:20:31Z</dcterms:created>
  <dcterms:modified xsi:type="dcterms:W3CDTF">2022-09-13T14:24:58Z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