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4" r:id="rId7"/>
  </p:sldMasterIdLst>
  <p:notesMasterIdLst>
    <p:notesMasterId r:id="rId24"/>
  </p:notesMasterIdLst>
  <p:handoutMasterIdLst>
    <p:handoutMasterId r:id="rId25"/>
  </p:handoutMasterIdLst>
  <p:sldIdLst>
    <p:sldId id="260" r:id="rId8"/>
    <p:sldId id="318" r:id="rId9"/>
    <p:sldId id="623" r:id="rId10"/>
    <p:sldId id="617" r:id="rId11"/>
    <p:sldId id="624" r:id="rId12"/>
    <p:sldId id="626" r:id="rId13"/>
    <p:sldId id="269" r:id="rId14"/>
    <p:sldId id="282" r:id="rId15"/>
    <p:sldId id="283" r:id="rId16"/>
    <p:sldId id="271" r:id="rId17"/>
    <p:sldId id="280" r:id="rId18"/>
    <p:sldId id="281" r:id="rId19"/>
    <p:sldId id="573" r:id="rId20"/>
    <p:sldId id="615" r:id="rId21"/>
    <p:sldId id="627" r:id="rId22"/>
    <p:sldId id="622"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30" d="100"/>
          <a:sy n="130" d="100"/>
        </p:scale>
        <p:origin x="1650"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9/13/2022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9/13/2022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8153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409222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423109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104736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21603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957406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324617436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ercot.com/gridinfo/transmission"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mailto:ERCOTICCPSupport@ercot.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Matt.Mereness@ercot.com" TargetMode="External"/><Relationship Id="rId2" Type="http://schemas.openxmlformats.org/officeDocument/2006/relationships/hyperlink" Target="https://www.ercot.com/calendar/event?id=1658240344448" TargetMode="External"/><Relationship Id="rId1" Type="http://schemas.openxmlformats.org/officeDocument/2006/relationships/slideLayout" Target="../slideLayouts/slideLayout3.xml"/><Relationship Id="rId4" Type="http://schemas.openxmlformats.org/officeDocument/2006/relationships/hyperlink" Target="mailto:ClientServices@ercot.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calendar/event?id=1658240344448" TargetMode="External"/><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committees/tac"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416320"/>
          </a:xfrm>
          <a:prstGeom prst="rect">
            <a:avLst/>
          </a:prstGeom>
          <a:noFill/>
        </p:spPr>
        <p:txBody>
          <a:bodyPr wrap="square" rtlCol="0">
            <a:spAutoFit/>
          </a:bodyPr>
          <a:lstStyle/>
          <a:p>
            <a:r>
              <a:rPr lang="en-US" sz="2400" b="1" dirty="0"/>
              <a:t>Weekly Market Readiness for </a:t>
            </a:r>
          </a:p>
          <a:p>
            <a:r>
              <a:rPr lang="en-US" sz="2400" b="1" dirty="0"/>
              <a:t>FFRA and Firm-Fuel Release </a:t>
            </a:r>
          </a:p>
          <a:p>
            <a:r>
              <a:rPr lang="en-US" sz="2400" b="1" dirty="0"/>
              <a:t>(Go-Live October 13, 2022)</a:t>
            </a:r>
          </a:p>
          <a:p>
            <a:endParaRPr lang="en-US" dirty="0"/>
          </a:p>
          <a:p>
            <a:endParaRPr lang="en-US" dirty="0"/>
          </a:p>
          <a:p>
            <a:endParaRPr lang="en-US" dirty="0"/>
          </a:p>
          <a:p>
            <a:r>
              <a:rPr lang="en-US" dirty="0"/>
              <a:t>Matt Mereness</a:t>
            </a:r>
          </a:p>
          <a:p>
            <a:endParaRPr lang="en-US" dirty="0"/>
          </a:p>
          <a:p>
            <a:r>
              <a:rPr lang="en-US" dirty="0"/>
              <a:t>September 13,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Trades</a:t>
            </a:r>
          </a:p>
        </p:txBody>
      </p:sp>
      <p:sp>
        <p:nvSpPr>
          <p:cNvPr id="3" name="Content Placeholder 2"/>
          <p:cNvSpPr>
            <a:spLocks noGrp="1"/>
          </p:cNvSpPr>
          <p:nvPr>
            <p:ph idx="1"/>
          </p:nvPr>
        </p:nvSpPr>
        <p:spPr>
          <a:xfrm>
            <a:off x="342900" y="1295400"/>
            <a:ext cx="8534400" cy="5064627"/>
          </a:xfrm>
        </p:spPr>
        <p:txBody>
          <a:bodyPr/>
          <a:lstStyle/>
          <a:p>
            <a:pPr marL="0" indent="0">
              <a:buNone/>
            </a:pPr>
            <a:r>
              <a:rPr lang="en-US" dirty="0"/>
              <a:t>RRS AS Trade types </a:t>
            </a:r>
          </a:p>
          <a:p>
            <a:pPr marL="0" indent="0">
              <a:buNone/>
            </a:pPr>
            <a:r>
              <a:rPr lang="en-US" dirty="0">
                <a:solidFill>
                  <a:srgbClr val="C00000"/>
                </a:solidFill>
              </a:rPr>
              <a:t>	</a:t>
            </a:r>
            <a:r>
              <a:rPr lang="en-US" dirty="0">
                <a:solidFill>
                  <a:schemeClr val="tx1">
                    <a:lumMod val="65000"/>
                    <a:lumOff val="35000"/>
                  </a:schemeClr>
                </a:solidFill>
              </a:rPr>
              <a:t>RRSGN, RRSLD, and RRSNC </a:t>
            </a:r>
          </a:p>
          <a:p>
            <a:pPr marL="0" indent="0">
              <a:buNone/>
            </a:pPr>
            <a:r>
              <a:rPr lang="en-US" dirty="0"/>
              <a:t>will be replaced by </a:t>
            </a:r>
          </a:p>
          <a:p>
            <a:pPr marL="0" indent="0">
              <a:buNone/>
            </a:pPr>
            <a:r>
              <a:rPr lang="en-US" dirty="0">
                <a:solidFill>
                  <a:schemeClr val="accent1">
                    <a:lumMod val="75000"/>
                  </a:schemeClr>
                </a:solidFill>
              </a:rPr>
              <a:t>	</a:t>
            </a:r>
            <a:r>
              <a:rPr lang="en-US" dirty="0">
                <a:solidFill>
                  <a:srgbClr val="FF0000"/>
                </a:solidFill>
              </a:rPr>
              <a:t>RRSPF</a:t>
            </a:r>
            <a:r>
              <a:rPr lang="en-US" dirty="0"/>
              <a:t>, </a:t>
            </a:r>
            <a:r>
              <a:rPr lang="en-US" dirty="0">
                <a:solidFill>
                  <a:srgbClr val="FF0000"/>
                </a:solidFill>
              </a:rPr>
              <a:t>RRSFF</a:t>
            </a:r>
            <a:r>
              <a:rPr lang="en-US" dirty="0"/>
              <a:t>, and </a:t>
            </a:r>
            <a:r>
              <a:rPr lang="en-US" dirty="0">
                <a:solidFill>
                  <a:srgbClr val="FF0000"/>
                </a:solidFill>
              </a:rPr>
              <a:t>RRSUF</a:t>
            </a:r>
            <a:r>
              <a:rPr lang="en-US" dirty="0"/>
              <a:t>. </a:t>
            </a:r>
          </a:p>
          <a:p>
            <a:pPr marL="0" indent="0">
              <a:buNone/>
            </a:pPr>
            <a:endParaRPr lang="en-US" sz="1800" dirty="0"/>
          </a:p>
          <a:p>
            <a:pPr>
              <a:buFontTx/>
              <a:buChar char="-"/>
            </a:pPr>
            <a:r>
              <a:rPr lang="en-US" sz="1800" dirty="0">
                <a:solidFill>
                  <a:schemeClr val="accent1">
                    <a:lumMod val="75000"/>
                  </a:schemeClr>
                </a:solidFill>
              </a:rPr>
              <a:t>RRSFF</a:t>
            </a:r>
            <a:r>
              <a:rPr lang="en-US" sz="1800" dirty="0"/>
              <a:t> responsibility can be replaced by any other RRS subtype.</a:t>
            </a:r>
          </a:p>
          <a:p>
            <a:pPr>
              <a:buFontTx/>
              <a:buChar char="-"/>
            </a:pPr>
            <a:r>
              <a:rPr lang="en-US" sz="1800" dirty="0">
                <a:solidFill>
                  <a:schemeClr val="accent1">
                    <a:lumMod val="75000"/>
                  </a:schemeClr>
                </a:solidFill>
              </a:rPr>
              <a:t>RRSUF</a:t>
            </a:r>
            <a:r>
              <a:rPr lang="en-US" sz="1800" dirty="0"/>
              <a:t> responsibility can be replaced by </a:t>
            </a:r>
            <a:r>
              <a:rPr lang="en-US" sz="1800" dirty="0">
                <a:solidFill>
                  <a:schemeClr val="accent1">
                    <a:lumMod val="75000"/>
                  </a:schemeClr>
                </a:solidFill>
              </a:rPr>
              <a:t>RRSPF</a:t>
            </a:r>
            <a:r>
              <a:rPr lang="en-US" sz="1800" dirty="0"/>
              <a:t> or </a:t>
            </a:r>
            <a:r>
              <a:rPr lang="en-US" sz="1800" dirty="0">
                <a:solidFill>
                  <a:schemeClr val="accent1">
                    <a:lumMod val="75000"/>
                  </a:schemeClr>
                </a:solidFill>
              </a:rPr>
              <a:t>RRSUF</a:t>
            </a:r>
            <a:r>
              <a:rPr lang="en-US" sz="1800" dirty="0"/>
              <a:t>.</a:t>
            </a:r>
          </a:p>
          <a:p>
            <a:pPr>
              <a:buFontTx/>
              <a:buChar char="-"/>
            </a:pPr>
            <a:r>
              <a:rPr lang="en-US" sz="1800" dirty="0">
                <a:solidFill>
                  <a:schemeClr val="accent1">
                    <a:lumMod val="75000"/>
                  </a:schemeClr>
                </a:solidFill>
              </a:rPr>
              <a:t>RRSPF</a:t>
            </a:r>
            <a:r>
              <a:rPr lang="en-US" sz="1800" dirty="0"/>
              <a:t> responsibility can only be replaced with other </a:t>
            </a:r>
            <a:r>
              <a:rPr lang="en-US" sz="1800" dirty="0">
                <a:solidFill>
                  <a:schemeClr val="accent1">
                    <a:lumMod val="75000"/>
                  </a:schemeClr>
                </a:solidFill>
              </a:rPr>
              <a:t>RRSPF</a:t>
            </a:r>
            <a:r>
              <a:rPr lang="en-US" sz="1800" dirty="0"/>
              <a:t>.</a:t>
            </a:r>
          </a:p>
          <a:p>
            <a:pPr>
              <a:buFontTx/>
              <a:buChar char="-"/>
            </a:pPr>
            <a:endParaRPr lang="en-US" dirty="0"/>
          </a:p>
          <a:p>
            <a:pPr>
              <a:buFontTx/>
              <a:buChar char="-"/>
            </a:pPr>
            <a:r>
              <a:rPr lang="en-US" dirty="0"/>
              <a:t>Note: Submit OD +2 </a:t>
            </a:r>
          </a:p>
          <a:p>
            <a:pPr>
              <a:buFontTx/>
              <a:buChar char="-"/>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591351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AS Offer Changes</a:t>
            </a:r>
          </a:p>
        </p:txBody>
      </p:sp>
      <p:sp>
        <p:nvSpPr>
          <p:cNvPr id="3" name="Content Placeholder 2"/>
          <p:cNvSpPr>
            <a:spLocks noGrp="1"/>
          </p:cNvSpPr>
          <p:nvPr>
            <p:ph idx="1"/>
          </p:nvPr>
        </p:nvSpPr>
        <p:spPr>
          <a:xfrm>
            <a:off x="304800" y="1219200"/>
            <a:ext cx="8534400" cy="5064627"/>
          </a:xfrm>
        </p:spPr>
        <p:txBody>
          <a:bodyPr/>
          <a:lstStyle/>
          <a:p>
            <a:r>
              <a:rPr lang="en-US" sz="2000" dirty="0"/>
              <a:t>For Online Reserves (ONRES), </a:t>
            </a:r>
            <a:r>
              <a:rPr lang="en-US" sz="2000" dirty="0">
                <a:solidFill>
                  <a:srgbClr val="FF0000"/>
                </a:solidFill>
              </a:rPr>
              <a:t>RRS price will be </a:t>
            </a:r>
            <a:r>
              <a:rPr lang="en-US" sz="2000" dirty="0">
                <a:solidFill>
                  <a:schemeClr val="tx1">
                    <a:lumMod val="65000"/>
                    <a:lumOff val="35000"/>
                  </a:schemeClr>
                </a:solidFill>
              </a:rPr>
              <a:t>removed and </a:t>
            </a:r>
            <a:r>
              <a:rPr lang="en-US" sz="2000" dirty="0">
                <a:solidFill>
                  <a:srgbClr val="FF0000"/>
                </a:solidFill>
              </a:rPr>
              <a:t>replaced a separate price column for each RRS Subtype</a:t>
            </a:r>
            <a:r>
              <a:rPr lang="en-US" sz="2000" dirty="0"/>
              <a:t>. The price columns for ONRES will be as follows:</a:t>
            </a:r>
          </a:p>
          <a:p>
            <a:pPr lvl="1"/>
            <a:r>
              <a:rPr lang="en-US" sz="1800" dirty="0"/>
              <a:t>REGUP Price </a:t>
            </a:r>
            <a:r>
              <a:rPr lang="en-US" sz="1200" dirty="0"/>
              <a:t>(e.g. PRICE1_REGUP, PRICE2_REGUP…PRICE5_REGUP)</a:t>
            </a:r>
          </a:p>
          <a:p>
            <a:pPr lvl="1"/>
            <a:r>
              <a:rPr lang="en-US" sz="1800" dirty="0"/>
              <a:t>RRSPF Price </a:t>
            </a:r>
            <a:r>
              <a:rPr lang="en-US" sz="1200" dirty="0"/>
              <a:t>(e.g. PRICE1_RRSPF, PRICE2_RRSPF…PRICE5_RRSPF)</a:t>
            </a:r>
            <a:endParaRPr lang="en-US" sz="1800" dirty="0"/>
          </a:p>
          <a:p>
            <a:pPr lvl="1"/>
            <a:r>
              <a:rPr lang="en-US" sz="1800" dirty="0"/>
              <a:t>RRSFF Price </a:t>
            </a:r>
            <a:r>
              <a:rPr lang="en-US" sz="1200" dirty="0"/>
              <a:t>(e.g. PRICE1_RRSFF, PRICE2_RRSFF…PRICE5_RRSFF)</a:t>
            </a:r>
          </a:p>
          <a:p>
            <a:pPr lvl="1"/>
            <a:r>
              <a:rPr lang="en-US" sz="1800" dirty="0"/>
              <a:t>RRSUF Price </a:t>
            </a:r>
            <a:r>
              <a:rPr lang="en-US" sz="1200" dirty="0"/>
              <a:t>(e.g. PRICE1_RRSUF, PRICE2_RRSUF…PRICE5_RRSUF)</a:t>
            </a:r>
          </a:p>
          <a:p>
            <a:pPr lvl="1"/>
            <a:r>
              <a:rPr lang="en-US" sz="1800" dirty="0"/>
              <a:t>ONNS Price </a:t>
            </a:r>
            <a:r>
              <a:rPr lang="en-US" sz="1200" dirty="0"/>
              <a:t>(e.g. PRICE1_ONNS, PRICE2_ONNS…PRICE5_ONNS)</a:t>
            </a:r>
          </a:p>
          <a:p>
            <a:endParaRPr lang="en-US" sz="2000" dirty="0"/>
          </a:p>
          <a:p>
            <a:r>
              <a:rPr lang="en-US" sz="2000" dirty="0"/>
              <a:t>NCLR Flag option will be removed</a:t>
            </a:r>
          </a:p>
          <a:p>
            <a:endParaRPr lang="en-US" sz="2000" dirty="0"/>
          </a:p>
          <a:p>
            <a:r>
              <a:rPr lang="en-US" sz="2000" dirty="0">
                <a:solidFill>
                  <a:schemeClr val="tx1">
                    <a:lumMod val="65000"/>
                    <a:lumOff val="35000"/>
                  </a:schemeClr>
                </a:solidFill>
              </a:rPr>
              <a:t>Note: Submit OD +2 </a:t>
            </a:r>
          </a:p>
          <a:p>
            <a:endParaRPr lang="en-US" sz="2000" dirty="0"/>
          </a:p>
          <a:p>
            <a:pPr marL="457200" lvl="1" indent="0">
              <a:buNone/>
            </a:pPr>
            <a:endParaRPr lang="en-US" sz="1600" dirty="0"/>
          </a:p>
          <a:p>
            <a:pPr marL="457200" lvl="1" indent="0">
              <a:buNone/>
            </a:pPr>
            <a:endParaRPr lang="en-US" sz="16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73716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Awards Changes</a:t>
            </a:r>
          </a:p>
        </p:txBody>
      </p:sp>
      <p:sp>
        <p:nvSpPr>
          <p:cNvPr id="3" name="Content Placeholder 2"/>
          <p:cNvSpPr>
            <a:spLocks noGrp="1"/>
          </p:cNvSpPr>
          <p:nvPr>
            <p:ph idx="1"/>
          </p:nvPr>
        </p:nvSpPr>
        <p:spPr>
          <a:xfrm>
            <a:off x="342900" y="1295400"/>
            <a:ext cx="8534400" cy="5064627"/>
          </a:xfrm>
        </p:spPr>
        <p:txBody>
          <a:bodyPr/>
          <a:lstStyle/>
          <a:p>
            <a:r>
              <a:rPr lang="en-US" dirty="0"/>
              <a:t>DAM and SASM RRS awards will now be reported by subtype (RRSPF, RRSFF and RRSUF) instead of by RRS. </a:t>
            </a:r>
          </a:p>
          <a:p>
            <a:endParaRPr lang="en-US" dirty="0"/>
          </a:p>
          <a:p>
            <a:r>
              <a:rPr lang="en-US" dirty="0">
                <a:solidFill>
                  <a:srgbClr val="C00000"/>
                </a:solidFill>
              </a:rPr>
              <a:t>UPDATE: ERCOT plans to provide a sample XML Award at next week’s meeting</a:t>
            </a:r>
          </a:p>
          <a:p>
            <a:endParaRPr lang="en-US" dirty="0"/>
          </a:p>
          <a:p>
            <a:pPr marL="0" indent="0">
              <a:buNone/>
            </a:pPr>
            <a:endParaRPr lang="en-US" dirty="0"/>
          </a:p>
          <a:p>
            <a:pPr marL="0" indent="0">
              <a:buNone/>
            </a:pPr>
            <a:r>
              <a:rPr lang="en-US" sz="2000" dirty="0"/>
              <a:t>Note: RRS MCPC will remain as “RRS”.</a:t>
            </a:r>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5120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3ACF660-194B-40FB-9B59-21ECFFB5B794}"/>
              </a:ext>
            </a:extLst>
          </p:cNvPr>
          <p:cNvSpPr>
            <a:spLocks noGrp="1"/>
          </p:cNvSpPr>
          <p:nvPr>
            <p:ph type="title"/>
          </p:nvPr>
        </p:nvSpPr>
        <p:spPr/>
        <p:txBody>
          <a:bodyPr/>
          <a:lstStyle/>
          <a:p>
            <a:r>
              <a:rPr lang="en-US" sz="2400" dirty="0"/>
              <a:t>Other Supplemental Information: </a:t>
            </a:r>
            <a:br>
              <a:rPr lang="en-US" sz="2400" dirty="0"/>
            </a:br>
            <a:r>
              <a:rPr lang="en-US" sz="2400" dirty="0"/>
              <a:t>Telemetry changes</a:t>
            </a:r>
          </a:p>
        </p:txBody>
      </p:sp>
      <p:sp>
        <p:nvSpPr>
          <p:cNvPr id="9" name="Content Placeholder 8">
            <a:extLst>
              <a:ext uri="{FF2B5EF4-FFF2-40B4-BE49-F238E27FC236}">
                <a16:creationId xmlns:a16="http://schemas.microsoft.com/office/drawing/2014/main" id="{B2E08BFC-E906-4129-87AE-42C38C973412}"/>
              </a:ext>
            </a:extLst>
          </p:cNvPr>
          <p:cNvSpPr>
            <a:spLocks noGrp="1"/>
          </p:cNvSpPr>
          <p:nvPr>
            <p:ph idx="1"/>
          </p:nvPr>
        </p:nvSpPr>
        <p:spPr>
          <a:xfrm>
            <a:off x="298508" y="1219200"/>
            <a:ext cx="8534400" cy="5064627"/>
          </a:xfrm>
        </p:spPr>
        <p:txBody>
          <a:bodyPr/>
          <a:lstStyle/>
          <a:p>
            <a:r>
              <a:rPr lang="en-US" sz="1600" dirty="0"/>
              <a:t>Extra telemetry points have already been added into production supporting AS Responsibility and AS Schedule for RRS-FFR</a:t>
            </a:r>
          </a:p>
          <a:p>
            <a:pPr lvl="2"/>
            <a:r>
              <a:rPr lang="en-US" sz="1400" dirty="0"/>
              <a:t>Existing Ancillary Service Responsibility and Ancillary Service Schedule telemetry for RRS-PFR and RRS-UFR will continue to be used (no change)</a:t>
            </a:r>
          </a:p>
          <a:p>
            <a:pPr lvl="2"/>
            <a:r>
              <a:rPr lang="en-US" sz="1400" dirty="0"/>
              <a:t>New points added for RRS-FFR</a:t>
            </a:r>
          </a:p>
          <a:p>
            <a:pPr lvl="3"/>
            <a:r>
              <a:rPr lang="en-US" sz="1400" dirty="0"/>
              <a:t>Table 19- Non Controllable Load Resource / LR / 	FFR Deployed / FDPL (status)</a:t>
            </a:r>
          </a:p>
          <a:p>
            <a:pPr lvl="3"/>
            <a:r>
              <a:rPr lang="en-US" sz="1400" dirty="0"/>
              <a:t>Table 20- Generation Unit / UN / 			FFR Responsibility / FFRS</a:t>
            </a:r>
          </a:p>
          <a:p>
            <a:pPr lvl="3"/>
            <a:r>
              <a:rPr lang="en-US" sz="1400" dirty="0"/>
              <a:t>Table 20- Generation Unit / UN / 			FFR Schedule  / FFSC</a:t>
            </a:r>
          </a:p>
          <a:p>
            <a:pPr lvl="3"/>
            <a:r>
              <a:rPr lang="en-US" sz="1400" dirty="0"/>
              <a:t>Table 20- Non-Controllable Load Resource / LR / 	FFR Responsibility / FFRS</a:t>
            </a:r>
          </a:p>
          <a:p>
            <a:pPr lvl="3"/>
            <a:r>
              <a:rPr lang="en-US" sz="1400" dirty="0"/>
              <a:t>Table 20- Non-Controllable Load Resource / LR / 	FFR Schedule / FFSC</a:t>
            </a:r>
          </a:p>
          <a:p>
            <a:pPr marL="342900" lvl="1" indent="0">
              <a:buNone/>
            </a:pPr>
            <a:endParaRPr lang="en-US" sz="1600" dirty="0"/>
          </a:p>
          <a:p>
            <a:pPr marL="342900" lvl="1" indent="0">
              <a:buNone/>
            </a:pPr>
            <a:r>
              <a:rPr lang="en-US" sz="1600" dirty="0"/>
              <a:t>ICCP Handbook: </a:t>
            </a:r>
            <a:r>
              <a:rPr lang="en-US" sz="1600" dirty="0">
                <a:hlinkClick r:id="rId3"/>
              </a:rPr>
              <a:t>https://www.ercot.com/gridinfo/transmission</a:t>
            </a:r>
            <a:r>
              <a:rPr lang="en-US" sz="1600" dirty="0"/>
              <a:t> (Bottom of the webpage)</a:t>
            </a:r>
          </a:p>
          <a:p>
            <a:pPr marL="342900" lvl="1" indent="0">
              <a:buNone/>
            </a:pPr>
            <a:endParaRPr lang="en-US" sz="1600" dirty="0"/>
          </a:p>
          <a:p>
            <a:pPr marL="342900" lvl="1" indent="0">
              <a:buNone/>
            </a:pPr>
            <a:r>
              <a:rPr lang="en-US" sz="1600" dirty="0">
                <a:solidFill>
                  <a:srgbClr val="C00000"/>
                </a:solidFill>
              </a:rPr>
              <a:t>Email</a:t>
            </a:r>
            <a:r>
              <a:rPr lang="en-US" sz="1600" dirty="0"/>
              <a:t>: </a:t>
            </a:r>
            <a:r>
              <a:rPr lang="en-US" sz="1600" dirty="0">
                <a:hlinkClick r:id="rId4"/>
              </a:rPr>
              <a:t>ErcotICCPSupport@ercot.com</a:t>
            </a:r>
            <a:r>
              <a:rPr lang="en-US" sz="1600" dirty="0"/>
              <a:t> </a:t>
            </a:r>
          </a:p>
          <a:p>
            <a:pPr lvl="3"/>
            <a:endParaRPr lang="en-US" sz="1400" dirty="0"/>
          </a:p>
          <a:p>
            <a:pPr lvl="2"/>
            <a:endParaRPr lang="en-US" sz="1400" dirty="0"/>
          </a:p>
          <a:p>
            <a:pPr marL="0" indent="0">
              <a:buNone/>
            </a:pPr>
            <a:endParaRPr lang="en-US" dirty="0"/>
          </a:p>
        </p:txBody>
      </p:sp>
      <p:sp>
        <p:nvSpPr>
          <p:cNvPr id="2" name="Slide Number Placeholder 1">
            <a:extLst>
              <a:ext uri="{FF2B5EF4-FFF2-40B4-BE49-F238E27FC236}">
                <a16:creationId xmlns:a16="http://schemas.microsoft.com/office/drawing/2014/main" id="{B5FEA80C-DAC5-40CA-83B4-A85EEBE82A7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E7085C4-D6A8-46D9-A1BA-F87C2DEFFCDB}"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691149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Firm Fuel Supply Service Change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1219200"/>
            <a:ext cx="8534400" cy="3200400"/>
          </a:xfrm>
        </p:spPr>
        <p:txBody>
          <a:bodyPr/>
          <a:lstStyle/>
          <a:p>
            <a:r>
              <a:rPr lang="en-US" sz="2200" dirty="0">
                <a:solidFill>
                  <a:schemeClr val="tx2"/>
                </a:solidFill>
              </a:rPr>
              <a:t>Changes limited to QSEs awarded </a:t>
            </a:r>
            <a:r>
              <a:rPr lang="en-US" sz="2200" dirty="0" err="1">
                <a:solidFill>
                  <a:schemeClr val="tx2"/>
                </a:solidFill>
              </a:rPr>
              <a:t>FirmFuel</a:t>
            </a:r>
            <a:r>
              <a:rPr lang="en-US" sz="2200" dirty="0">
                <a:solidFill>
                  <a:schemeClr val="tx2"/>
                </a:solidFill>
              </a:rPr>
              <a:t> that will submit Availability Plans</a:t>
            </a:r>
          </a:p>
          <a:p>
            <a:pPr lvl="1"/>
            <a:r>
              <a:rPr lang="en-US" sz="1800" dirty="0">
                <a:solidFill>
                  <a:schemeClr val="tx1">
                    <a:lumMod val="65000"/>
                    <a:lumOff val="35000"/>
                  </a:schemeClr>
                </a:solidFill>
              </a:rPr>
              <a:t>New Availability Plan type  = FFSS</a:t>
            </a:r>
          </a:p>
          <a:p>
            <a:pPr lvl="1"/>
            <a:r>
              <a:rPr lang="en-US" sz="1800" dirty="0">
                <a:solidFill>
                  <a:schemeClr val="tx1">
                    <a:lumMod val="65000"/>
                    <a:lumOff val="35000"/>
                  </a:schemeClr>
                </a:solidFill>
              </a:rPr>
              <a:t>Note that Firm Fuel software deployment is October 13, 2022 for Nov 15, 2022 Operating Day</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232793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442118"/>
          </a:xfrm>
        </p:spPr>
        <p:txBody>
          <a:bodyPr/>
          <a:lstStyle/>
          <a:p>
            <a:r>
              <a:rPr lang="en-US" sz="2400" dirty="0"/>
              <a:t>Data Cutover Approach</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685800"/>
            <a:ext cx="8534400" cy="5638800"/>
          </a:xfrm>
        </p:spPr>
        <p:txBody>
          <a:bodyPr/>
          <a:lstStyle/>
          <a:p>
            <a:r>
              <a:rPr lang="en-US" sz="1800" dirty="0">
                <a:solidFill>
                  <a:schemeClr val="tx2"/>
                </a:solidFill>
              </a:rPr>
              <a:t>High-level expectations today, more details on specifics/timing next week</a:t>
            </a:r>
          </a:p>
          <a:p>
            <a:r>
              <a:rPr lang="en-US" sz="1800" dirty="0">
                <a:solidFill>
                  <a:schemeClr val="tx2"/>
                </a:solidFill>
              </a:rPr>
              <a:t>Planned cutover is evening of October 13, 2022 (time TBD)</a:t>
            </a:r>
          </a:p>
          <a:p>
            <a:endParaRPr lang="en-US" sz="900" dirty="0">
              <a:solidFill>
                <a:schemeClr val="tx2"/>
              </a:solidFill>
            </a:endParaRPr>
          </a:p>
          <a:p>
            <a:r>
              <a:rPr lang="en-US" sz="1800" u="sng" dirty="0">
                <a:solidFill>
                  <a:schemeClr val="tx2"/>
                </a:solidFill>
              </a:rPr>
              <a:t>Before October 13 evening upgrade:</a:t>
            </a:r>
          </a:p>
          <a:p>
            <a:pPr lvl="1"/>
            <a:r>
              <a:rPr lang="en-US" sz="1400" dirty="0">
                <a:solidFill>
                  <a:schemeClr val="tx2"/>
                </a:solidFill>
              </a:rPr>
              <a:t>On morning of October 13, DAM completes and publish awards at 1330 for OD Oct 14 (current system and RRS). DRUC, HRUC, SASM continue to run on old code most of day.</a:t>
            </a:r>
          </a:p>
          <a:p>
            <a:pPr lvl="1"/>
            <a:r>
              <a:rPr lang="en-US" sz="1400" dirty="0">
                <a:solidFill>
                  <a:srgbClr val="C00000"/>
                </a:solidFill>
              </a:rPr>
              <a:t>QSE action before evening of cutover on October 13: </a:t>
            </a:r>
          </a:p>
          <a:p>
            <a:pPr lvl="2"/>
            <a:r>
              <a:rPr lang="en-US" sz="1200" dirty="0">
                <a:solidFill>
                  <a:srgbClr val="C00000"/>
                </a:solidFill>
              </a:rPr>
              <a:t>After cutover, queries and cancels are not backward compatible for AS Trades, AS Offers, AS </a:t>
            </a:r>
            <a:r>
              <a:rPr lang="en-US" sz="1200" dirty="0" err="1">
                <a:solidFill>
                  <a:srgbClr val="C00000"/>
                </a:solidFill>
              </a:rPr>
              <a:t>SelfArrangement</a:t>
            </a:r>
            <a:r>
              <a:rPr lang="en-US" sz="1200" dirty="0">
                <a:solidFill>
                  <a:srgbClr val="C00000"/>
                </a:solidFill>
              </a:rPr>
              <a:t>, therefore…..</a:t>
            </a:r>
          </a:p>
          <a:p>
            <a:pPr lvl="3"/>
            <a:r>
              <a:rPr lang="en-US" sz="1100" dirty="0">
                <a:solidFill>
                  <a:srgbClr val="C00000"/>
                </a:solidFill>
              </a:rPr>
              <a:t>If exists where QSE submitted OD+2 (Oct 15), then QSE must cancel </a:t>
            </a:r>
            <a:r>
              <a:rPr lang="en-US" sz="1100" u="sng" dirty="0" err="1">
                <a:solidFill>
                  <a:srgbClr val="C00000"/>
                </a:solidFill>
              </a:rPr>
              <a:t>ASOffers</a:t>
            </a:r>
            <a:r>
              <a:rPr lang="en-US" sz="1100" dirty="0">
                <a:solidFill>
                  <a:srgbClr val="C00000"/>
                </a:solidFill>
              </a:rPr>
              <a:t> and </a:t>
            </a:r>
            <a:r>
              <a:rPr lang="en-US" sz="1100" u="sng" dirty="0">
                <a:solidFill>
                  <a:srgbClr val="C00000"/>
                </a:solidFill>
              </a:rPr>
              <a:t>AS Self-Arrangement</a:t>
            </a:r>
            <a:r>
              <a:rPr lang="en-US" sz="1100" dirty="0">
                <a:solidFill>
                  <a:srgbClr val="C00000"/>
                </a:solidFill>
              </a:rPr>
              <a:t> with RRS for OD 10/15 and forward before the upgrade (some QSEs submit OD+2 and beyond).</a:t>
            </a:r>
          </a:p>
          <a:p>
            <a:pPr lvl="3"/>
            <a:r>
              <a:rPr lang="en-US" sz="1100" dirty="0">
                <a:solidFill>
                  <a:srgbClr val="C00000"/>
                </a:solidFill>
              </a:rPr>
              <a:t>QSEs will not be able to Query </a:t>
            </a:r>
            <a:r>
              <a:rPr lang="en-US" sz="1100" u="sng" dirty="0">
                <a:solidFill>
                  <a:srgbClr val="C00000"/>
                </a:solidFill>
              </a:rPr>
              <a:t>AS Trades</a:t>
            </a:r>
            <a:r>
              <a:rPr lang="en-US" sz="1100" dirty="0">
                <a:solidFill>
                  <a:srgbClr val="C00000"/>
                </a:solidFill>
              </a:rPr>
              <a:t> in old format after upgrade, if needed then recommend QSE query AS Trades for snapshot of confirmed trades before upgrade.</a:t>
            </a:r>
          </a:p>
          <a:p>
            <a:r>
              <a:rPr lang="en-US" sz="1800" u="sng" dirty="0">
                <a:solidFill>
                  <a:schemeClr val="tx2"/>
                </a:solidFill>
              </a:rPr>
              <a:t>After upgrade on Oct 13 evening:</a:t>
            </a:r>
          </a:p>
          <a:p>
            <a:pPr lvl="1"/>
            <a:r>
              <a:rPr lang="en-US" sz="1400" dirty="0">
                <a:solidFill>
                  <a:srgbClr val="C00000"/>
                </a:solidFill>
              </a:rPr>
              <a:t>Immediately QSEs will need to refresh </a:t>
            </a:r>
            <a:r>
              <a:rPr lang="en-US" sz="1400" u="sng" dirty="0">
                <a:solidFill>
                  <a:srgbClr val="C00000"/>
                </a:solidFill>
              </a:rPr>
              <a:t>COP</a:t>
            </a:r>
            <a:r>
              <a:rPr lang="en-US" sz="1400" dirty="0">
                <a:solidFill>
                  <a:srgbClr val="C00000"/>
                </a:solidFill>
              </a:rPr>
              <a:t> submissions that contain RRS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Trades</a:t>
            </a:r>
            <a:r>
              <a:rPr lang="en-US" sz="1400" dirty="0">
                <a:solidFill>
                  <a:schemeClr val="tx1">
                    <a:lumMod val="65000"/>
                    <a:lumOff val="35000"/>
                  </a:schemeClr>
                </a:solidFill>
              </a:rPr>
              <a:t> submitted after cutover will be new RRS types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Offers</a:t>
            </a:r>
            <a:r>
              <a:rPr lang="en-US" sz="1400" dirty="0">
                <a:solidFill>
                  <a:schemeClr val="tx1">
                    <a:lumMod val="65000"/>
                    <a:lumOff val="35000"/>
                  </a:schemeClr>
                </a:solidFill>
              </a:rPr>
              <a:t> and </a:t>
            </a:r>
            <a:r>
              <a:rPr lang="en-US" sz="1400" u="sng" dirty="0">
                <a:solidFill>
                  <a:schemeClr val="tx1">
                    <a:lumMod val="65000"/>
                    <a:lumOff val="35000"/>
                  </a:schemeClr>
                </a:solidFill>
              </a:rPr>
              <a:t>AS Self-Arrangement</a:t>
            </a:r>
            <a:r>
              <a:rPr lang="en-US" sz="1400" dirty="0">
                <a:solidFill>
                  <a:schemeClr val="tx1">
                    <a:lumMod val="65000"/>
                    <a:lumOff val="35000"/>
                  </a:schemeClr>
                </a:solidFill>
              </a:rPr>
              <a:t> after cutover for morning of 10/14 for DAM OD 10/15 will be new RRS types</a:t>
            </a:r>
          </a:p>
          <a:p>
            <a:endParaRPr lang="en-US" sz="1100" dirty="0">
              <a:solidFill>
                <a:schemeClr val="tx2"/>
              </a:solidFill>
            </a:endParaRPr>
          </a:p>
          <a:p>
            <a:r>
              <a:rPr lang="en-US" sz="1800" dirty="0">
                <a:solidFill>
                  <a:schemeClr val="tx2"/>
                </a:solidFill>
              </a:rPr>
              <a:t>More detailed graphics and timing next week</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2457676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Summary and Q&amp;A</a:t>
            </a:r>
            <a:br>
              <a:rPr lang="en-US" sz="2400" dirty="0"/>
            </a:br>
            <a:endParaRPr lang="en-US" sz="2400" dirty="0"/>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990600"/>
            <a:ext cx="8534400" cy="5334000"/>
          </a:xfrm>
        </p:spPr>
        <p:txBody>
          <a:bodyPr/>
          <a:lstStyle/>
          <a:p>
            <a:r>
              <a:rPr lang="en-US" sz="2200" dirty="0">
                <a:solidFill>
                  <a:schemeClr val="tx2"/>
                </a:solidFill>
                <a:latin typeface="Arial" panose="020B0604020202020204" pitchFamily="34" charset="0"/>
                <a:ea typeface="Calibri" panose="020F0502020204030204" pitchFamily="34" charset="0"/>
              </a:rPr>
              <a:t>Weekly meetings  </a:t>
            </a:r>
            <a:r>
              <a:rPr lang="en-US" sz="2400" dirty="0">
                <a:solidFill>
                  <a:schemeClr val="tx2"/>
                </a:solidFill>
                <a:latin typeface="Arial" panose="020B0604020202020204" pitchFamily="34" charset="0"/>
                <a:ea typeface="Calibri" panose="020F0502020204030204" pitchFamily="34" charset="0"/>
              </a:rPr>
              <a:t>(ERCOT calendar) </a:t>
            </a:r>
            <a:endParaRPr lang="en-US" sz="22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Tuesdays 10am Aug 30-Oct 4, 2022</a:t>
            </a:r>
          </a:p>
          <a:p>
            <a:pPr lvl="1"/>
            <a:r>
              <a:rPr lang="en-US" sz="1800" dirty="0">
                <a:solidFill>
                  <a:schemeClr val="tx2"/>
                </a:solidFill>
                <a:latin typeface="Arial" panose="020B0604020202020204" pitchFamily="34" charset="0"/>
                <a:ea typeface="Calibri" panose="020F0502020204030204" pitchFamily="34" charset="0"/>
              </a:rPr>
              <a:t>Detailed business changes posted </a:t>
            </a:r>
            <a:r>
              <a:rPr lang="en-US" sz="1800" dirty="0">
                <a:solidFill>
                  <a:schemeClr val="tx2"/>
                </a:solidFill>
                <a:effectLst/>
                <a:latin typeface="Arial" panose="020B0604020202020204" pitchFamily="34" charset="0"/>
                <a:ea typeface="Calibri" panose="020F0502020204030204" pitchFamily="34" charset="0"/>
              </a:rPr>
              <a:t>at </a:t>
            </a:r>
            <a:r>
              <a:rPr lang="en-US" sz="1800" dirty="0">
                <a:solidFill>
                  <a:schemeClr val="tx2"/>
                </a:solidFill>
                <a:effectLst/>
                <a:latin typeface="Arial" panose="020B0604020202020204" pitchFamily="34" charset="0"/>
                <a:ea typeface="Calibri" panose="020F0502020204030204" pitchFamily="34" charset="0"/>
                <a:hlinkClick r:id="rId2"/>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MOTE Scorecard to be published to TAC homepage</a:t>
            </a:r>
          </a:p>
          <a:p>
            <a:pPr lvl="1"/>
            <a:r>
              <a:rPr lang="en-US" sz="1800" dirty="0">
                <a:solidFill>
                  <a:schemeClr val="tx2"/>
                </a:solidFill>
                <a:latin typeface="Arial" panose="020B0604020202020204" pitchFamily="34" charset="0"/>
                <a:ea typeface="Calibri" panose="020F0502020204030204" pitchFamily="34" charset="0"/>
              </a:rPr>
              <a:t>Periodic emails to TAC </a:t>
            </a:r>
          </a:p>
          <a:p>
            <a:r>
              <a:rPr lang="en-US" sz="2200" dirty="0">
                <a:solidFill>
                  <a:schemeClr val="tx2"/>
                </a:solidFill>
                <a:latin typeface="Arial" panose="020B0604020202020204" pitchFamily="34" charset="0"/>
                <a:ea typeface="Calibri" panose="020F0502020204030204" pitchFamily="34" charset="0"/>
              </a:rPr>
              <a:t>Cutover details</a:t>
            </a:r>
          </a:p>
          <a:p>
            <a:pPr lvl="1"/>
            <a:r>
              <a:rPr lang="en-US" sz="1800" dirty="0">
                <a:solidFill>
                  <a:schemeClr val="tx2"/>
                </a:solidFill>
                <a:latin typeface="Arial" panose="020B0604020202020204" pitchFamily="34" charset="0"/>
                <a:ea typeface="Calibri" panose="020F0502020204030204" pitchFamily="34" charset="0"/>
              </a:rPr>
              <a:t>ERCOT will provide more graphical and precise timeline next week and continue to leverage this WebEx forum to discuss cutover and take questions.</a:t>
            </a:r>
          </a:p>
          <a:p>
            <a:r>
              <a:rPr lang="en-US" sz="2200" dirty="0">
                <a:solidFill>
                  <a:schemeClr val="tx2"/>
                </a:solidFill>
                <a:latin typeface="Arial" panose="020B0604020202020204" pitchFamily="34" charset="0"/>
                <a:ea typeface="Calibri" panose="020F0502020204030204" pitchFamily="34" charset="0"/>
              </a:rPr>
              <a:t>ERCOT open to feedback/questions for this or next meeting</a:t>
            </a:r>
          </a:p>
          <a:p>
            <a:pPr lvl="1"/>
            <a:r>
              <a:rPr lang="en-US" sz="1800" dirty="0">
                <a:solidFill>
                  <a:schemeClr val="tx2"/>
                </a:solidFill>
                <a:latin typeface="Arial" panose="020B0604020202020204" pitchFamily="34" charset="0"/>
                <a:ea typeface="Calibri" panose="020F0502020204030204" pitchFamily="34" charset="0"/>
              </a:rPr>
              <a:t>Feedback can be directed to </a:t>
            </a:r>
            <a:r>
              <a:rPr lang="en-US" sz="1800" dirty="0">
                <a:solidFill>
                  <a:schemeClr val="tx2"/>
                </a:solidFill>
                <a:latin typeface="Arial" panose="020B0604020202020204" pitchFamily="34" charset="0"/>
                <a:ea typeface="Calibri" panose="020F0502020204030204" pitchFamily="34" charset="0"/>
                <a:hlinkClick r:id="rId3"/>
              </a:rPr>
              <a:t>Matt.Mereness@ercot.com</a:t>
            </a:r>
            <a:r>
              <a:rPr lang="en-US" sz="1800" dirty="0">
                <a:solidFill>
                  <a:schemeClr val="tx2"/>
                </a:solidFill>
                <a:latin typeface="Arial" panose="020B0604020202020204" pitchFamily="34" charset="0"/>
                <a:ea typeface="Calibri" panose="020F0502020204030204" pitchFamily="34" charset="0"/>
              </a:rPr>
              <a:t> </a:t>
            </a:r>
          </a:p>
          <a:p>
            <a:pPr lvl="1"/>
            <a:r>
              <a:rPr lang="en-US" sz="1800" dirty="0">
                <a:solidFill>
                  <a:schemeClr val="tx2"/>
                </a:solidFill>
                <a:latin typeface="Arial" panose="020B0604020202020204" pitchFamily="34" charset="0"/>
                <a:ea typeface="Calibri" panose="020F0502020204030204" pitchFamily="34" charset="0"/>
              </a:rPr>
              <a:t>MOTE set-up questions go through your ERCOT Account Manager or email </a:t>
            </a:r>
            <a:r>
              <a:rPr lang="en-US" sz="1800" u="sng" dirty="0">
                <a:solidFill>
                  <a:srgbClr val="0079DB"/>
                </a:solidFill>
                <a:effectLst/>
                <a:latin typeface="Arial" panose="020B0604020202020204" pitchFamily="34" charset="0"/>
                <a:ea typeface="Calibri" panose="020F0502020204030204" pitchFamily="34" charset="0"/>
                <a:hlinkClick r:id="rId4"/>
              </a:rPr>
              <a:t>ClientServices@ercot.com</a:t>
            </a:r>
            <a:endParaRPr lang="en-US" sz="1800" dirty="0">
              <a:solidFill>
                <a:schemeClr val="tx2"/>
              </a:solidFill>
              <a:latin typeface="Arial" panose="020B0604020202020204" pitchFamily="34" charset="0"/>
              <a:ea typeface="Calibri" panose="020F0502020204030204" pitchFamily="34" charset="0"/>
            </a:endParaRPr>
          </a:p>
          <a:p>
            <a:endParaRPr lang="en-US" sz="2200" dirty="0">
              <a:solidFill>
                <a:schemeClr val="tx2"/>
              </a:solidFill>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Questions?</a:t>
            </a:r>
          </a:p>
          <a:p>
            <a:pPr lvl="1"/>
            <a:endParaRPr lang="en-US" sz="1800" dirty="0">
              <a:solidFill>
                <a:schemeClr val="tx2"/>
              </a:solidFill>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163887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096000" cy="518318"/>
          </a:xfrm>
        </p:spPr>
        <p:txBody>
          <a:bodyPr/>
          <a:lstStyle/>
          <a:p>
            <a:r>
              <a:rPr lang="en-US" sz="2400" b="1" dirty="0">
                <a:solidFill>
                  <a:schemeClr val="accent1"/>
                </a:solidFill>
              </a:rPr>
              <a:t>Outline</a:t>
            </a:r>
          </a:p>
        </p:txBody>
      </p:sp>
      <p:sp>
        <p:nvSpPr>
          <p:cNvPr id="3" name="Content Placeholder 2"/>
          <p:cNvSpPr>
            <a:spLocks noGrp="1"/>
          </p:cNvSpPr>
          <p:nvPr>
            <p:ph idx="1"/>
          </p:nvPr>
        </p:nvSpPr>
        <p:spPr>
          <a:xfrm>
            <a:off x="228600" y="1066800"/>
            <a:ext cx="8686800" cy="4724400"/>
          </a:xfrm>
        </p:spPr>
        <p:txBody>
          <a:bodyPr/>
          <a:lstStyle/>
          <a:p>
            <a:r>
              <a:rPr lang="en-US" sz="2000" dirty="0">
                <a:solidFill>
                  <a:schemeClr val="tx1">
                    <a:lumMod val="65000"/>
                    <a:lumOff val="35000"/>
                  </a:schemeClr>
                </a:solidFill>
              </a:rPr>
              <a:t>Purpose and scope of weekly Market Readiness meetings</a:t>
            </a:r>
          </a:p>
          <a:p>
            <a:r>
              <a:rPr lang="en-US" sz="2000" dirty="0">
                <a:solidFill>
                  <a:schemeClr val="tx1">
                    <a:lumMod val="65000"/>
                    <a:lumOff val="35000"/>
                  </a:schemeClr>
                </a:solidFill>
              </a:rPr>
              <a:t>Required testing and scorecard for QSEs in MOTE</a:t>
            </a:r>
          </a:p>
          <a:p>
            <a:r>
              <a:rPr lang="en-US" sz="2000" dirty="0">
                <a:solidFill>
                  <a:schemeClr val="tx1">
                    <a:lumMod val="65000"/>
                    <a:lumOff val="35000"/>
                  </a:schemeClr>
                </a:solidFill>
              </a:rPr>
              <a:t>Other supplemental information as needed or requested</a:t>
            </a:r>
          </a:p>
          <a:p>
            <a:pPr lvl="1"/>
            <a:r>
              <a:rPr lang="en-US" sz="1600" dirty="0">
                <a:solidFill>
                  <a:schemeClr val="tx1">
                    <a:lumMod val="65000"/>
                    <a:lumOff val="35000"/>
                  </a:schemeClr>
                </a:solidFill>
              </a:rPr>
              <a:t>High level review of transaction changes</a:t>
            </a:r>
          </a:p>
          <a:p>
            <a:r>
              <a:rPr lang="en-US" sz="2000" dirty="0">
                <a:solidFill>
                  <a:schemeClr val="tx1">
                    <a:lumMod val="65000"/>
                    <a:lumOff val="35000"/>
                  </a:schemeClr>
                </a:solidFill>
              </a:rPr>
              <a:t>Data Cutover Approach</a:t>
            </a:r>
          </a:p>
          <a:p>
            <a:r>
              <a:rPr lang="en-US" sz="2000" dirty="0">
                <a:solidFill>
                  <a:schemeClr val="tx1">
                    <a:lumMod val="65000"/>
                    <a:lumOff val="35000"/>
                  </a:schemeClr>
                </a:solidFill>
              </a:rPr>
              <a:t>Summary and Q&amp;A</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4064255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143000"/>
            <a:ext cx="8534400" cy="5181600"/>
          </a:xfrm>
        </p:spPr>
        <p:txBody>
          <a:bodyPr/>
          <a:lstStyle/>
          <a:p>
            <a:r>
              <a:rPr lang="en-US" sz="1800" dirty="0">
                <a:solidFill>
                  <a:schemeClr val="tx2"/>
                </a:solidFill>
              </a:rPr>
              <a:t>ERCOT’s release for October 13, 2022 carries more risk and complexity than releases in recent years:</a:t>
            </a:r>
          </a:p>
          <a:p>
            <a:pPr lvl="1"/>
            <a:r>
              <a:rPr lang="en-US" sz="1800" dirty="0">
                <a:solidFill>
                  <a:schemeClr val="tx2"/>
                </a:solidFill>
              </a:rPr>
              <a:t>Required system design changes to Ancillary Service (AS) Offers that structurally impacted all QSE AS Offers and is not backward compatible.</a:t>
            </a:r>
          </a:p>
          <a:p>
            <a:pPr lvl="2"/>
            <a:r>
              <a:rPr lang="en-US" sz="1400" dirty="0">
                <a:solidFill>
                  <a:schemeClr val="tx2"/>
                </a:solidFill>
              </a:rPr>
              <a:t>Risk- inability to submit AS Offers due to interface issues would affect ERCOT reliability</a:t>
            </a:r>
          </a:p>
          <a:p>
            <a:pPr lvl="1"/>
            <a:r>
              <a:rPr lang="en-US" sz="1800" dirty="0">
                <a:solidFill>
                  <a:schemeClr val="tx2"/>
                </a:solidFill>
              </a:rPr>
              <a:t>Other transactions for RRS-related submissions are also impacted:</a:t>
            </a:r>
          </a:p>
          <a:p>
            <a:pPr lvl="2"/>
            <a:r>
              <a:rPr lang="en-US" sz="1400" dirty="0">
                <a:solidFill>
                  <a:schemeClr val="tx2"/>
                </a:solidFill>
              </a:rPr>
              <a:t>Current Operating Plan (COP)</a:t>
            </a:r>
          </a:p>
          <a:p>
            <a:pPr lvl="2"/>
            <a:r>
              <a:rPr lang="en-US" sz="1400" dirty="0">
                <a:solidFill>
                  <a:schemeClr val="tx2"/>
                </a:solidFill>
              </a:rPr>
              <a:t>AS Self-Arrangement</a:t>
            </a:r>
          </a:p>
          <a:p>
            <a:pPr lvl="2"/>
            <a:r>
              <a:rPr lang="en-US" sz="1400" dirty="0">
                <a:solidFill>
                  <a:schemeClr val="tx2"/>
                </a:solidFill>
              </a:rPr>
              <a:t>AS Trades</a:t>
            </a:r>
            <a:endParaRPr lang="en-US" sz="1800" dirty="0">
              <a:solidFill>
                <a:schemeClr val="tx2"/>
              </a:solidFill>
            </a:endParaRPr>
          </a:p>
          <a:p>
            <a:pPr lvl="1"/>
            <a:r>
              <a:rPr lang="en-US" sz="1800" dirty="0">
                <a:solidFill>
                  <a:srgbClr val="C00000"/>
                </a:solidFill>
              </a:rPr>
              <a:t>On the day of implementation/cutover, QSEs may be required to cancel and re-submit certain transactions (later agenda item)</a:t>
            </a:r>
          </a:p>
          <a:p>
            <a:pPr lvl="1"/>
            <a:r>
              <a:rPr lang="en-US" sz="1800" dirty="0">
                <a:solidFill>
                  <a:schemeClr val="tx2"/>
                </a:solidFill>
              </a:rPr>
              <a:t>ERCOT will host these weekly calls with SMEs to answer technical and business questions, or to follow up with additional information as needed. </a:t>
            </a:r>
          </a:p>
          <a:p>
            <a:pPr lvl="1"/>
            <a:endParaRPr lang="en-US" sz="1200" dirty="0">
              <a:solidFill>
                <a:schemeClr val="tx2"/>
              </a:solidFill>
            </a:endParaRPr>
          </a:p>
          <a:p>
            <a:pPr lvl="2"/>
            <a:r>
              <a:rPr lang="en-US" sz="1400" i="1" dirty="0">
                <a:solidFill>
                  <a:schemeClr val="tx2"/>
                </a:solidFill>
              </a:rPr>
              <a:t>Note- although not as high risk, the MOTE deployment also supports changes to Firm Fuel awarded providers (Availability Plan). Firm Fuel software deployment is October 13, 2022 for Nov 15, 2022 Operating Day.</a:t>
            </a:r>
          </a:p>
          <a:p>
            <a:pPr lvl="2"/>
            <a:endParaRPr lang="en-US" sz="1400" i="1"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54840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 (continued)</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219200"/>
            <a:ext cx="8534400" cy="4419600"/>
          </a:xfrm>
        </p:spPr>
        <p:txBody>
          <a:bodyPr/>
          <a:lstStyle/>
          <a:p>
            <a:r>
              <a:rPr lang="en-US" sz="1800" u="sng" dirty="0">
                <a:solidFill>
                  <a:schemeClr val="tx2"/>
                </a:solidFill>
              </a:rPr>
              <a:t>Progression of Market Readiness:</a:t>
            </a:r>
          </a:p>
          <a:p>
            <a:pPr lvl="1"/>
            <a:r>
              <a:rPr lang="en-US" sz="1800" dirty="0">
                <a:solidFill>
                  <a:schemeClr val="tx2"/>
                </a:solidFill>
              </a:rPr>
              <a:t>FFRA Interface changes reviewed at </a:t>
            </a:r>
            <a:r>
              <a:rPr lang="en-US" sz="1800" dirty="0">
                <a:solidFill>
                  <a:schemeClr val="tx2"/>
                </a:solidFill>
                <a:hlinkClick r:id="rId2"/>
              </a:rPr>
              <a:t>December 7, 2021 workshop </a:t>
            </a:r>
            <a:endParaRPr lang="en-US" sz="1800" dirty="0">
              <a:solidFill>
                <a:schemeClr val="tx2"/>
              </a:solidFill>
            </a:endParaRPr>
          </a:p>
          <a:p>
            <a:pPr lvl="2"/>
            <a:r>
              <a:rPr lang="en-US" sz="1400" dirty="0">
                <a:solidFill>
                  <a:schemeClr val="tx2"/>
                </a:solidFill>
              </a:rPr>
              <a:t>Updates at every TWG meeting</a:t>
            </a:r>
          </a:p>
          <a:p>
            <a:pPr lvl="1"/>
            <a:r>
              <a:rPr lang="en-US" sz="1800" dirty="0">
                <a:solidFill>
                  <a:schemeClr val="tx2"/>
                </a:solidFill>
              </a:rPr>
              <a:t>Market Notice concerning Market Readiness May 20, 2022</a:t>
            </a:r>
          </a:p>
          <a:p>
            <a:pPr lvl="2"/>
            <a:r>
              <a:rPr lang="en-US" sz="1400" dirty="0">
                <a:solidFill>
                  <a:schemeClr val="tx2"/>
                </a:solidFill>
                <a:effectLst/>
                <a:latin typeface="Arial" panose="020B0604020202020204" pitchFamily="34" charset="0"/>
                <a:ea typeface="Calibri" panose="020F0502020204030204" pitchFamily="34" charset="0"/>
              </a:rPr>
              <a:t>Interface changes are not backward compatible.</a:t>
            </a:r>
          </a:p>
          <a:p>
            <a:pPr lvl="2"/>
            <a:r>
              <a:rPr lang="en-US" sz="1400" dirty="0">
                <a:solidFill>
                  <a:schemeClr val="tx2"/>
                </a:solidFill>
                <a:effectLst/>
                <a:latin typeface="Arial" panose="020B0604020202020204" pitchFamily="34" charset="0"/>
                <a:ea typeface="Calibri" panose="020F0502020204030204" pitchFamily="34" charset="0"/>
              </a:rPr>
              <a:t>All QSEs that are qualified providers of Responsive Reserve Service (RRS), Regulation Service, and/or Non-Spinning Reserve Service will be required to demonstrate their ability to submit offers for these Ancillary Services using the new interface prior to implementation of the FFRA project</a:t>
            </a:r>
          </a:p>
          <a:p>
            <a:pPr lvl="1"/>
            <a:r>
              <a:rPr lang="en-US" sz="1800" dirty="0">
                <a:solidFill>
                  <a:schemeClr val="tx2"/>
                </a:solidFill>
                <a:effectLst/>
                <a:latin typeface="Arial" panose="020B0604020202020204" pitchFamily="34" charset="0"/>
                <a:ea typeface="Calibri" panose="020F0502020204030204" pitchFamily="34" charset="0"/>
              </a:rPr>
              <a:t>Project/Business review at </a:t>
            </a:r>
            <a:r>
              <a:rPr lang="en-US" sz="1800" dirty="0">
                <a:solidFill>
                  <a:schemeClr val="tx2"/>
                </a:solidFill>
                <a:effectLst/>
                <a:latin typeface="Arial" panose="020B0604020202020204" pitchFamily="34" charset="0"/>
                <a:ea typeface="Calibri" panose="020F0502020204030204" pitchFamily="34" charset="0"/>
                <a:hlinkClick r:id="rId3"/>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rPr>
              <a:t>MOTE deployment- August 15, 2022</a:t>
            </a:r>
          </a:p>
          <a:p>
            <a:pPr lvl="2"/>
            <a:r>
              <a:rPr lang="en-US" sz="1400" dirty="0">
                <a:solidFill>
                  <a:schemeClr val="tx2"/>
                </a:solidFill>
                <a:latin typeface="Arial" panose="020B0604020202020204" pitchFamily="34" charset="0"/>
                <a:ea typeface="Calibri" panose="020F0502020204030204" pitchFamily="34" charset="0"/>
              </a:rPr>
              <a:t>MOTE participation required, monitored, and published by ERCOT. </a:t>
            </a:r>
          </a:p>
          <a:p>
            <a:pPr lvl="3"/>
            <a:r>
              <a:rPr lang="en-US" sz="1000" dirty="0">
                <a:solidFill>
                  <a:schemeClr val="tx2"/>
                </a:solidFill>
                <a:latin typeface="Arial" panose="020B0604020202020204" pitchFamily="34" charset="0"/>
                <a:ea typeface="Calibri" panose="020F0502020204030204" pitchFamily="34" charset="0"/>
              </a:rPr>
              <a:t>Weeks 1 &amp; 2 (Aug 15 – Aug 26): No submission summary published</a:t>
            </a:r>
          </a:p>
          <a:p>
            <a:pPr lvl="3"/>
            <a:r>
              <a:rPr lang="en-US" sz="1000" dirty="0">
                <a:solidFill>
                  <a:schemeClr val="tx2"/>
                </a:solidFill>
                <a:latin typeface="Arial" panose="020B0604020202020204" pitchFamily="34" charset="0"/>
                <a:ea typeface="Calibri" panose="020F0502020204030204" pitchFamily="34" charset="0"/>
              </a:rPr>
              <a:t>Weeks 3 &amp; 4 (Aug 29 – Sep 9):  Publish weekly submission summary by QSE (target 50% success)</a:t>
            </a:r>
          </a:p>
          <a:p>
            <a:pPr lvl="3"/>
            <a:r>
              <a:rPr lang="en-US" sz="1000" dirty="0">
                <a:solidFill>
                  <a:schemeClr val="tx2"/>
                </a:solidFill>
                <a:latin typeface="Arial" panose="020B0604020202020204" pitchFamily="34" charset="0"/>
                <a:ea typeface="Calibri" panose="020F0502020204030204" pitchFamily="34" charset="0"/>
              </a:rPr>
              <a:t>Weeks 5 &amp; 6 (Sep 12 – Sep 23):  Publish weekly submission summary by QSE (target 75% success)</a:t>
            </a:r>
          </a:p>
          <a:p>
            <a:pPr lvl="3"/>
            <a:r>
              <a:rPr lang="en-US" sz="1000" dirty="0">
                <a:solidFill>
                  <a:schemeClr val="tx2"/>
                </a:solidFill>
                <a:latin typeface="Arial" panose="020B0604020202020204" pitchFamily="34" charset="0"/>
                <a:ea typeface="Calibri" panose="020F0502020204030204" pitchFamily="34" charset="0"/>
              </a:rPr>
              <a:t>Week   7 &amp; 8 (Sept 26 – Oct 7):  Publish weekly submission summary by QSE (target 95% success)</a:t>
            </a:r>
          </a:p>
          <a:p>
            <a:pPr lvl="1"/>
            <a:r>
              <a:rPr lang="en-US" sz="1800" dirty="0">
                <a:solidFill>
                  <a:srgbClr val="C00000"/>
                </a:solidFill>
                <a:effectLst/>
                <a:latin typeface="Arial" panose="020B0604020202020204" pitchFamily="34" charset="0"/>
                <a:ea typeface="Calibri" panose="020F0502020204030204" pitchFamily="34" charset="0"/>
              </a:rPr>
              <a:t>Weekly Market Readiness- every Tuesday, 10am Aug 30-Oct 4, 2022</a:t>
            </a:r>
          </a:p>
          <a:p>
            <a:pPr lvl="1"/>
            <a:r>
              <a:rPr lang="en-US" sz="1800" dirty="0">
                <a:solidFill>
                  <a:srgbClr val="C00000"/>
                </a:solidFill>
                <a:effectLst/>
                <a:latin typeface="Arial" panose="020B0604020202020204" pitchFamily="34" charset="0"/>
                <a:ea typeface="Calibri" panose="020F0502020204030204" pitchFamily="34" charset="0"/>
              </a:rPr>
              <a:t>FFRA Go-Live October 13, 2022</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19754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90600"/>
            <a:ext cx="8674916" cy="5029200"/>
          </a:xfrm>
        </p:spPr>
        <p:txBody>
          <a:bodyPr/>
          <a:lstStyle/>
          <a:p>
            <a:pPr lvl="1"/>
            <a:r>
              <a:rPr lang="en-US" sz="1800" dirty="0">
                <a:solidFill>
                  <a:schemeClr val="tx2"/>
                </a:solidFill>
                <a:latin typeface="Arial" panose="020B0604020202020204" pitchFamily="34" charset="0"/>
                <a:ea typeface="Calibri" panose="020F0502020204030204" pitchFamily="34" charset="0"/>
              </a:rPr>
              <a:t>All QSEs highly encouraged to test in MOTE at their own pace</a:t>
            </a:r>
          </a:p>
          <a:p>
            <a:pPr lvl="1"/>
            <a:endParaRPr lang="en-US" sz="18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Required participation </a:t>
            </a:r>
            <a:r>
              <a:rPr lang="en-US" sz="1800" u="sng" dirty="0">
                <a:solidFill>
                  <a:schemeClr val="tx2"/>
                </a:solidFill>
                <a:latin typeface="Arial" panose="020B0604020202020204" pitchFamily="34" charset="0"/>
                <a:ea typeface="Calibri" panose="020F0502020204030204" pitchFamily="34" charset="0"/>
              </a:rPr>
              <a:t>for QSEs that submitted AS Offers May 15 through Aug 15, 2022</a:t>
            </a:r>
            <a:r>
              <a:rPr lang="en-US" sz="1800" dirty="0">
                <a:solidFill>
                  <a:schemeClr val="tx2"/>
                </a:solidFill>
                <a:latin typeface="Arial" panose="020B0604020202020204" pitchFamily="34" charset="0"/>
                <a:ea typeface="Calibri" panose="020F0502020204030204" pitchFamily="34" charset="0"/>
              </a:rPr>
              <a:t> will be monitored and published to TAC. </a:t>
            </a:r>
          </a:p>
          <a:p>
            <a:pPr lvl="1"/>
            <a:r>
              <a:rPr lang="en-US" sz="1800" dirty="0">
                <a:solidFill>
                  <a:schemeClr val="tx2"/>
                </a:solidFill>
                <a:latin typeface="Arial" panose="020B0604020202020204" pitchFamily="34" charset="0"/>
                <a:ea typeface="Calibri" panose="020F0502020204030204" pitchFamily="34" charset="0"/>
              </a:rPr>
              <a:t>MOTE participation targets for required QSE AS Offers:</a:t>
            </a:r>
          </a:p>
          <a:p>
            <a:pPr lvl="2"/>
            <a:r>
              <a:rPr lang="en-US" sz="1200" dirty="0">
                <a:solidFill>
                  <a:srgbClr val="00B050"/>
                </a:solidFill>
                <a:latin typeface="Arial" panose="020B0604020202020204" pitchFamily="34" charset="0"/>
                <a:ea typeface="Calibri" panose="020F0502020204030204" pitchFamily="34" charset="0"/>
              </a:rPr>
              <a:t>Weeks 1 &amp; 2 (Aug 15 – Aug 28):  No submission summary published</a:t>
            </a:r>
          </a:p>
          <a:p>
            <a:pPr lvl="2"/>
            <a:r>
              <a:rPr lang="en-US" sz="1200" dirty="0">
                <a:solidFill>
                  <a:srgbClr val="00B050"/>
                </a:solidFill>
                <a:latin typeface="Arial" panose="020B0604020202020204" pitchFamily="34" charset="0"/>
                <a:ea typeface="Calibri" panose="020F0502020204030204" pitchFamily="34" charset="0"/>
              </a:rPr>
              <a:t>Weeks 3 &amp; 4 (Aug 29 – Sep 11):   Publish weekly submission summary by QSE (target 50% success)</a:t>
            </a:r>
          </a:p>
          <a:p>
            <a:pPr lvl="2"/>
            <a:r>
              <a:rPr lang="en-US" sz="1200" dirty="0">
                <a:solidFill>
                  <a:schemeClr val="tx2"/>
                </a:solidFill>
                <a:highlight>
                  <a:srgbClr val="00FFFF"/>
                </a:highlight>
                <a:latin typeface="Arial" panose="020B0604020202020204" pitchFamily="34" charset="0"/>
                <a:ea typeface="Calibri" panose="020F0502020204030204" pitchFamily="34" charset="0"/>
              </a:rPr>
              <a:t>Weeks 5 &amp; 6 (Sep 12 – Sep 25):  Publish weekly submission summary by QSE (target 75% success)</a:t>
            </a:r>
          </a:p>
          <a:p>
            <a:pPr lvl="2"/>
            <a:r>
              <a:rPr lang="en-US" sz="1200" dirty="0">
                <a:solidFill>
                  <a:schemeClr val="tx2"/>
                </a:solidFill>
                <a:latin typeface="Arial" panose="020B0604020202020204" pitchFamily="34" charset="0"/>
                <a:ea typeface="Calibri" panose="020F0502020204030204" pitchFamily="34" charset="0"/>
              </a:rPr>
              <a:t>Week   7 &amp; 8 (Sept 26 – Oct 9):   Publish weekly submission summary by QSE (target 95% success)</a:t>
            </a:r>
          </a:p>
          <a:p>
            <a:pPr lvl="1"/>
            <a:r>
              <a:rPr lang="en-US" sz="1800" dirty="0">
                <a:solidFill>
                  <a:schemeClr val="tx2"/>
                </a:solidFill>
                <a:latin typeface="Arial" panose="020B0604020202020204" pitchFamily="34" charset="0"/>
              </a:rPr>
              <a:t>The list of required QSEs is in scorecard and posted with presentation</a:t>
            </a:r>
          </a:p>
          <a:p>
            <a:pPr lvl="2"/>
            <a:r>
              <a:rPr lang="en-US" sz="1400" dirty="0">
                <a:solidFill>
                  <a:schemeClr val="tx2"/>
                </a:solidFill>
                <a:latin typeface="Arial" panose="020B0604020202020204" pitchFamily="34" charset="0"/>
              </a:rPr>
              <a:t>For 56 QSEs, ERCOT is tracking each QSE that submitted submit at least one AS Offer during the week for each service that they offered in the 90-day window May15-Aug15.</a:t>
            </a:r>
          </a:p>
          <a:p>
            <a:pPr lvl="3"/>
            <a:r>
              <a:rPr lang="en-US" sz="1200" b="1" dirty="0">
                <a:solidFill>
                  <a:schemeClr val="tx2"/>
                </a:solidFill>
                <a:highlight>
                  <a:srgbClr val="99FF99"/>
                </a:highlight>
                <a:latin typeface="Arial" panose="020B0604020202020204" pitchFamily="34" charset="0"/>
              </a:rPr>
              <a:t>Green = All AS types historically offered were submitted at least once during week</a:t>
            </a:r>
          </a:p>
          <a:p>
            <a:pPr lvl="3"/>
            <a:r>
              <a:rPr lang="en-US" sz="1200" b="1" dirty="0">
                <a:solidFill>
                  <a:schemeClr val="tx2"/>
                </a:solidFill>
                <a:highlight>
                  <a:srgbClr val="FFFF99"/>
                </a:highlight>
                <a:latin typeface="Arial" panose="020B0604020202020204" pitchFamily="34" charset="0"/>
              </a:rPr>
              <a:t>Yellow = Some, but not all, types of AS Offers submitted</a:t>
            </a:r>
          </a:p>
          <a:p>
            <a:pPr lvl="3"/>
            <a:r>
              <a:rPr lang="en-US" sz="1200" b="1" dirty="0">
                <a:solidFill>
                  <a:srgbClr val="C00000"/>
                </a:solidFill>
                <a:latin typeface="Arial" panose="020B0604020202020204" pitchFamily="34" charset="0"/>
              </a:rPr>
              <a:t>Red = No AS Offers submitted</a:t>
            </a:r>
          </a:p>
          <a:p>
            <a:pPr lvl="1"/>
            <a:r>
              <a:rPr lang="en-US" sz="1800" dirty="0">
                <a:solidFill>
                  <a:schemeClr val="tx2"/>
                </a:solidFill>
                <a:latin typeface="Arial" panose="020B0604020202020204" pitchFamily="34" charset="0"/>
              </a:rPr>
              <a:t>If you need assistance identifying which Ancillary Services your company submitted May 15 – Aug 15, please contact </a:t>
            </a:r>
            <a:r>
              <a:rPr lang="en-US" sz="1600" dirty="0">
                <a:solidFill>
                  <a:srgbClr val="C00000"/>
                </a:solidFill>
                <a:latin typeface="Arial" panose="020B0604020202020204" pitchFamily="34" charset="0"/>
                <a:hlinkClick r:id="rId2"/>
              </a:rPr>
              <a:t>Matt.Mereness@ercot.com</a:t>
            </a:r>
            <a:endParaRPr lang="en-US" sz="2000" dirty="0">
              <a:solidFill>
                <a:srgbClr val="C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15978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6" name="TextBox 5">
            <a:extLst>
              <a:ext uri="{FF2B5EF4-FFF2-40B4-BE49-F238E27FC236}">
                <a16:creationId xmlns:a16="http://schemas.microsoft.com/office/drawing/2014/main" id="{770BCEFC-CB52-4FD7-9938-BE1F4E23953B}"/>
              </a:ext>
            </a:extLst>
          </p:cNvPr>
          <p:cNvSpPr txBox="1"/>
          <p:nvPr/>
        </p:nvSpPr>
        <p:spPr>
          <a:xfrm>
            <a:off x="533400" y="5239434"/>
            <a:ext cx="7010400" cy="646331"/>
          </a:xfrm>
          <a:prstGeom prst="rect">
            <a:avLst/>
          </a:prstGeom>
          <a:noFill/>
        </p:spPr>
        <p:txBody>
          <a:bodyPr wrap="square" rtlCol="0">
            <a:spAutoFit/>
          </a:bodyPr>
          <a:lstStyle/>
          <a:p>
            <a:r>
              <a:rPr lang="en-US" dirty="0"/>
              <a:t>Weekly posting on TAC homepage: 	</a:t>
            </a:r>
            <a:r>
              <a:rPr lang="en-US" dirty="0">
                <a:hlinkClick r:id="rId2"/>
              </a:rPr>
              <a:t>https://www.ercot.com/committees/tac</a:t>
            </a:r>
            <a:r>
              <a:rPr lang="en-US" dirty="0"/>
              <a:t> </a:t>
            </a:r>
          </a:p>
        </p:txBody>
      </p:sp>
      <p:sp>
        <p:nvSpPr>
          <p:cNvPr id="3" name="TextBox 2">
            <a:extLst>
              <a:ext uri="{FF2B5EF4-FFF2-40B4-BE49-F238E27FC236}">
                <a16:creationId xmlns:a16="http://schemas.microsoft.com/office/drawing/2014/main" id="{543890BA-33AA-4D50-B22A-3C42B4787E03}"/>
              </a:ext>
            </a:extLst>
          </p:cNvPr>
          <p:cNvSpPr txBox="1"/>
          <p:nvPr/>
        </p:nvSpPr>
        <p:spPr>
          <a:xfrm>
            <a:off x="304800" y="964489"/>
            <a:ext cx="7620000" cy="646331"/>
          </a:xfrm>
          <a:prstGeom prst="rect">
            <a:avLst/>
          </a:prstGeom>
          <a:noFill/>
        </p:spPr>
        <p:txBody>
          <a:bodyPr wrap="square" rtlCol="0">
            <a:spAutoFit/>
          </a:bodyPr>
          <a:lstStyle/>
          <a:p>
            <a:r>
              <a:rPr lang="en-US" dirty="0">
                <a:solidFill>
                  <a:schemeClr val="tx1">
                    <a:lumMod val="65000"/>
                    <a:lumOff val="35000"/>
                  </a:schemeClr>
                </a:solidFill>
              </a:rPr>
              <a:t>Review live scorecard- goal is 50% by end of Week 2 (Sep 5- Sep 11)</a:t>
            </a:r>
          </a:p>
          <a:p>
            <a:r>
              <a:rPr lang="en-US" dirty="0">
                <a:solidFill>
                  <a:srgbClr val="00B050"/>
                </a:solidFill>
              </a:rPr>
              <a:t>	Good news that progress is on-track at 59%</a:t>
            </a:r>
          </a:p>
        </p:txBody>
      </p:sp>
      <p:pic>
        <p:nvPicPr>
          <p:cNvPr id="7" name="Picture 6">
            <a:extLst>
              <a:ext uri="{FF2B5EF4-FFF2-40B4-BE49-F238E27FC236}">
                <a16:creationId xmlns:a16="http://schemas.microsoft.com/office/drawing/2014/main" id="{B72E2AD3-237A-48CC-99BE-54D84DE485B6}"/>
              </a:ext>
            </a:extLst>
          </p:cNvPr>
          <p:cNvPicPr>
            <a:picLocks noChangeAspect="1"/>
          </p:cNvPicPr>
          <p:nvPr/>
        </p:nvPicPr>
        <p:blipFill>
          <a:blip r:embed="rId3"/>
          <a:stretch>
            <a:fillRect/>
          </a:stretch>
        </p:blipFill>
        <p:spPr>
          <a:xfrm>
            <a:off x="542925" y="1905000"/>
            <a:ext cx="7381875" cy="2400300"/>
          </a:xfrm>
          <a:prstGeom prst="rect">
            <a:avLst/>
          </a:prstGeom>
        </p:spPr>
      </p:pic>
    </p:spTree>
    <p:extLst>
      <p:ext uri="{BB962C8B-B14F-4D97-AF65-F5344CB8AC3E}">
        <p14:creationId xmlns:p14="http://schemas.microsoft.com/office/powerpoint/2010/main" val="1642537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a:t>
            </a:r>
            <a:br>
              <a:rPr lang="en-US" sz="2400" dirty="0"/>
            </a:br>
            <a:r>
              <a:rPr lang="en-US" sz="2400" dirty="0"/>
              <a:t>High level review of transaction changes</a:t>
            </a:r>
            <a:br>
              <a:rPr lang="en-US" sz="2400" dirty="0"/>
            </a:br>
            <a:endParaRPr lang="en-US" sz="2400" dirty="0"/>
          </a:p>
        </p:txBody>
      </p:sp>
      <p:sp>
        <p:nvSpPr>
          <p:cNvPr id="3" name="Content Placeholder 2"/>
          <p:cNvSpPr>
            <a:spLocks noGrp="1"/>
          </p:cNvSpPr>
          <p:nvPr>
            <p:ph idx="1"/>
          </p:nvPr>
        </p:nvSpPr>
        <p:spPr>
          <a:xfrm>
            <a:off x="304800" y="1030067"/>
            <a:ext cx="8534400" cy="5064627"/>
          </a:xfrm>
        </p:spPr>
        <p:txBody>
          <a:bodyPr/>
          <a:lstStyle/>
          <a:p>
            <a:pPr marL="0" indent="0">
              <a:buNone/>
            </a:pPr>
            <a:endParaRPr lang="en-US" sz="1800" dirty="0"/>
          </a:p>
          <a:p>
            <a:pPr marL="0" indent="0">
              <a:buNone/>
            </a:pPr>
            <a:r>
              <a:rPr lang="en-US" sz="1800" dirty="0"/>
              <a:t>Reminder: New RRS Subtypes implemented October 13, 2022</a:t>
            </a:r>
          </a:p>
          <a:p>
            <a:pPr marL="0" indent="0">
              <a:buNone/>
            </a:pPr>
            <a:endParaRPr lang="en-US" dirty="0"/>
          </a:p>
          <a:p>
            <a:r>
              <a:rPr lang="en-US" dirty="0"/>
              <a:t>RRS – Primary Frequency Response (</a:t>
            </a:r>
            <a:r>
              <a:rPr lang="en-US" dirty="0">
                <a:solidFill>
                  <a:srgbClr val="FF0000"/>
                </a:solidFill>
              </a:rPr>
              <a:t>RRSPF</a:t>
            </a:r>
            <a:r>
              <a:rPr lang="en-US" dirty="0"/>
              <a:t>)</a:t>
            </a:r>
          </a:p>
          <a:p>
            <a:pPr lvl="1"/>
            <a:r>
              <a:rPr lang="en-US" sz="1800" dirty="0"/>
              <a:t>Analogous to previous RRSGN + RRSLD</a:t>
            </a:r>
          </a:p>
          <a:p>
            <a:r>
              <a:rPr lang="en-US" dirty="0"/>
              <a:t>RRS – Load Resources controlled by high-set under-frequency relays (</a:t>
            </a:r>
            <a:r>
              <a:rPr lang="en-US" dirty="0">
                <a:solidFill>
                  <a:srgbClr val="FF0000"/>
                </a:solidFill>
              </a:rPr>
              <a:t>RRSUF</a:t>
            </a:r>
            <a:r>
              <a:rPr lang="en-US" dirty="0"/>
              <a:t>) </a:t>
            </a:r>
          </a:p>
          <a:p>
            <a:pPr lvl="1"/>
            <a:r>
              <a:rPr lang="en-US" sz="1800" dirty="0"/>
              <a:t>Analogous to previous RRSNC</a:t>
            </a:r>
          </a:p>
          <a:p>
            <a:r>
              <a:rPr lang="en-US" dirty="0"/>
              <a:t>RRS - Fast Frequency Response (</a:t>
            </a:r>
            <a:r>
              <a:rPr lang="en-US" dirty="0">
                <a:solidFill>
                  <a:srgbClr val="FF0000"/>
                </a:solidFill>
              </a:rPr>
              <a:t>RRSFF</a:t>
            </a:r>
            <a:r>
              <a:rPr lang="en-US" dirty="0"/>
              <a:t>) </a:t>
            </a:r>
          </a:p>
          <a:p>
            <a:pPr lvl="1"/>
            <a:r>
              <a:rPr lang="en-US" sz="1800" dirty="0"/>
              <a:t>Responds within 15 cycles after frequency meets or drops below a preset threshold (59.85 HZ)</a:t>
            </a:r>
          </a:p>
          <a:p>
            <a:pPr lvl="1"/>
            <a:r>
              <a:rPr lang="en-US" sz="1800" dirty="0"/>
              <a:t>Sustained for at least 15 minutes, recovers in 15 minutes</a:t>
            </a:r>
          </a:p>
          <a:p>
            <a:pPr lvl="1"/>
            <a:r>
              <a:rPr lang="en-US" sz="1800" dirty="0"/>
              <a:t>Can be offered by qualifying Energy Storage (ESR) GEN and CLR, GEN (non ESR), CLR (non ESR), and NCLR.</a:t>
            </a:r>
          </a:p>
          <a:p>
            <a:endParaRPr lang="en-US" sz="2000" dirty="0"/>
          </a:p>
          <a:p>
            <a:pPr marL="457200" lvl="1" indent="0">
              <a:buNone/>
            </a:pPr>
            <a:endParaRPr lang="en-US" sz="1800" dirty="0"/>
          </a:p>
          <a:p>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4003604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COP Changes</a:t>
            </a:r>
          </a:p>
        </p:txBody>
      </p:sp>
      <p:sp>
        <p:nvSpPr>
          <p:cNvPr id="3" name="Content Placeholder 2"/>
          <p:cNvSpPr>
            <a:spLocks noGrp="1"/>
          </p:cNvSpPr>
          <p:nvPr>
            <p:ph idx="1"/>
          </p:nvPr>
        </p:nvSpPr>
        <p:spPr>
          <a:xfrm>
            <a:off x="270545" y="1295400"/>
            <a:ext cx="8534400" cy="5064627"/>
          </a:xfrm>
        </p:spPr>
        <p:txBody>
          <a:bodyPr/>
          <a:lstStyle/>
          <a:p>
            <a:r>
              <a:rPr lang="en-US" dirty="0"/>
              <a:t>COP AS Resource Responsibility </a:t>
            </a:r>
          </a:p>
          <a:p>
            <a:pPr lvl="1"/>
            <a:r>
              <a:rPr lang="en-US" dirty="0"/>
              <a:t>RRS</a:t>
            </a:r>
          </a:p>
          <a:p>
            <a:r>
              <a:rPr lang="en-US" dirty="0"/>
              <a:t>Will be replaced by the new RRS subtypes:</a:t>
            </a:r>
          </a:p>
          <a:p>
            <a:pPr lvl="1"/>
            <a:r>
              <a:rPr lang="en-US" dirty="0">
                <a:solidFill>
                  <a:srgbClr val="FF0000"/>
                </a:solidFill>
              </a:rPr>
              <a:t>RRSPF</a:t>
            </a:r>
          </a:p>
          <a:p>
            <a:pPr lvl="1"/>
            <a:r>
              <a:rPr lang="en-US" dirty="0">
                <a:solidFill>
                  <a:srgbClr val="FF0000"/>
                </a:solidFill>
              </a:rPr>
              <a:t>RRSFF</a:t>
            </a:r>
          </a:p>
          <a:p>
            <a:pPr lvl="1"/>
            <a:r>
              <a:rPr lang="en-US" dirty="0">
                <a:solidFill>
                  <a:srgbClr val="FF0000"/>
                </a:solidFill>
              </a:rPr>
              <a:t>RRSUF</a:t>
            </a:r>
          </a:p>
          <a:p>
            <a:pPr marL="457200" lvl="1" indent="0">
              <a:buNone/>
            </a:pPr>
            <a:endParaRPr lang="en-US" dirty="0"/>
          </a:p>
          <a:p>
            <a:pPr marL="457200" lvl="1" indent="0">
              <a:buNone/>
            </a:pPr>
            <a:r>
              <a:rPr lang="en-US" dirty="0"/>
              <a:t>Note: Submit OD +2 </a:t>
            </a:r>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764057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Self-Arranged AS Changes</a:t>
            </a:r>
          </a:p>
        </p:txBody>
      </p:sp>
      <p:sp>
        <p:nvSpPr>
          <p:cNvPr id="3" name="Content Placeholder 2"/>
          <p:cNvSpPr>
            <a:spLocks noGrp="1"/>
          </p:cNvSpPr>
          <p:nvPr>
            <p:ph idx="1"/>
          </p:nvPr>
        </p:nvSpPr>
        <p:spPr>
          <a:xfrm>
            <a:off x="304800" y="1219200"/>
            <a:ext cx="8534400" cy="5064627"/>
          </a:xfrm>
        </p:spPr>
        <p:txBody>
          <a:bodyPr/>
          <a:lstStyle/>
          <a:p>
            <a:pPr marL="0" indent="0">
              <a:buNone/>
            </a:pPr>
            <a:r>
              <a:rPr lang="en-US" sz="2000" dirty="0"/>
              <a:t>Previous RRS AS Self Arrangement types:</a:t>
            </a:r>
          </a:p>
          <a:p>
            <a:pPr marL="0" indent="0">
              <a:buNone/>
            </a:pPr>
            <a:r>
              <a:rPr lang="en-US" sz="1800" dirty="0">
                <a:solidFill>
                  <a:schemeClr val="tx1">
                    <a:lumMod val="65000"/>
                    <a:lumOff val="35000"/>
                  </a:schemeClr>
                </a:solidFill>
              </a:rPr>
              <a:t>	RRSGN, RRSLD, and RRSNC </a:t>
            </a:r>
            <a:endParaRPr lang="en-US" sz="2000" dirty="0">
              <a:solidFill>
                <a:schemeClr val="tx1">
                  <a:lumMod val="65000"/>
                  <a:lumOff val="35000"/>
                </a:schemeClr>
              </a:solidFill>
            </a:endParaRPr>
          </a:p>
          <a:p>
            <a:pPr marL="0" indent="0">
              <a:buNone/>
            </a:pPr>
            <a:r>
              <a:rPr lang="en-US" sz="2000" dirty="0"/>
              <a:t>Will be replaced by new RRS subtypes:</a:t>
            </a:r>
          </a:p>
          <a:p>
            <a:pPr marL="0" indent="0">
              <a:buNone/>
            </a:pPr>
            <a:r>
              <a:rPr lang="en-US" sz="1800" dirty="0">
                <a:solidFill>
                  <a:schemeClr val="accent1">
                    <a:lumMod val="75000"/>
                  </a:schemeClr>
                </a:solidFill>
              </a:rPr>
              <a:t>	</a:t>
            </a:r>
            <a:r>
              <a:rPr lang="en-US" sz="1800" dirty="0">
                <a:solidFill>
                  <a:srgbClr val="FF0000"/>
                </a:solidFill>
              </a:rPr>
              <a:t>RRSPF</a:t>
            </a:r>
            <a:r>
              <a:rPr lang="en-US" sz="1800" dirty="0">
                <a:solidFill>
                  <a:schemeClr val="accent1">
                    <a:lumMod val="75000"/>
                  </a:schemeClr>
                </a:solidFill>
              </a:rPr>
              <a:t>, </a:t>
            </a:r>
            <a:r>
              <a:rPr lang="en-US" sz="1800" dirty="0">
                <a:solidFill>
                  <a:srgbClr val="FF0000"/>
                </a:solidFill>
              </a:rPr>
              <a:t>RRSFF</a:t>
            </a:r>
            <a:r>
              <a:rPr lang="en-US" sz="1800" dirty="0">
                <a:solidFill>
                  <a:schemeClr val="accent1">
                    <a:lumMod val="75000"/>
                  </a:schemeClr>
                </a:solidFill>
              </a:rPr>
              <a:t>,</a:t>
            </a:r>
            <a:r>
              <a:rPr lang="en-US" sz="1800" dirty="0"/>
              <a:t> and </a:t>
            </a:r>
            <a:r>
              <a:rPr lang="en-US" sz="1800" dirty="0">
                <a:solidFill>
                  <a:srgbClr val="FF0000"/>
                </a:solidFill>
              </a:rPr>
              <a:t>RRSUF</a:t>
            </a:r>
            <a:r>
              <a:rPr lang="en-US" sz="1800" dirty="0"/>
              <a:t> </a:t>
            </a:r>
          </a:p>
          <a:p>
            <a:pPr marL="0" indent="0">
              <a:buNone/>
            </a:pPr>
            <a:endParaRPr lang="en-US" sz="1800" dirty="0"/>
          </a:p>
          <a:p>
            <a:pPr marL="0" indent="0">
              <a:buNone/>
            </a:pPr>
            <a:endParaRPr lang="en-US" sz="2400" dirty="0"/>
          </a:p>
          <a:p>
            <a:pPr marL="0" indent="0">
              <a:buNone/>
            </a:pPr>
            <a:r>
              <a:rPr lang="en-US" sz="1800" dirty="0"/>
              <a:t>Note: AS Obligation for RRS will continue being reported as “RRS” obligation, not by new subtypes. </a:t>
            </a:r>
          </a:p>
          <a:p>
            <a:pPr marL="0" indent="0">
              <a:buNone/>
            </a:pPr>
            <a:endParaRPr lang="en-US" dirty="0"/>
          </a:p>
          <a:p>
            <a:pPr marL="0" indent="0">
              <a:buNone/>
            </a:pPr>
            <a:r>
              <a:rPr lang="en-US" dirty="0"/>
              <a:t>Note: Submit OD +2 </a:t>
            </a:r>
          </a:p>
          <a:p>
            <a:pPr marL="0" indent="0">
              <a:buNone/>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81627720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277571</TotalTime>
  <Words>1776</Words>
  <Application>Microsoft Office PowerPoint</Application>
  <PresentationFormat>On-screen Show (4:3)</PresentationFormat>
  <Paragraphs>189</Paragraphs>
  <Slides>16</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16</vt:i4>
      </vt:variant>
    </vt:vector>
  </HeadingPairs>
  <TitlesOfParts>
    <vt:vector size="24" baseType="lpstr">
      <vt:lpstr>Arial</vt:lpstr>
      <vt:lpstr>Calibri</vt:lpstr>
      <vt:lpstr>Courier New</vt:lpstr>
      <vt:lpstr>Wingdings</vt:lpstr>
      <vt:lpstr>1_Custom Design</vt:lpstr>
      <vt:lpstr>Office Theme</vt:lpstr>
      <vt:lpstr>Custom Design</vt:lpstr>
      <vt:lpstr>2_Office Theme</vt:lpstr>
      <vt:lpstr>PowerPoint Presentation</vt:lpstr>
      <vt:lpstr>Outline</vt:lpstr>
      <vt:lpstr>Purpose and scope of weekly Market Readiness meetings</vt:lpstr>
      <vt:lpstr>Purpose and scope of weekly Market Readiness meetings (continued)</vt:lpstr>
      <vt:lpstr>Required testing and scorecard for QSEs in MOTE </vt:lpstr>
      <vt:lpstr>Required testing and scorecard for QSEs in MOTE</vt:lpstr>
      <vt:lpstr>Other Supplemental Information High level review of transaction changes </vt:lpstr>
      <vt:lpstr>Other Supplemental Information:  COP Changes</vt:lpstr>
      <vt:lpstr>Other Supplemental Information:  Self-Arranged AS Changes</vt:lpstr>
      <vt:lpstr>Other Supplemental Information:  AS Trades</vt:lpstr>
      <vt:lpstr>Other Supplemental Information:  AS Offer Changes</vt:lpstr>
      <vt:lpstr>Other Supplemental Information:  AS Awards Changes</vt:lpstr>
      <vt:lpstr>Other Supplemental Information:  Telemetry changes</vt:lpstr>
      <vt:lpstr>Other Supplemental Information:  Firm Fuel Supply Service Change </vt:lpstr>
      <vt:lpstr>Data Cutover Approach </vt:lpstr>
      <vt:lpstr>Summary and Q&amp;A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2834</cp:revision>
  <cp:lastPrinted>2020-02-05T17:47:59Z</cp:lastPrinted>
  <dcterms:created xsi:type="dcterms:W3CDTF">2016-01-21T15:20:31Z</dcterms:created>
  <dcterms:modified xsi:type="dcterms:W3CDTF">2022-09-13T14:24:58Z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