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2"/>
  </p:notesMasterIdLst>
  <p:handoutMasterIdLst>
    <p:handoutMasterId r:id="rId13"/>
  </p:handoutMasterIdLst>
  <p:sldIdLst>
    <p:sldId id="338" r:id="rId6"/>
    <p:sldId id="6470" r:id="rId7"/>
    <p:sldId id="342" r:id="rId8"/>
    <p:sldId id="343" r:id="rId9"/>
    <p:sldId id="6471" r:id="rId10"/>
    <p:sldId id="305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45" autoAdjust="0"/>
  </p:normalViewPr>
  <p:slideViewPr>
    <p:cSldViewPr showGuides="1">
      <p:cViewPr varScale="1">
        <p:scale>
          <a:sx n="94" d="100"/>
          <a:sy n="94" d="100"/>
        </p:scale>
        <p:origin x="156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lis, Stephen" userId="4217e5b7-af20-42de-818f-e9ca39127043" providerId="ADAL" clId="{C71159DB-48C2-40B5-87FD-8C168FA7DAC7}"/>
    <pc:docChg chg="custSel modSld">
      <pc:chgData name="Solis, Stephen" userId="4217e5b7-af20-42de-818f-e9ca39127043" providerId="ADAL" clId="{C71159DB-48C2-40B5-87FD-8C168FA7DAC7}" dt="2022-09-13T13:28:57.450" v="4" actId="20577"/>
      <pc:docMkLst>
        <pc:docMk/>
      </pc:docMkLst>
      <pc:sldChg chg="modSp mod">
        <pc:chgData name="Solis, Stephen" userId="4217e5b7-af20-42de-818f-e9ca39127043" providerId="ADAL" clId="{C71159DB-48C2-40B5-87FD-8C168FA7DAC7}" dt="2022-09-13T13:28:57.450" v="4" actId="20577"/>
        <pc:sldMkLst>
          <pc:docMk/>
          <pc:sldMk cId="3985253892" sldId="343"/>
        </pc:sldMkLst>
        <pc:spChg chg="mod">
          <ac:chgData name="Solis, Stephen" userId="4217e5b7-af20-42de-818f-e9ca39127043" providerId="ADAL" clId="{C71159DB-48C2-40B5-87FD-8C168FA7DAC7}" dt="2022-09-13T13:28:57.450" v="4" actId="20577"/>
          <ac:spMkLst>
            <pc:docMk/>
            <pc:sldMk cId="3985253892" sldId="343"/>
            <ac:spMk id="3" creationId="{46880CAE-DF4B-492D-BAA9-022DB92CCDD6}"/>
          </ac:spMkLst>
        </pc:spChg>
      </pc:sldChg>
      <pc:sldChg chg="addSp delSp modSp mod">
        <pc:chgData name="Solis, Stephen" userId="4217e5b7-af20-42de-818f-e9ca39127043" providerId="ADAL" clId="{C71159DB-48C2-40B5-87FD-8C168FA7DAC7}" dt="2022-09-12T23:12:31.952" v="2" actId="167"/>
        <pc:sldMkLst>
          <pc:docMk/>
          <pc:sldMk cId="2616652788" sldId="6470"/>
        </pc:sldMkLst>
        <pc:picChg chg="add ord">
          <ac:chgData name="Solis, Stephen" userId="4217e5b7-af20-42de-818f-e9ca39127043" providerId="ADAL" clId="{C71159DB-48C2-40B5-87FD-8C168FA7DAC7}" dt="2022-09-12T23:12:31.952" v="2" actId="167"/>
          <ac:picMkLst>
            <pc:docMk/>
            <pc:sldMk cId="2616652788" sldId="6470"/>
            <ac:picMk id="13" creationId="{EBC8728F-9681-462A-A11F-C334B32C87F6}"/>
          </ac:picMkLst>
        </pc:picChg>
        <pc:picChg chg="del">
          <ac:chgData name="Solis, Stephen" userId="4217e5b7-af20-42de-818f-e9ca39127043" providerId="ADAL" clId="{C71159DB-48C2-40B5-87FD-8C168FA7DAC7}" dt="2022-09-12T23:11:21.603" v="0" actId="478"/>
          <ac:picMkLst>
            <pc:docMk/>
            <pc:sldMk cId="2616652788" sldId="6470"/>
            <ac:picMk id="23" creationId="{D83A287D-62AA-48B2-A902-DCD78EDBAAB3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9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514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811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33600"/>
            <a:ext cx="56388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IBRTF September NPRR_NOGRR update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endParaRPr lang="en-US" sz="2000" b="1" dirty="0">
              <a:solidFill>
                <a:schemeClr val="tx2"/>
              </a:solidFill>
            </a:endParaRPr>
          </a:p>
          <a:p>
            <a:pPr eaLnBrk="1" hangingPunct="1"/>
            <a:r>
              <a:rPr lang="en-US" altLang="en-US" sz="2000" dirty="0">
                <a:solidFill>
                  <a:schemeClr val="tx2"/>
                </a:solidFill>
              </a:rPr>
              <a:t>Stephen Solis – Principal, System Operations Improvement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2000" b="1" dirty="0">
                <a:solidFill>
                  <a:schemeClr val="tx2"/>
                </a:solidFill>
              </a:rPr>
              <a:t>September 13th, 2022</a:t>
            </a:r>
          </a:p>
        </p:txBody>
      </p:sp>
    </p:spTree>
    <p:extLst>
      <p:ext uri="{BB962C8B-B14F-4D97-AF65-F5344CB8AC3E}">
        <p14:creationId xmlns:p14="http://schemas.microsoft.com/office/powerpoint/2010/main" val="3676918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EBC8728F-9681-462A-A11F-C334B32C87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62" y="1209675"/>
            <a:ext cx="8677275" cy="44386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574A2A0-7157-4C91-BE51-D0DDB3AC0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322338"/>
            <a:ext cx="8458200" cy="518318"/>
          </a:xfrm>
        </p:spPr>
        <p:txBody>
          <a:bodyPr/>
          <a:lstStyle/>
          <a:p>
            <a:r>
              <a:rPr lang="en-US" sz="2000" dirty="0"/>
              <a:t>Preliminary High-Level Gap Assessment of ERCOT Nodal Protocols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0DC62D-12AE-4D89-A43C-5A4934138E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D3D493-0D52-4F0C-A692-A5ACC7F46F10}"/>
              </a:ext>
            </a:extLst>
          </p:cNvPr>
          <p:cNvSpPr txBox="1"/>
          <p:nvPr/>
        </p:nvSpPr>
        <p:spPr>
          <a:xfrm>
            <a:off x="342900" y="2736526"/>
            <a:ext cx="60737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Sec 11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749398B-1F69-4FA4-87C6-978C45C36480}"/>
              </a:ext>
            </a:extLst>
          </p:cNvPr>
          <p:cNvSpPr txBox="1"/>
          <p:nvPr/>
        </p:nvSpPr>
        <p:spPr>
          <a:xfrm>
            <a:off x="428555" y="2036448"/>
            <a:ext cx="60737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Sec 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CC1ADF-656D-48F0-A1FC-DE955279BA19}"/>
              </a:ext>
            </a:extLst>
          </p:cNvPr>
          <p:cNvSpPr txBox="1"/>
          <p:nvPr/>
        </p:nvSpPr>
        <p:spPr>
          <a:xfrm>
            <a:off x="377662" y="3867559"/>
            <a:ext cx="60737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Sec 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C2FF8E9-C090-42C2-AB53-277C9C5E71C4}"/>
              </a:ext>
            </a:extLst>
          </p:cNvPr>
          <p:cNvSpPr txBox="1"/>
          <p:nvPr/>
        </p:nvSpPr>
        <p:spPr>
          <a:xfrm>
            <a:off x="4728293" y="2036448"/>
            <a:ext cx="75810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Sec 6&amp;7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E1B8B2E-FE34-4F1D-A2A7-5EBD57E05240}"/>
              </a:ext>
            </a:extLst>
          </p:cNvPr>
          <p:cNvSpPr txBox="1"/>
          <p:nvPr/>
        </p:nvSpPr>
        <p:spPr>
          <a:xfrm>
            <a:off x="4728293" y="3582279"/>
            <a:ext cx="75810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Sec 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5447A02-07F0-46C6-8FF4-F0D17CA9858A}"/>
              </a:ext>
            </a:extLst>
          </p:cNvPr>
          <p:cNvSpPr txBox="1"/>
          <p:nvPr/>
        </p:nvSpPr>
        <p:spPr>
          <a:xfrm>
            <a:off x="4772407" y="4428822"/>
            <a:ext cx="75810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Sec 8</a:t>
            </a:r>
          </a:p>
        </p:txBody>
      </p:sp>
      <p:sp>
        <p:nvSpPr>
          <p:cNvPr id="11" name="Heptagon 10">
            <a:extLst>
              <a:ext uri="{FF2B5EF4-FFF2-40B4-BE49-F238E27FC236}">
                <a16:creationId xmlns:a16="http://schemas.microsoft.com/office/drawing/2014/main" id="{5C8EE7FF-F091-4B2B-96CE-B23F2D1F64B7}"/>
              </a:ext>
            </a:extLst>
          </p:cNvPr>
          <p:cNvSpPr/>
          <p:nvPr/>
        </p:nvSpPr>
        <p:spPr>
          <a:xfrm>
            <a:off x="1015906" y="4218254"/>
            <a:ext cx="193560" cy="210568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2" name="Heptagon 11">
            <a:extLst>
              <a:ext uri="{FF2B5EF4-FFF2-40B4-BE49-F238E27FC236}">
                <a16:creationId xmlns:a16="http://schemas.microsoft.com/office/drawing/2014/main" id="{7ACE5BE4-3339-4E4A-B1BB-87B14B2DD475}"/>
              </a:ext>
            </a:extLst>
          </p:cNvPr>
          <p:cNvSpPr/>
          <p:nvPr/>
        </p:nvSpPr>
        <p:spPr>
          <a:xfrm>
            <a:off x="5361619" y="2378195"/>
            <a:ext cx="249562" cy="192375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2</a:t>
            </a:r>
          </a:p>
        </p:txBody>
      </p:sp>
      <p:sp>
        <p:nvSpPr>
          <p:cNvPr id="15" name="Heptagon 14">
            <a:extLst>
              <a:ext uri="{FF2B5EF4-FFF2-40B4-BE49-F238E27FC236}">
                <a16:creationId xmlns:a16="http://schemas.microsoft.com/office/drawing/2014/main" id="{7BEA8026-283B-429C-A81A-AA715EA45053}"/>
              </a:ext>
            </a:extLst>
          </p:cNvPr>
          <p:cNvSpPr/>
          <p:nvPr/>
        </p:nvSpPr>
        <p:spPr>
          <a:xfrm>
            <a:off x="5361619" y="2512067"/>
            <a:ext cx="249562" cy="192375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2</a:t>
            </a:r>
          </a:p>
        </p:txBody>
      </p:sp>
      <p:sp>
        <p:nvSpPr>
          <p:cNvPr id="16" name="Heptagon 15">
            <a:extLst>
              <a:ext uri="{FF2B5EF4-FFF2-40B4-BE49-F238E27FC236}">
                <a16:creationId xmlns:a16="http://schemas.microsoft.com/office/drawing/2014/main" id="{A22796FA-9EB6-424E-9E73-81AE665F9584}"/>
              </a:ext>
            </a:extLst>
          </p:cNvPr>
          <p:cNvSpPr/>
          <p:nvPr/>
        </p:nvSpPr>
        <p:spPr>
          <a:xfrm>
            <a:off x="5361619" y="2629074"/>
            <a:ext cx="249562" cy="192375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2</a:t>
            </a:r>
          </a:p>
        </p:txBody>
      </p:sp>
      <p:sp>
        <p:nvSpPr>
          <p:cNvPr id="17" name="Heptagon 16">
            <a:extLst>
              <a:ext uri="{FF2B5EF4-FFF2-40B4-BE49-F238E27FC236}">
                <a16:creationId xmlns:a16="http://schemas.microsoft.com/office/drawing/2014/main" id="{0C4E9907-2606-410E-9C3D-F33715D829B7}"/>
              </a:ext>
            </a:extLst>
          </p:cNvPr>
          <p:cNvSpPr/>
          <p:nvPr/>
        </p:nvSpPr>
        <p:spPr>
          <a:xfrm>
            <a:off x="5361619" y="2767776"/>
            <a:ext cx="249562" cy="192375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2</a:t>
            </a:r>
          </a:p>
        </p:txBody>
      </p:sp>
      <p:sp>
        <p:nvSpPr>
          <p:cNvPr id="18" name="Heptagon 17">
            <a:extLst>
              <a:ext uri="{FF2B5EF4-FFF2-40B4-BE49-F238E27FC236}">
                <a16:creationId xmlns:a16="http://schemas.microsoft.com/office/drawing/2014/main" id="{7B33A1F7-DE34-4973-BA03-E88B4709D3AB}"/>
              </a:ext>
            </a:extLst>
          </p:cNvPr>
          <p:cNvSpPr/>
          <p:nvPr/>
        </p:nvSpPr>
        <p:spPr>
          <a:xfrm>
            <a:off x="950275" y="4840007"/>
            <a:ext cx="249562" cy="192375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2</a:t>
            </a:r>
          </a:p>
        </p:txBody>
      </p:sp>
      <p:sp>
        <p:nvSpPr>
          <p:cNvPr id="19" name="Heptagon 18">
            <a:extLst>
              <a:ext uri="{FF2B5EF4-FFF2-40B4-BE49-F238E27FC236}">
                <a16:creationId xmlns:a16="http://schemas.microsoft.com/office/drawing/2014/main" id="{DE724496-E4BD-47D9-B0F2-02EFDACE93D5}"/>
              </a:ext>
            </a:extLst>
          </p:cNvPr>
          <p:cNvSpPr/>
          <p:nvPr/>
        </p:nvSpPr>
        <p:spPr>
          <a:xfrm>
            <a:off x="5336954" y="3061755"/>
            <a:ext cx="193560" cy="210568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3</a:t>
            </a:r>
          </a:p>
        </p:txBody>
      </p:sp>
      <p:sp>
        <p:nvSpPr>
          <p:cNvPr id="21" name="Heptagon 20">
            <a:extLst>
              <a:ext uri="{FF2B5EF4-FFF2-40B4-BE49-F238E27FC236}">
                <a16:creationId xmlns:a16="http://schemas.microsoft.com/office/drawing/2014/main" id="{BBF4E377-C2C2-426A-914D-3F6BE3372FEC}"/>
              </a:ext>
            </a:extLst>
          </p:cNvPr>
          <p:cNvSpPr/>
          <p:nvPr/>
        </p:nvSpPr>
        <p:spPr>
          <a:xfrm>
            <a:off x="5324140" y="2058651"/>
            <a:ext cx="249562" cy="192375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616652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55D5D-6322-4509-8421-E89BD38F0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NPRR requiring Reactive Capability at 0 MW output for IBRs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329BB6-8403-494D-AABD-8BA4900D88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Will be an NPRR and corresponding NOGRR</a:t>
            </a:r>
          </a:p>
          <a:p>
            <a:r>
              <a:rPr lang="en-US" sz="2200" dirty="0"/>
              <a:t>Drafts are complete and undergoing a final review with an estimated 2-3 weeks to time of submission</a:t>
            </a:r>
          </a:p>
          <a:p>
            <a:r>
              <a:rPr lang="en-US" sz="2200" dirty="0"/>
              <a:t>Addresses other clarifications and requirements needed to support this requirement</a:t>
            </a:r>
          </a:p>
          <a:p>
            <a:r>
              <a:rPr lang="en-US" sz="2200" dirty="0"/>
              <a:t>Aligns with or exceeds applicable parts of IEEE 2800 requirements where appropriate</a:t>
            </a:r>
          </a:p>
          <a:p>
            <a:r>
              <a:rPr lang="en-US" sz="2200" dirty="0"/>
              <a:t>Some effort shifted to further expedite the voltage and frequency ride through requirements NOGRR based on feedback from last IBRTF meeting</a:t>
            </a:r>
          </a:p>
          <a:p>
            <a:pPr marL="0" indent="0">
              <a:buNone/>
            </a:pPr>
            <a:endParaRPr lang="en-US" sz="2200" dirty="0"/>
          </a:p>
          <a:p>
            <a:endParaRPr lang="en-US" sz="2200" dirty="0"/>
          </a:p>
          <a:p>
            <a:pPr marL="0" indent="0">
              <a:buNone/>
            </a:pP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A36E25-5AF6-4F12-A068-4268F5113D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358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B7008-AC81-4B06-8D7D-F281305CB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IBR Ride-Through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80CAE-DF4B-492D-BAA9-022DB92CC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Will be a NOGRR revising Sections 2.6 </a:t>
            </a:r>
            <a:r>
              <a:rPr lang="en-US" sz="2200"/>
              <a:t>and 2.9</a:t>
            </a:r>
            <a:r>
              <a:rPr lang="en-US" sz="2200" dirty="0"/>
              <a:t>.</a:t>
            </a:r>
          </a:p>
          <a:p>
            <a:r>
              <a:rPr lang="en-US" sz="2200" dirty="0"/>
              <a:t>Initial Draft is complete and past technical review.  Second review is now starting with an estimated 3-4 weeks to time of submission</a:t>
            </a:r>
          </a:p>
          <a:p>
            <a:r>
              <a:rPr lang="en-US" sz="2200" dirty="0"/>
              <a:t>Addresses both frequency ride-through and voltage ride-through of Inverter Based Resources (IBRs)</a:t>
            </a:r>
          </a:p>
          <a:p>
            <a:r>
              <a:rPr lang="en-US" sz="2200" dirty="0"/>
              <a:t>Aligns with or exceeds applicable parts of IEEE 2800 requirements where appropriate</a:t>
            </a:r>
          </a:p>
          <a:p>
            <a:r>
              <a:rPr lang="en-US" sz="2200" dirty="0"/>
              <a:t>Includes language that addresses most of the ride-through failure modes</a:t>
            </a:r>
          </a:p>
          <a:p>
            <a:r>
              <a:rPr lang="en-US" sz="2200" dirty="0"/>
              <a:t>Includes language that clarifies certain specific aspects of ride-through performance requirements with additional specificity and clarity</a:t>
            </a:r>
          </a:p>
          <a:p>
            <a:endParaRPr lang="en-US" sz="2000" dirty="0"/>
          </a:p>
          <a:p>
            <a:pPr lvl="1"/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5031E3-2727-4360-BF61-9B4FF147D6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253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B7008-AC81-4B06-8D7D-F281305CB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FFR/Inertial response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80CAE-DF4B-492D-BAA9-022DB92CC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Not started</a:t>
            </a:r>
          </a:p>
          <a:p>
            <a:r>
              <a:rPr lang="en-US" sz="2200" dirty="0"/>
              <a:t>Will begin after other two efforts are in flight as ERCOT already has a level of FFR and inertial response requirements in effect.</a:t>
            </a:r>
          </a:p>
          <a:p>
            <a:endParaRPr lang="en-US" sz="2000" dirty="0"/>
          </a:p>
          <a:p>
            <a:pPr lvl="1"/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5031E3-2727-4360-BF61-9B4FF147D6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127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33604"/>
            <a:ext cx="56388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>
              <a:solidFill>
                <a:srgbClr val="00AEC7"/>
              </a:solidFill>
              <a:ea typeface="+mj-ea"/>
              <a:cs typeface="+mj-cs"/>
            </a:endParaRPr>
          </a:p>
          <a:p>
            <a:endParaRPr lang="en-US" sz="2800" b="1" dirty="0">
              <a:solidFill>
                <a:srgbClr val="00AEC7"/>
              </a:solidFill>
              <a:ea typeface="+mj-ea"/>
              <a:cs typeface="+mj-cs"/>
            </a:endParaRPr>
          </a:p>
          <a:p>
            <a:r>
              <a:rPr lang="en-US" sz="2800" b="1" dirty="0">
                <a:solidFill>
                  <a:srgbClr val="00AEC7"/>
                </a:solidFill>
                <a:ea typeface="+mj-ea"/>
                <a:cs typeface="+mj-cs"/>
              </a:rPr>
              <a:t>        </a:t>
            </a:r>
            <a:r>
              <a:rPr lang="en-US" sz="6000" b="1" dirty="0">
                <a:solidFill>
                  <a:srgbClr val="00AEC7"/>
                </a:solidFill>
                <a:ea typeface="+mj-ea"/>
                <a:cs typeface="+mj-cs"/>
              </a:rPr>
              <a:t>Questions?</a:t>
            </a:r>
            <a:endParaRPr lang="en-US" sz="5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54776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4369</TotalTime>
  <Words>251</Words>
  <Application>Microsoft Office PowerPoint</Application>
  <PresentationFormat>On-screen Show (4:3)</PresentationFormat>
  <Paragraphs>48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PowerPoint Presentation</vt:lpstr>
      <vt:lpstr>Preliminary High-Level Gap Assessment of ERCOT Nodal Protocols</vt:lpstr>
      <vt:lpstr>NPRR requiring Reactive Capability at 0 MW output for IBRs </vt:lpstr>
      <vt:lpstr>IBR Ride-Through Requirements</vt:lpstr>
      <vt:lpstr>FFR/Inertial response requirements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Solis, Stephen</cp:lastModifiedBy>
  <cp:revision>160</cp:revision>
  <cp:lastPrinted>2016-01-21T20:53:15Z</cp:lastPrinted>
  <dcterms:created xsi:type="dcterms:W3CDTF">2016-01-21T15:20:31Z</dcterms:created>
  <dcterms:modified xsi:type="dcterms:W3CDTF">2022-09-13T13:29:01Z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