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3" r:id="rId4"/>
    <p:sldMasterId id="2147483662" r:id="rId5"/>
    <p:sldMasterId id="2147483666" r:id="rId6"/>
    <p:sldMasterId id="2147483670" r:id="rId7"/>
    <p:sldMasterId id="2147483674" r:id="rId8"/>
  </p:sldMasterIdLst>
  <p:notesMasterIdLst>
    <p:notesMasterId r:id="rId16"/>
  </p:notesMasterIdLst>
  <p:handoutMasterIdLst>
    <p:handoutMasterId r:id="rId17"/>
  </p:handoutMasterIdLst>
  <p:sldIdLst>
    <p:sldId id="339" r:id="rId9"/>
    <p:sldId id="6468" r:id="rId10"/>
    <p:sldId id="6480" r:id="rId11"/>
    <p:sldId id="6479" r:id="rId12"/>
    <p:sldId id="6481" r:id="rId13"/>
    <p:sldId id="6483" r:id="rId14"/>
    <p:sldId id="685" r:id="rId15"/>
  </p:sldIdLst>
  <p:sldSz cx="9144000" cy="6858000" type="screen4x3"/>
  <p:notesSz cx="6400800" cy="11728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2" pos="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74E12A-1B5E-7698-D623-935F4BF3DC28}" name="Lee, Alex" initials="LA" userId="S::Alex.Lee@ercot.com::e5e9e365-afbe-44ad-87a8-74a5a714bd1d" providerId="AD"/>
  <p188:author id="{6EB0BA4E-B67A-773D-E71C-C3C79855F969}" name="ERCOT 728" initials="ERCOT 728" userId="ERCOT 728" providerId="None"/>
  <p188:author id="{BFC833AC-14B5-2ADF-2BB8-2BCF304C1D0E}" name="Freddy G" initials="A" userId="Freddy G" providerId="None"/>
  <p188:author id="{CDF5FEB7-78D3-4C15-478A-589B231CF4D8}" name="Shun Hsien (Fred) Huang" initials="SH" userId="Shun Hsien (Fred) Huang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gbee, Nathan" initials="BN" lastIdx="4" clrIdx="0">
    <p:extLst>
      <p:ext uri="{19B8F6BF-5375-455C-9EA6-DF929625EA0E}">
        <p15:presenceInfo xmlns:p15="http://schemas.microsoft.com/office/powerpoint/2012/main" userId="S-1-5-21-639947351-343809578-3807592339-28080" providerId="AD"/>
      </p:ext>
    </p:extLst>
  </p:cmAuthor>
  <p:cmAuthor id="2" name="Woodfin, Dan" initials="WD" lastIdx="4" clrIdx="1">
    <p:extLst>
      <p:ext uri="{19B8F6BF-5375-455C-9EA6-DF929625EA0E}">
        <p15:presenceInfo xmlns:p15="http://schemas.microsoft.com/office/powerpoint/2012/main" userId="S-1-5-21-639947351-343809578-3807592339-4693" providerId="AD"/>
      </p:ext>
    </p:extLst>
  </p:cmAuthor>
  <p:cmAuthor id="3" name="Lee, Alex" initials="LA" lastIdx="7" clrIdx="2">
    <p:extLst>
      <p:ext uri="{19B8F6BF-5375-455C-9EA6-DF929625EA0E}">
        <p15:presenceInfo xmlns:p15="http://schemas.microsoft.com/office/powerpoint/2012/main" userId="S-1-5-21-639947351-343809578-3807592339-12908" providerId="AD"/>
      </p:ext>
    </p:extLst>
  </p:cmAuthor>
  <p:cmAuthor id="4" name="David Beshear" initials="DB" lastIdx="1" clrIdx="3">
    <p:extLst>
      <p:ext uri="{19B8F6BF-5375-455C-9EA6-DF929625EA0E}">
        <p15:presenceInfo xmlns:p15="http://schemas.microsoft.com/office/powerpoint/2012/main" userId="cf3445330a150728" providerId="Windows Live"/>
      </p:ext>
    </p:extLst>
  </p:cmAuthor>
  <p:cmAuthor id="5" name="Huang, Fred" initials="HF" lastIdx="6" clrIdx="4">
    <p:extLst>
      <p:ext uri="{19B8F6BF-5375-455C-9EA6-DF929625EA0E}">
        <p15:presenceInfo xmlns:p15="http://schemas.microsoft.com/office/powerpoint/2012/main" userId="S::Shun-Hsien.Huang@ercot.com::604a4aa9-2658-4d75-8cf1-9e07b94bae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3F"/>
    <a:srgbClr val="0A51BA"/>
    <a:srgbClr val="7F7E7F"/>
    <a:srgbClr val="00CE7D"/>
    <a:srgbClr val="FF8104"/>
    <a:srgbClr val="FF8300"/>
    <a:srgbClr val="807F7E"/>
    <a:srgbClr val="05ADC8"/>
    <a:srgbClr val="003764"/>
    <a:srgbClr val="6750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88054" autoAdjust="0"/>
  </p:normalViewPr>
  <p:slideViewPr>
    <p:cSldViewPr snapToGrid="0" showGuides="1">
      <p:cViewPr varScale="1">
        <p:scale>
          <a:sx n="143" d="100"/>
          <a:sy n="143" d="100"/>
        </p:scale>
        <p:origin x="2400" y="114"/>
      </p:cViewPr>
      <p:guideLst>
        <p:guide orient="horz" pos="840"/>
        <p:guide pos="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is, Stephen" userId="4217e5b7-af20-42de-818f-e9ca39127043" providerId="ADAL" clId="{3C1DD49A-AA7D-4F96-9156-A4EABB1F9D45}"/>
    <pc:docChg chg="custSel addSld delSld modSld">
      <pc:chgData name="Solis, Stephen" userId="4217e5b7-af20-42de-818f-e9ca39127043" providerId="ADAL" clId="{3C1DD49A-AA7D-4F96-9156-A4EABB1F9D45}" dt="2022-09-12T23:09:46.972" v="1822" actId="20577"/>
      <pc:docMkLst>
        <pc:docMk/>
      </pc:docMkLst>
      <pc:sldChg chg="modSp mod">
        <pc:chgData name="Solis, Stephen" userId="4217e5b7-af20-42de-818f-e9ca39127043" providerId="ADAL" clId="{3C1DD49A-AA7D-4F96-9156-A4EABB1F9D45}" dt="2022-09-12T23:09:46.972" v="1822" actId="20577"/>
        <pc:sldMkLst>
          <pc:docMk/>
          <pc:sldMk cId="3082471184" sldId="339"/>
        </pc:sldMkLst>
        <pc:spChg chg="mod">
          <ac:chgData name="Solis, Stephen" userId="4217e5b7-af20-42de-818f-e9ca39127043" providerId="ADAL" clId="{3C1DD49A-AA7D-4F96-9156-A4EABB1F9D45}" dt="2022-09-12T23:09:46.972" v="1822" actId="20577"/>
          <ac:spMkLst>
            <pc:docMk/>
            <pc:sldMk cId="3082471184" sldId="339"/>
            <ac:spMk id="7" creationId="{00000000-0000-0000-0000-000000000000}"/>
          </ac:spMkLst>
        </pc:spChg>
      </pc:sldChg>
      <pc:sldChg chg="del">
        <pc:chgData name="Solis, Stephen" userId="4217e5b7-af20-42de-818f-e9ca39127043" providerId="ADAL" clId="{3C1DD49A-AA7D-4F96-9156-A4EABB1F9D45}" dt="2022-09-12T22:39:44.898" v="1394" actId="2696"/>
        <pc:sldMkLst>
          <pc:docMk/>
          <pc:sldMk cId="2792187458" sldId="6466"/>
        </pc:sldMkLst>
      </pc:sldChg>
      <pc:sldChg chg="modSp mod">
        <pc:chgData name="Solis, Stephen" userId="4217e5b7-af20-42de-818f-e9ca39127043" providerId="ADAL" clId="{3C1DD49A-AA7D-4F96-9156-A4EABB1F9D45}" dt="2022-09-12T22:39:08.475" v="1391" actId="27636"/>
        <pc:sldMkLst>
          <pc:docMk/>
          <pc:sldMk cId="1913640146" sldId="6468"/>
        </pc:sldMkLst>
        <pc:spChg chg="mod">
          <ac:chgData name="Solis, Stephen" userId="4217e5b7-af20-42de-818f-e9ca39127043" providerId="ADAL" clId="{3C1DD49A-AA7D-4F96-9156-A4EABB1F9D45}" dt="2022-09-12T22:39:08.475" v="1391" actId="27636"/>
          <ac:spMkLst>
            <pc:docMk/>
            <pc:sldMk cId="1913640146" sldId="6468"/>
            <ac:spMk id="3" creationId="{5599E62E-918E-408A-829D-5BD16E03609F}"/>
          </ac:spMkLst>
        </pc:spChg>
      </pc:sldChg>
      <pc:sldChg chg="del">
        <pc:chgData name="Solis, Stephen" userId="4217e5b7-af20-42de-818f-e9ca39127043" providerId="ADAL" clId="{3C1DD49A-AA7D-4F96-9156-A4EABB1F9D45}" dt="2022-09-12T22:39:34.260" v="1393" actId="2696"/>
        <pc:sldMkLst>
          <pc:docMk/>
          <pc:sldMk cId="2616652788" sldId="6470"/>
        </pc:sldMkLst>
      </pc:sldChg>
      <pc:sldChg chg="del">
        <pc:chgData name="Solis, Stephen" userId="4217e5b7-af20-42de-818f-e9ca39127043" providerId="ADAL" clId="{3C1DD49A-AA7D-4F96-9156-A4EABB1F9D45}" dt="2022-09-12T22:14:25.221" v="31" actId="47"/>
        <pc:sldMkLst>
          <pc:docMk/>
          <pc:sldMk cId="3284812060" sldId="6472"/>
        </pc:sldMkLst>
      </pc:sldChg>
      <pc:sldChg chg="del">
        <pc:chgData name="Solis, Stephen" userId="4217e5b7-af20-42de-818f-e9ca39127043" providerId="ADAL" clId="{3C1DD49A-AA7D-4F96-9156-A4EABB1F9D45}" dt="2022-09-12T22:39:44.898" v="1394" actId="2696"/>
        <pc:sldMkLst>
          <pc:docMk/>
          <pc:sldMk cId="2166683376" sldId="6474"/>
        </pc:sldMkLst>
      </pc:sldChg>
      <pc:sldChg chg="del">
        <pc:chgData name="Solis, Stephen" userId="4217e5b7-af20-42de-818f-e9ca39127043" providerId="ADAL" clId="{3C1DD49A-AA7D-4F96-9156-A4EABB1F9D45}" dt="2022-09-12T22:14:25.221" v="31" actId="47"/>
        <pc:sldMkLst>
          <pc:docMk/>
          <pc:sldMk cId="1950581599" sldId="6475"/>
        </pc:sldMkLst>
      </pc:sldChg>
      <pc:sldChg chg="del">
        <pc:chgData name="Solis, Stephen" userId="4217e5b7-af20-42de-818f-e9ca39127043" providerId="ADAL" clId="{3C1DD49A-AA7D-4F96-9156-A4EABB1F9D45}" dt="2022-09-12T22:13:51.398" v="30" actId="2696"/>
        <pc:sldMkLst>
          <pc:docMk/>
          <pc:sldMk cId="2511794371" sldId="6476"/>
        </pc:sldMkLst>
      </pc:sldChg>
      <pc:sldChg chg="del">
        <pc:chgData name="Solis, Stephen" userId="4217e5b7-af20-42de-818f-e9ca39127043" providerId="ADAL" clId="{3C1DD49A-AA7D-4F96-9156-A4EABB1F9D45}" dt="2022-09-12T22:13:51.398" v="30" actId="2696"/>
        <pc:sldMkLst>
          <pc:docMk/>
          <pc:sldMk cId="1150695546" sldId="6477"/>
        </pc:sldMkLst>
      </pc:sldChg>
      <pc:sldChg chg="del">
        <pc:chgData name="Solis, Stephen" userId="4217e5b7-af20-42de-818f-e9ca39127043" providerId="ADAL" clId="{3C1DD49A-AA7D-4F96-9156-A4EABB1F9D45}" dt="2022-09-12T22:13:51.398" v="30" actId="2696"/>
        <pc:sldMkLst>
          <pc:docMk/>
          <pc:sldMk cId="622980508" sldId="6478"/>
        </pc:sldMkLst>
      </pc:sldChg>
      <pc:sldChg chg="modSp mod">
        <pc:chgData name="Solis, Stephen" userId="4217e5b7-af20-42de-818f-e9ca39127043" providerId="ADAL" clId="{3C1DD49A-AA7D-4F96-9156-A4EABB1F9D45}" dt="2022-09-12T22:39:16.742" v="1392" actId="113"/>
        <pc:sldMkLst>
          <pc:docMk/>
          <pc:sldMk cId="4176097872" sldId="6480"/>
        </pc:sldMkLst>
        <pc:spChg chg="mod">
          <ac:chgData name="Solis, Stephen" userId="4217e5b7-af20-42de-818f-e9ca39127043" providerId="ADAL" clId="{3C1DD49A-AA7D-4F96-9156-A4EABB1F9D45}" dt="2022-09-12T22:39:16.742" v="1392" actId="113"/>
          <ac:spMkLst>
            <pc:docMk/>
            <pc:sldMk cId="4176097872" sldId="6480"/>
            <ac:spMk id="3" creationId="{5599E62E-918E-408A-829D-5BD16E03609F}"/>
          </ac:spMkLst>
        </pc:spChg>
      </pc:sldChg>
      <pc:sldChg chg="del">
        <pc:chgData name="Solis, Stephen" userId="4217e5b7-af20-42de-818f-e9ca39127043" providerId="ADAL" clId="{3C1DD49A-AA7D-4F96-9156-A4EABB1F9D45}" dt="2022-09-12T22:39:44.898" v="1394" actId="2696"/>
        <pc:sldMkLst>
          <pc:docMk/>
          <pc:sldMk cId="1690231508" sldId="6482"/>
        </pc:sldMkLst>
      </pc:sldChg>
      <pc:sldChg chg="delSp modSp add mod">
        <pc:chgData name="Solis, Stephen" userId="4217e5b7-af20-42de-818f-e9ca39127043" providerId="ADAL" clId="{3C1DD49A-AA7D-4F96-9156-A4EABB1F9D45}" dt="2022-09-12T23:02:36.662" v="1821" actId="20577"/>
        <pc:sldMkLst>
          <pc:docMk/>
          <pc:sldMk cId="2270771242" sldId="6483"/>
        </pc:sldMkLst>
        <pc:spChg chg="mod">
          <ac:chgData name="Solis, Stephen" userId="4217e5b7-af20-42de-818f-e9ca39127043" providerId="ADAL" clId="{3C1DD49A-AA7D-4F96-9156-A4EABB1F9D45}" dt="2022-09-12T23:02:36.662" v="1821" actId="20577"/>
          <ac:spMkLst>
            <pc:docMk/>
            <pc:sldMk cId="2270771242" sldId="6483"/>
            <ac:spMk id="2" creationId="{6574A2A0-7157-4C91-BE51-D0DDB3AC0C49}"/>
          </ac:spMkLst>
        </pc:spChg>
        <pc:spChg chg="del">
          <ac:chgData name="Solis, Stephen" userId="4217e5b7-af20-42de-818f-e9ca39127043" providerId="ADAL" clId="{3C1DD49A-AA7D-4F96-9156-A4EABB1F9D45}" dt="2022-09-12T22:15:26.666" v="73" actId="478"/>
          <ac:spMkLst>
            <pc:docMk/>
            <pc:sldMk cId="2270771242" sldId="6483"/>
            <ac:spMk id="5" creationId="{D2C91B95-81DA-4963-BF19-60375DDF11C8}"/>
          </ac:spMkLst>
        </pc:spChg>
        <pc:spChg chg="del">
          <ac:chgData name="Solis, Stephen" userId="4217e5b7-af20-42de-818f-e9ca39127043" providerId="ADAL" clId="{3C1DD49A-AA7D-4F96-9156-A4EABB1F9D45}" dt="2022-09-12T22:15:21.601" v="70" actId="478"/>
          <ac:spMkLst>
            <pc:docMk/>
            <pc:sldMk cId="2270771242" sldId="6483"/>
            <ac:spMk id="6" creationId="{CD6A0A92-06D3-4366-92FC-FFF98A27EEA0}"/>
          </ac:spMkLst>
        </pc:spChg>
        <pc:spChg chg="del">
          <ac:chgData name="Solis, Stephen" userId="4217e5b7-af20-42de-818f-e9ca39127043" providerId="ADAL" clId="{3C1DD49A-AA7D-4F96-9156-A4EABB1F9D45}" dt="2022-09-12T22:15:23.399" v="71" actId="478"/>
          <ac:spMkLst>
            <pc:docMk/>
            <pc:sldMk cId="2270771242" sldId="6483"/>
            <ac:spMk id="9" creationId="{FD8F3E6C-064C-4FB3-AD08-DE8378B79B95}"/>
          </ac:spMkLst>
        </pc:spChg>
        <pc:spChg chg="del">
          <ac:chgData name="Solis, Stephen" userId="4217e5b7-af20-42de-818f-e9ca39127043" providerId="ADAL" clId="{3C1DD49A-AA7D-4F96-9156-A4EABB1F9D45}" dt="2022-09-12T22:15:19.898" v="69" actId="478"/>
          <ac:spMkLst>
            <pc:docMk/>
            <pc:sldMk cId="2270771242" sldId="6483"/>
            <ac:spMk id="10" creationId="{2282D8CF-FEFE-46E3-AAEA-FE88097D9CA9}"/>
          </ac:spMkLst>
        </pc:spChg>
        <pc:spChg chg="del">
          <ac:chgData name="Solis, Stephen" userId="4217e5b7-af20-42de-818f-e9ca39127043" providerId="ADAL" clId="{3C1DD49A-AA7D-4F96-9156-A4EABB1F9D45}" dt="2022-09-12T22:15:15.416" v="67" actId="478"/>
          <ac:spMkLst>
            <pc:docMk/>
            <pc:sldMk cId="2270771242" sldId="6483"/>
            <ac:spMk id="11" creationId="{E7736D97-39BB-408B-827D-620CA7A70A36}"/>
          </ac:spMkLst>
        </pc:spChg>
        <pc:spChg chg="del">
          <ac:chgData name="Solis, Stephen" userId="4217e5b7-af20-42de-818f-e9ca39127043" providerId="ADAL" clId="{3C1DD49A-AA7D-4F96-9156-A4EABB1F9D45}" dt="2022-09-12T22:15:25.601" v="72" actId="478"/>
          <ac:spMkLst>
            <pc:docMk/>
            <pc:sldMk cId="2270771242" sldId="6483"/>
            <ac:spMk id="13" creationId="{E56757CF-8069-4DE5-9E3F-7603B92FC7D7}"/>
          </ac:spMkLst>
        </pc:spChg>
        <pc:spChg chg="del">
          <ac:chgData name="Solis, Stephen" userId="4217e5b7-af20-42de-818f-e9ca39127043" providerId="ADAL" clId="{3C1DD49A-AA7D-4F96-9156-A4EABB1F9D45}" dt="2022-09-12T22:15:17.720" v="68" actId="478"/>
          <ac:spMkLst>
            <pc:docMk/>
            <pc:sldMk cId="2270771242" sldId="6483"/>
            <ac:spMk id="14" creationId="{AE0BBE99-36B6-4D90-93FD-2BC2F1798A65}"/>
          </ac:spMkLst>
        </pc:spChg>
        <pc:spChg chg="del">
          <ac:chgData name="Solis, Stephen" userId="4217e5b7-af20-42de-818f-e9ca39127043" providerId="ADAL" clId="{3C1DD49A-AA7D-4F96-9156-A4EABB1F9D45}" dt="2022-09-12T22:15:13.379" v="66" actId="478"/>
          <ac:spMkLst>
            <pc:docMk/>
            <pc:sldMk cId="2270771242" sldId="6483"/>
            <ac:spMk id="15" creationId="{BA6FE150-BB08-49FA-867E-68359610B758}"/>
          </ac:spMkLst>
        </pc:spChg>
        <pc:spChg chg="mod">
          <ac:chgData name="Solis, Stephen" userId="4217e5b7-af20-42de-818f-e9ca39127043" providerId="ADAL" clId="{3C1DD49A-AA7D-4F96-9156-A4EABB1F9D45}" dt="2022-09-12T23:01:23.202" v="1801" actId="20577"/>
          <ac:spMkLst>
            <pc:docMk/>
            <pc:sldMk cId="2270771242" sldId="6483"/>
            <ac:spMk id="16" creationId="{F2D6050C-77C0-4017-A973-E96428C793A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25092" y="4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1139628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5092" y="11139628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1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8288" y="877888"/>
            <a:ext cx="5864225" cy="4398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5571013"/>
            <a:ext cx="5120640" cy="527780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139992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11139992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8288" y="877888"/>
            <a:ext cx="5864225" cy="4398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17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914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79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ym typeface="Wingdings" panose="05000000000000000000" pitchFamily="2" charset="2"/>
              </a:rPr>
              <a:t>Ryan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19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18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66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368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79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696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68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33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15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096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1377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81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54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40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56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346074" y="1325562"/>
            <a:ext cx="8416926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buSzPct val="100000"/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95215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13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17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79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2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12" y="2876281"/>
            <a:ext cx="2143190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6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3"/>
            <a:ext cx="707325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38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86" r:id="rId4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6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3"/>
            <a:ext cx="707325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25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6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3"/>
            <a:ext cx="707325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5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BBF5D5-5212-437C-8564-01E4B6344FA1}"/>
              </a:ext>
            </a:extLst>
          </p:cNvPr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9C18DD-0D3C-4598-A340-986A0A9A0E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12" y="2876281"/>
            <a:ext cx="2143190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51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90143" y="2377421"/>
            <a:ext cx="55537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b="1" dirty="0">
                <a:solidFill>
                  <a:schemeClr val="tx2"/>
                </a:solidFill>
              </a:rPr>
              <a:t>IBRTF - NPRR 1138 – Reactive Oscillations</a:t>
            </a: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ERCOT </a:t>
            </a: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Stephen Solis – Principal, System Operations Improvement</a:t>
            </a: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September 13, </a:t>
            </a:r>
            <a:r>
              <a:rPr lang="en-US" altLang="en-US" dirty="0">
                <a:solidFill>
                  <a:schemeClr val="tx2"/>
                </a:solidFill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082471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A2A0-7157-4C91-BE51-D0DDB3AC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2338"/>
            <a:ext cx="8458200" cy="518318"/>
          </a:xfrm>
        </p:spPr>
        <p:txBody>
          <a:bodyPr/>
          <a:lstStyle/>
          <a:p>
            <a:r>
              <a:rPr lang="en-US" sz="2000" dirty="0"/>
              <a:t>Why NPRR 1138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E62E-918E-408A-829D-5BD16E036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0" y="1016098"/>
            <a:ext cx="8707162" cy="5000654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ERCOT has observed the following:</a:t>
            </a:r>
          </a:p>
          <a:p>
            <a:pPr lvl="1"/>
            <a:r>
              <a:rPr lang="en-US" dirty="0"/>
              <a:t>Most IRRs remain synchronized to the ERCOT system when they are not generating real power ( 0 MW output).  Most still affect voltage by their MVAR injection/absorption.</a:t>
            </a:r>
          </a:p>
          <a:p>
            <a:pPr lvl="1"/>
            <a:r>
              <a:rPr lang="en-US" dirty="0"/>
              <a:t>Most IRRs telemeter a Real time Telemetered Status of ON and an AVR status of ON when they are not generating real power.</a:t>
            </a:r>
          </a:p>
          <a:p>
            <a:pPr lvl="1"/>
            <a:r>
              <a:rPr lang="en-US" dirty="0"/>
              <a:t>Most IRRs are not leaving their AVR in voltage control mode and controlling voltage when they are not generating real power.</a:t>
            </a:r>
          </a:p>
          <a:p>
            <a:pPr lvl="1"/>
            <a:r>
              <a:rPr lang="en-US" dirty="0"/>
              <a:t>Most IRRs show to have significant reactive capability present at 0 MW output.</a:t>
            </a:r>
          </a:p>
          <a:p>
            <a:pPr lvl="1"/>
            <a:r>
              <a:rPr lang="en-US" b="1" dirty="0"/>
              <a:t>Some IRRs have an inability to have stable reactive control at very low MW outputs (e.g. 0-1 MW) resulting in large MVar and voltage swings on the system while having a 0 MW LSL.</a:t>
            </a:r>
          </a:p>
          <a:p>
            <a:pPr lvl="1"/>
            <a:r>
              <a:rPr lang="en-US" b="1" dirty="0"/>
              <a:t>IRRs with equipment limitations with voltage control at very low MW output can work with OEM to make adjustments to set its LSL to true equipment limitation.</a:t>
            </a:r>
          </a:p>
          <a:p>
            <a:pPr lvl="1"/>
            <a:r>
              <a:rPr lang="en-US" dirty="0"/>
              <a:t>Some IRRs will leave shunts in last state or utilize shunts to aid in voltage support during 0 MW output.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2970A-B174-432F-AC2E-44B0C0A762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64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A2A0-7157-4C91-BE51-D0DDB3AC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2338"/>
            <a:ext cx="8458200" cy="518318"/>
          </a:xfrm>
        </p:spPr>
        <p:txBody>
          <a:bodyPr/>
          <a:lstStyle/>
          <a:p>
            <a:r>
              <a:rPr lang="en-US" sz="2000" dirty="0"/>
              <a:t>Why NPRR 1138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E62E-918E-408A-829D-5BD16E036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0" y="1016098"/>
            <a:ext cx="8707162" cy="5000654"/>
          </a:xfrm>
        </p:spPr>
        <p:txBody>
          <a:bodyPr>
            <a:normAutofit/>
          </a:bodyPr>
          <a:lstStyle/>
          <a:p>
            <a:r>
              <a:rPr lang="en-US" sz="2000" dirty="0"/>
              <a:t>NPRR 1138 will provide accuracy and consistency in the following:</a:t>
            </a:r>
          </a:p>
          <a:p>
            <a:pPr lvl="1"/>
            <a:r>
              <a:rPr lang="en-US" dirty="0"/>
              <a:t>Representing accurate reactive capability of units that stay synchronized to the ERCOT system when they are not generating real power ( 0 MW output).</a:t>
            </a:r>
          </a:p>
          <a:p>
            <a:pPr lvl="1"/>
            <a:r>
              <a:rPr lang="en-US" dirty="0"/>
              <a:t>Improves accuracy of studies ability to identify post contingency voltage issues</a:t>
            </a:r>
          </a:p>
          <a:p>
            <a:pPr lvl="1"/>
            <a:r>
              <a:rPr lang="en-US" dirty="0"/>
              <a:t>Improves Operator situational awareness by having consistent application of status and reactive capability curves</a:t>
            </a:r>
          </a:p>
          <a:p>
            <a:pPr lvl="1"/>
            <a:r>
              <a:rPr lang="en-US" b="1" dirty="0"/>
              <a:t>Minimizes reactive power and voltage oscillations on the system caused by current equipment limitations</a:t>
            </a:r>
          </a:p>
          <a:p>
            <a:pPr marL="342891" lvl="1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2970A-B174-432F-AC2E-44B0C0A762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09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A2A0-7157-4C91-BE51-D0DDB3AC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2338"/>
            <a:ext cx="8458200" cy="518318"/>
          </a:xfrm>
        </p:spPr>
        <p:txBody>
          <a:bodyPr/>
          <a:lstStyle/>
          <a:p>
            <a:r>
              <a:rPr lang="en-US" sz="2000" dirty="0"/>
              <a:t>Example #2 – Unit with MVAR oscillations at low MW output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42FF72-375D-486E-A8D7-94EEF1384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8F3E6C-064C-4FB3-AD08-DE8378B79B95}"/>
              </a:ext>
            </a:extLst>
          </p:cNvPr>
          <p:cNvSpPr txBox="1"/>
          <p:nvPr/>
        </p:nvSpPr>
        <p:spPr>
          <a:xfrm>
            <a:off x="76200" y="1305341"/>
            <a:ext cx="18536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Solar unit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AVR =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Status =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MVAR = oscillating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Lag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Lead 0</a:t>
            </a:r>
          </a:p>
          <a:p>
            <a:endParaRPr lang="en-US" dirty="0"/>
          </a:p>
          <a:p>
            <a:r>
              <a:rPr lang="en-US" dirty="0"/>
              <a:t>Oscillations up to 50 MVAR when unit at very low MWs</a:t>
            </a:r>
          </a:p>
          <a:p>
            <a:endParaRPr lang="en-US" dirty="0"/>
          </a:p>
          <a:p>
            <a:r>
              <a:rPr lang="en-US" dirty="0"/>
              <a:t>3-4 kV voltage swings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21F9F2-4DAA-446C-8D8D-43E2CA6DD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608" y="1324726"/>
            <a:ext cx="7214192" cy="475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910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A2A0-7157-4C91-BE51-D0DDB3AC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2338"/>
            <a:ext cx="8458200" cy="518318"/>
          </a:xfrm>
        </p:spPr>
        <p:txBody>
          <a:bodyPr/>
          <a:lstStyle/>
          <a:p>
            <a:r>
              <a:rPr lang="en-US" sz="2000" dirty="0"/>
              <a:t>Example #2 – Unit with MVAR oscillations at low MW output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42FF72-375D-486E-A8D7-94EEF1384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8F3E6C-064C-4FB3-AD08-DE8378B79B95}"/>
              </a:ext>
            </a:extLst>
          </p:cNvPr>
          <p:cNvSpPr txBox="1"/>
          <p:nvPr/>
        </p:nvSpPr>
        <p:spPr>
          <a:xfrm>
            <a:off x="176646" y="2765623"/>
            <a:ext cx="28713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Solar at Night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AVR =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Status =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MVAR = oscillating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Lag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Lead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V Ctrl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BKR Closed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MW1 = 0,0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MW2 = 41.18,41.18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LSL = 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82D8CF-FEFE-46E3-AAEA-FE88097D9CA9}"/>
              </a:ext>
            </a:extLst>
          </p:cNvPr>
          <p:cNvSpPr txBox="1"/>
          <p:nvPr/>
        </p:nvSpPr>
        <p:spPr>
          <a:xfrm>
            <a:off x="2909455" y="2757492"/>
            <a:ext cx="285403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Solar unit at night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AVR =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Status =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683F"/>
                </a:solidFill>
              </a:rPr>
              <a:t>MVAR = stable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Lag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Lead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V Ctrl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BKR Closed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MW1 = 0,0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683F"/>
                </a:solidFill>
              </a:rPr>
              <a:t>MW2 = Adjust to LSL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683F"/>
                </a:solidFill>
              </a:rPr>
              <a:t>LSL = </a:t>
            </a:r>
            <a:r>
              <a:rPr lang="en-US" sz="1600" b="1" dirty="0">
                <a:solidFill>
                  <a:srgbClr val="00683F"/>
                </a:solidFill>
              </a:rPr>
              <a:t>(set just above equipment limit for stable operations)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736D97-39BB-408B-827D-620CA7A70A36}"/>
              </a:ext>
            </a:extLst>
          </p:cNvPr>
          <p:cNvSpPr txBox="1"/>
          <p:nvPr/>
        </p:nvSpPr>
        <p:spPr>
          <a:xfrm>
            <a:off x="5763491" y="2785948"/>
            <a:ext cx="291291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Solar unit at night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AVR =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Status =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683F"/>
                </a:solidFill>
              </a:rPr>
              <a:t>MVAR = Variable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Lag 67.99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Lead -68.57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683F"/>
                </a:solidFill>
              </a:rPr>
              <a:t>V Ctrl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BKR Closed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683F"/>
                </a:solidFill>
              </a:rPr>
              <a:t>MW1 = 41.18,41.18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MW2 = 41.18, 41.18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LSL =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D2C91B95-81DA-4963-BF19-60375DDF11C8}"/>
              </a:ext>
            </a:extLst>
          </p:cNvPr>
          <p:cNvSpPr/>
          <p:nvPr/>
        </p:nvSpPr>
        <p:spPr>
          <a:xfrm>
            <a:off x="2254826" y="4106881"/>
            <a:ext cx="401782" cy="415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E56757CF-8069-4DE5-9E3F-7603B92FC7D7}"/>
              </a:ext>
            </a:extLst>
          </p:cNvPr>
          <p:cNvSpPr/>
          <p:nvPr/>
        </p:nvSpPr>
        <p:spPr>
          <a:xfrm>
            <a:off x="5140901" y="3899063"/>
            <a:ext cx="401782" cy="415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6A0A92-06D3-4366-92FC-FFF98A27EEA0}"/>
              </a:ext>
            </a:extLst>
          </p:cNvPr>
          <p:cNvSpPr txBox="1"/>
          <p:nvPr/>
        </p:nvSpPr>
        <p:spPr>
          <a:xfrm>
            <a:off x="585352" y="2396291"/>
            <a:ext cx="1818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Current State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0BBE99-36B6-4D90-93FD-2BC2F1798A65}"/>
              </a:ext>
            </a:extLst>
          </p:cNvPr>
          <p:cNvSpPr txBox="1"/>
          <p:nvPr/>
        </p:nvSpPr>
        <p:spPr>
          <a:xfrm>
            <a:off x="3174422" y="2388160"/>
            <a:ext cx="1818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 Capable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6FE150-BB08-49FA-867E-68359610B758}"/>
              </a:ext>
            </a:extLst>
          </p:cNvPr>
          <p:cNvSpPr txBox="1"/>
          <p:nvPr/>
        </p:nvSpPr>
        <p:spPr>
          <a:xfrm>
            <a:off x="5763491" y="2399196"/>
            <a:ext cx="1818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Capable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D6050C-77C0-4017-A973-E96428C793A5}"/>
              </a:ext>
            </a:extLst>
          </p:cNvPr>
          <p:cNvSpPr txBox="1"/>
          <p:nvPr/>
        </p:nvSpPr>
        <p:spPr>
          <a:xfrm>
            <a:off x="176646" y="1018309"/>
            <a:ext cx="88911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ERCOT is currently assuming LSL reflects equipment limitations operating below that point.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Unit needs to work with OEM to achieve an LSL of 0 or as close to 0 as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Units should provide stable reactive control at all times.</a:t>
            </a:r>
          </a:p>
        </p:txBody>
      </p:sp>
    </p:spTree>
    <p:extLst>
      <p:ext uri="{BB962C8B-B14F-4D97-AF65-F5344CB8AC3E}">
        <p14:creationId xmlns:p14="http://schemas.microsoft.com/office/powerpoint/2010/main" val="218570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A2A0-7157-4C91-BE51-D0DDB3AC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2338"/>
            <a:ext cx="8458200" cy="518318"/>
          </a:xfrm>
        </p:spPr>
        <p:txBody>
          <a:bodyPr/>
          <a:lstStyle/>
          <a:p>
            <a:r>
              <a:rPr lang="en-US" sz="2000" dirty="0"/>
              <a:t>MVAR Oscillations Lessons Learned and 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42FF72-375D-486E-A8D7-94EEF1384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D6050C-77C0-4017-A973-E96428C793A5}"/>
              </a:ext>
            </a:extLst>
          </p:cNvPr>
          <p:cNvSpPr txBox="1"/>
          <p:nvPr/>
        </p:nvSpPr>
        <p:spPr>
          <a:xfrm>
            <a:off x="176646" y="1018309"/>
            <a:ext cx="88911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 oscillations have been able to be fully addressed through tuning and equipment adjustments.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ERCOT, with NPRR 1138, is in the short term focused on reducing the number of reactive oscillations that occur on the system due to equipment limitations.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ERCOT in the long term believes these limitations should not exist and that the IBR should have stable voltage control at all MW outputs.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Units needs to work with OEM to achieve an LSL of 0 or as close to 0 as possible if they have such a limitation.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may require controller and inverter tuning and tighter operational margins.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These limitations are currently not being reported to ERCOT, but rather discovered in real time operations.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Approximately 3% of solar units are reflecting a non-zero LSL in real time snapshot on 9/12.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 wind units are reflecting a zero LSL in real-time snapshot on 9/12.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Why does this limitation exist for a some but not all units?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What prevents the inverter from having a feed to prevent the standby mode and or AVR to continue to function properly?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771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1490" y="365125"/>
            <a:ext cx="3840085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429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Question mark on green pastel background">
            <a:extLst>
              <a:ext uri="{FF2B5EF4-FFF2-40B4-BE49-F238E27FC236}">
                <a16:creationId xmlns:a16="http://schemas.microsoft.com/office/drawing/2014/main" id="{A1F1641B-798B-4828-8A83-41D77AB0FD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15" r="4204"/>
          <a:stretch/>
        </p:blipFill>
        <p:spPr>
          <a:xfrm>
            <a:off x="4409136" y="10"/>
            <a:ext cx="4734863" cy="6857987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77009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82F0925-3B0A-418E-B0C8-FF9AE02BB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26796</TotalTime>
  <Words>704</Words>
  <Application>Microsoft Office PowerPoint</Application>
  <PresentationFormat>On-screen Show (4:3)</PresentationFormat>
  <Paragraphs>96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Tahoma</vt:lpstr>
      <vt:lpstr>Wingdings</vt:lpstr>
      <vt:lpstr>1_Custom Design</vt:lpstr>
      <vt:lpstr>1_Office Theme</vt:lpstr>
      <vt:lpstr>2_Office Theme</vt:lpstr>
      <vt:lpstr>3_Office Theme</vt:lpstr>
      <vt:lpstr>2_Custom Design</vt:lpstr>
      <vt:lpstr>PowerPoint Presentation</vt:lpstr>
      <vt:lpstr>Why NPRR 1138</vt:lpstr>
      <vt:lpstr>Why NPRR 1138</vt:lpstr>
      <vt:lpstr>Example #2 – Unit with MVAR oscillations at low MW output</vt:lpstr>
      <vt:lpstr>Example #2 – Unit with MVAR oscillations at low MW output</vt:lpstr>
      <vt:lpstr>MVAR Oscillations Lessons Learned and Questions</vt:lpstr>
      <vt:lpstr>Questions?</vt:lpstr>
    </vt:vector>
  </TitlesOfParts>
  <Manager/>
  <Company>The Electric Reliability Council of Texas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Pysh, Danya</dc:creator>
  <cp:keywords/>
  <dc:description/>
  <cp:lastModifiedBy>Solis, Stephen</cp:lastModifiedBy>
  <cp:revision>722</cp:revision>
  <cp:lastPrinted>2021-11-22T18:26:12Z</cp:lastPrinted>
  <dcterms:created xsi:type="dcterms:W3CDTF">2016-01-21T15:20:31Z</dcterms:created>
  <dcterms:modified xsi:type="dcterms:W3CDTF">2022-09-12T23:09:48Z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