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3"/>
  </p:notesMasterIdLst>
  <p:handoutMasterIdLst>
    <p:handoutMasterId r:id="rId24"/>
  </p:handoutMasterIdLst>
  <p:sldIdLst>
    <p:sldId id="260" r:id="rId6"/>
    <p:sldId id="444" r:id="rId7"/>
    <p:sldId id="445" r:id="rId8"/>
    <p:sldId id="446" r:id="rId9"/>
    <p:sldId id="447" r:id="rId10"/>
    <p:sldId id="448" r:id="rId11"/>
    <p:sldId id="449" r:id="rId12"/>
    <p:sldId id="450" r:id="rId13"/>
    <p:sldId id="451" r:id="rId14"/>
    <p:sldId id="455" r:id="rId15"/>
    <p:sldId id="456" r:id="rId16"/>
    <p:sldId id="457" r:id="rId17"/>
    <p:sldId id="458" r:id="rId18"/>
    <p:sldId id="459" r:id="rId19"/>
    <p:sldId id="452" r:id="rId20"/>
    <p:sldId id="453" r:id="rId21"/>
    <p:sldId id="454" r:id="rId22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5" autoAdjust="0"/>
    <p:restoredTop sz="93861" autoAdjust="0"/>
  </p:normalViewPr>
  <p:slideViewPr>
    <p:cSldViewPr showGuides="1">
      <p:cViewPr varScale="1">
        <p:scale>
          <a:sx n="100" d="100"/>
          <a:sy n="100" d="100"/>
        </p:scale>
        <p:origin x="127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Residential KWH Usage 2010 - 2022</a:t>
            </a:r>
          </a:p>
          <a:p>
            <a:pPr algn="ctr"/>
            <a:endParaRPr lang="en-US" dirty="0"/>
          </a:p>
          <a:p>
            <a:pPr algn="ctr"/>
            <a:r>
              <a:rPr lang="en-US" sz="1600" dirty="0"/>
              <a:t>Carl L Raish</a:t>
            </a:r>
          </a:p>
          <a:p>
            <a:pPr algn="ctr"/>
            <a:r>
              <a:rPr lang="en-US" sz="1600" dirty="0"/>
              <a:t>Principal Load Profiling and Modeling</a:t>
            </a:r>
          </a:p>
          <a:p>
            <a:pPr algn="ctr"/>
            <a:endParaRPr lang="en-US" dirty="0"/>
          </a:p>
          <a:p>
            <a:pPr algn="ctr"/>
            <a:br>
              <a:rPr lang="en-US" sz="1600" dirty="0"/>
            </a:br>
            <a:r>
              <a:rPr lang="en-US" sz="1600" dirty="0"/>
              <a:t>Retail Market Subcommittee – June 7,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KWH per ESIID </a:t>
            </a:r>
            <a:r>
              <a:rPr lang="en-US" altLang="en-US" dirty="0" err="1"/>
              <a:t>Centerpoint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BE1A64-F994-4F7C-A16B-48B3BE2808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43001"/>
            <a:ext cx="8259403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113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KWH per ESIID Oncor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0CAAAA-F0B4-4A2D-B9D8-2B19D61B53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43001"/>
            <a:ext cx="8229601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041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KWH per ESIID TNMP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871ACC-37AA-4E51-BE2F-B2A7669B8D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42999"/>
            <a:ext cx="8229600" cy="457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705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KWH per ESIID AEP Central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D61321-EC84-4E46-99FA-DEDBB91C8B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1142999"/>
            <a:ext cx="8229601" cy="457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17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KWH per ESIID AEP North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D7386F-07C5-4004-81D9-42FFD7AF6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42999"/>
            <a:ext cx="8229600" cy="457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960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KWH per ESIID Comparisons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E43BEA-4ECA-468F-97BE-034B00D60A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463" y="936397"/>
            <a:ext cx="5357537" cy="5007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67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KWH per ESIID Comparisons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4CF6E3-C6DD-4D90-8942-B9D4B9951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300" y="841117"/>
            <a:ext cx="5881687" cy="5121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372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KWH per ESIID Comparisons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21A5EF-4624-4E3E-A7D5-FCE91B571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475" y="885582"/>
            <a:ext cx="5414962" cy="5077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832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Comparison Methodology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9130EC-2D4B-41C5-8809-CE2302DD3939}"/>
              </a:ext>
            </a:extLst>
          </p:cNvPr>
          <p:cNvSpPr txBox="1"/>
          <p:nvPr/>
        </p:nvSpPr>
        <p:spPr>
          <a:xfrm>
            <a:off x="381000" y="1219200"/>
            <a:ext cx="7696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Pull sub-total data from ERCOT Settlement System for Residential profiles with IDR meter types (AMS metering).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Usage for Active ESIIDs in competitive areas of ERCOT.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Use newest settlement data for each operating day.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Sum across TDSPs and Weather Zones.</a:t>
            </a:r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Determine number of active ESIIDs for each operating day.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Sum across TDSPs and Weather Zones.</a:t>
            </a:r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Divide to get average KWH per ESIID by day.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Sum </a:t>
            </a:r>
            <a:r>
              <a:rPr lang="en-US"/>
              <a:t>across Days </a:t>
            </a:r>
            <a:r>
              <a:rPr lang="en-US" dirty="0"/>
              <a:t>to get average KWH per ESIID </a:t>
            </a:r>
            <a:r>
              <a:rPr lang="en-US"/>
              <a:t>by month/year.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Also determine hourly peak for the month.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 MW  is the amount required to serve X Residential Customers</a:t>
            </a:r>
          </a:p>
        </p:txBody>
      </p:sp>
    </p:spTree>
    <p:extLst>
      <p:ext uri="{BB962C8B-B14F-4D97-AF65-F5344CB8AC3E}">
        <p14:creationId xmlns:p14="http://schemas.microsoft.com/office/powerpoint/2010/main" val="1711223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Hourly Peak per ESIID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2F8216-016F-45B8-BAC7-D9DE49AB20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14400"/>
            <a:ext cx="3067050" cy="51149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0AB4EA2-CB1A-4E55-90C7-1823682B5DA9}"/>
              </a:ext>
            </a:extLst>
          </p:cNvPr>
          <p:cNvSpPr txBox="1"/>
          <p:nvPr/>
        </p:nvSpPr>
        <p:spPr>
          <a:xfrm>
            <a:off x="3886200" y="1676400"/>
            <a:ext cx="4648200" cy="92333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lvl="1" algn="ctr"/>
            <a:r>
              <a:rPr lang="en-US" dirty="0"/>
              <a:t>1 MW  is enough to serve 250 Residential Customers at the ERCOT </a:t>
            </a:r>
            <a:r>
              <a:rPr lang="en-US" b="1" dirty="0"/>
              <a:t>Summer</a:t>
            </a:r>
            <a:r>
              <a:rPr lang="en-US" dirty="0"/>
              <a:t> Residential Class Hourly Peak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F02406-4F58-4C95-8C27-367A7D6F841D}"/>
              </a:ext>
            </a:extLst>
          </p:cNvPr>
          <p:cNvSpPr txBox="1"/>
          <p:nvPr/>
        </p:nvSpPr>
        <p:spPr>
          <a:xfrm>
            <a:off x="3886200" y="3190964"/>
            <a:ext cx="4648200" cy="92333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1"/>
            <a:r>
              <a:rPr lang="en-US" dirty="0"/>
              <a:t>1 MW  is enough to serve 320 Residential Customers at the ERCOT Residential Class </a:t>
            </a:r>
            <a:r>
              <a:rPr lang="en-US" b="1" dirty="0"/>
              <a:t>Winter</a:t>
            </a:r>
            <a:r>
              <a:rPr lang="en-US" dirty="0"/>
              <a:t> Hourly Peak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730B06-D353-49E1-9249-E88217A5EA1F}"/>
              </a:ext>
            </a:extLst>
          </p:cNvPr>
          <p:cNvSpPr txBox="1"/>
          <p:nvPr/>
        </p:nvSpPr>
        <p:spPr>
          <a:xfrm>
            <a:off x="4953000" y="5029200"/>
            <a:ext cx="2416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Summer: Jun - Sep</a:t>
            </a:r>
          </a:p>
          <a:p>
            <a:r>
              <a:rPr lang="en-US" dirty="0"/>
              <a:t>Winter: Dec, Jan, Feb</a:t>
            </a:r>
          </a:p>
        </p:txBody>
      </p:sp>
    </p:spTree>
    <p:extLst>
      <p:ext uri="{BB962C8B-B14F-4D97-AF65-F5344CB8AC3E}">
        <p14:creationId xmlns:p14="http://schemas.microsoft.com/office/powerpoint/2010/main" val="2854512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KWH per ESIID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8B2F45-7202-447B-8000-F78728725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90600"/>
            <a:ext cx="7812445" cy="434340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2B971AA-E46D-41F7-83C9-DD066BED7234}"/>
              </a:ext>
            </a:extLst>
          </p:cNvPr>
          <p:cNvSpPr txBox="1"/>
          <p:nvPr/>
        </p:nvSpPr>
        <p:spPr>
          <a:xfrm>
            <a:off x="2362200" y="5572126"/>
            <a:ext cx="4583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2022: Sep – Dec use 2010 – 2021 average</a:t>
            </a:r>
          </a:p>
        </p:txBody>
      </p:sp>
    </p:spTree>
    <p:extLst>
      <p:ext uri="{BB962C8B-B14F-4D97-AF65-F5344CB8AC3E}">
        <p14:creationId xmlns:p14="http://schemas.microsoft.com/office/powerpoint/2010/main" val="337495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KWH per ESIID Rankings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DA01C06-A26B-417D-A3B2-73C5F6204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1829" y="1524001"/>
            <a:ext cx="4203771" cy="3490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832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KWH per ESIID Comparisons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8A02FC-C508-4B80-BF42-D5B08D0BC5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487" y="1057275"/>
            <a:ext cx="5153025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595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KWH per ESIID Comparisons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AF2240-7654-492B-B266-2EEAF4BB5A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057400"/>
            <a:ext cx="3733800" cy="2743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3AF8D3F-E760-4F9A-ABAB-E5C7ADC6C7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1528" y="1676400"/>
            <a:ext cx="3899072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856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KWH per ESIID Comparisons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5EF84B-8CE7-4C47-B2E6-4ED74F941D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199" y="883450"/>
            <a:ext cx="3652837" cy="5084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4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KWH per ESIID Comparisons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D0767C-CF1D-4E6C-9354-B7818F1F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" y="1143000"/>
            <a:ext cx="3657601" cy="45053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D8575C3-4E02-4EE5-9A88-2495599170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1" y="990600"/>
            <a:ext cx="3657599" cy="482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38696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32734</TotalTime>
  <Words>277</Words>
  <Application>Microsoft Office PowerPoint</Application>
  <PresentationFormat>On-screen Show (4:3)</PresentationFormat>
  <Paragraphs>59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1_Custom Design</vt:lpstr>
      <vt:lpstr>Office Theme</vt:lpstr>
      <vt:lpstr>PowerPoint Presentation</vt:lpstr>
      <vt:lpstr>Comparison Methodology</vt:lpstr>
      <vt:lpstr>Residential Hourly Peak per ESIID</vt:lpstr>
      <vt:lpstr>Residential KWH per ESIID</vt:lpstr>
      <vt:lpstr>Residential KWH per ESIID Rankings</vt:lpstr>
      <vt:lpstr>Residential KWH per ESIID Comparisons</vt:lpstr>
      <vt:lpstr>Residential KWH per ESIID Comparisons</vt:lpstr>
      <vt:lpstr>Residential KWH per ESIID Comparisons</vt:lpstr>
      <vt:lpstr>Residential KWH per ESIID Comparisons</vt:lpstr>
      <vt:lpstr>Residential KWH per ESIID Centerpoint</vt:lpstr>
      <vt:lpstr>Residential KWH per ESIID Oncor</vt:lpstr>
      <vt:lpstr>Residential KWH per ESIID TNMP</vt:lpstr>
      <vt:lpstr>Residential KWH per ESIID AEP Central</vt:lpstr>
      <vt:lpstr>Residential KWH per ESIID AEP North</vt:lpstr>
      <vt:lpstr>Residential KWH per ESIID Comparisons</vt:lpstr>
      <vt:lpstr>Residential KWH per ESIID Comparisons</vt:lpstr>
      <vt:lpstr>Residential KWH per ESIID Comparisons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534</cp:revision>
  <cp:lastPrinted>2020-02-20T00:38:16Z</cp:lastPrinted>
  <dcterms:created xsi:type="dcterms:W3CDTF">2016-01-21T15:20:31Z</dcterms:created>
  <dcterms:modified xsi:type="dcterms:W3CDTF">2022-09-13T19:09:06Z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