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12" r:id="rId3"/>
    <p:sldId id="411" r:id="rId4"/>
    <p:sldId id="405" r:id="rId5"/>
    <p:sldId id="385" r:id="rId6"/>
    <p:sldId id="38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108" d="100"/>
          <a:sy n="108" d="100"/>
        </p:scale>
        <p:origin x="1644" y="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heri.Wiegand@vistra.com" TargetMode="External"/><Relationship Id="rId2" Type="http://schemas.openxmlformats.org/officeDocument/2006/relationships/hyperlink" Target="mailto:tomas.fernandez@nrg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eborah.mckeever@Oncor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September 13th, 2022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5410200"/>
            <a:ext cx="8001000" cy="476250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solidFill>
                  <a:schemeClr val="accent5">
                    <a:lumMod val="50000"/>
                  </a:schemeClr>
                </a:solidFill>
              </a:rPr>
              <a:t>Debbie McKeever, Oncor       Tomas Fernandez, NRG       Sheri Wiegand, </a:t>
            </a:r>
            <a:r>
              <a:rPr lang="en-US" sz="1600" dirty="0" err="1">
                <a:solidFill>
                  <a:schemeClr val="accent5">
                    <a:lumMod val="50000"/>
                  </a:schemeClr>
                </a:solidFill>
              </a:rPr>
              <a:t>Vistra</a:t>
            </a:r>
            <a:endParaRPr lang="en-US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Retail Training Classes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955602"/>
              </p:ext>
            </p:extLst>
          </p:nvPr>
        </p:nvGraphicFramePr>
        <p:xfrm>
          <a:off x="609600" y="1143000"/>
          <a:ext cx="8001000" cy="37338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887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1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2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Retail 101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September 28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8:30 – 3:30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MarkeTrak – Part 1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Wednesday, October 5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8:30 – 12:30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MarkeTrak: IAG &amp; Switch Hold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Thursday,  October 6</a:t>
                      </a:r>
                      <a:r>
                        <a:rPr lang="en-US" sz="2400" b="0" baseline="30000" dirty="0">
                          <a:effectLst/>
                        </a:rPr>
                        <a:t>th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effectLst/>
                        </a:rPr>
                        <a:t>8:30 – 12:30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DC88091-A2B6-A222-D9BF-14EB528F709E}"/>
              </a:ext>
            </a:extLst>
          </p:cNvPr>
          <p:cNvSpPr txBox="1"/>
          <p:nvPr/>
        </p:nvSpPr>
        <p:spPr>
          <a:xfrm>
            <a:off x="1107489" y="5151107"/>
            <a:ext cx="70866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All classes will be instructor-led WebEx based only.</a:t>
            </a:r>
          </a:p>
        </p:txBody>
      </p:sp>
    </p:spTree>
    <p:extLst>
      <p:ext uri="{BB962C8B-B14F-4D97-AF65-F5344CB8AC3E}">
        <p14:creationId xmlns:p14="http://schemas.microsoft.com/office/powerpoint/2010/main" val="308151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stats as of 9-1-2022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4252219"/>
              </p:ext>
            </p:extLst>
          </p:nvPr>
        </p:nvGraphicFramePr>
        <p:xfrm>
          <a:off x="1371599" y="734783"/>
          <a:ext cx="7010402" cy="4751613"/>
        </p:xfrm>
        <a:graphic>
          <a:graphicData uri="http://schemas.openxmlformats.org/drawingml/2006/table">
            <a:tbl>
              <a:tblPr firstRow="1" firstCol="1" bandRow="1"/>
              <a:tblGrid>
                <a:gridCol w="2907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4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LMS WEB BASED TRAINING</a:t>
                      </a:r>
                      <a:endParaRPr lang="en-US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 Progress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Complete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MarkeTrak - Year to Date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144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188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MarkeTrak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492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1056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1548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Retail 101 - Year to Date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147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83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230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Retail 101 -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1166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586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1751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Mass Tran - Year to Date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19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Mass Tran - All Time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33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96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 SET – Year to Date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46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176735"/>
                  </a:ext>
                </a:extLst>
              </a:tr>
              <a:tr h="5279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TX SET – All Time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22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46</a:t>
                      </a:r>
                    </a:p>
                  </a:txBody>
                  <a:tcPr marL="38100" marR="38100" marT="25400" marB="254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427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379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685800"/>
            <a:ext cx="86868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MarkeTrak Online Training Modules  -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Note! Modules have been modified to include new screens and verbiage needed to support the ERCOT MarkeTrak Refresh that was completed June 4, 5   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Mass Transition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1800" b="1" dirty="0">
                <a:latin typeface="Calibri" panose="020F0502020204030204" pitchFamily="34" charset="0"/>
              </a:rPr>
              <a:t>TX SET  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717BA4-6384-7547-C14D-DEDA1BA5AE3B}"/>
              </a:ext>
            </a:extLst>
          </p:cNvPr>
          <p:cNvSpPr txBox="1"/>
          <p:nvPr/>
        </p:nvSpPr>
        <p:spPr>
          <a:xfrm>
            <a:off x="5867400" y="2132647"/>
            <a:ext cx="2819400" cy="147732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MarkeTrak modules have been updated reflecting the tech refresh changes (new screenshots)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64" y="742950"/>
            <a:ext cx="9144000" cy="54292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Registration is required for ERCOT Instructor Led and ERCOT Web Based Training (WBT) sessions.</a:t>
            </a:r>
          </a:p>
          <a:p>
            <a:pPr marL="0" indent="0"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To complete registration, please follow the process below.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Access the ERCOT Training Website through the following link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‘Course Catalog’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your selected course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‘Schedule/Registration’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‘Sign Up’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Log in (or create a log in) to register for the course.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Look for an email from ERCOT confirming registration for Instructor Led courses.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42900" y="1524000"/>
            <a:ext cx="8458200" cy="37338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THANK YOU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1600" b="1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362953" y="4038600"/>
            <a:ext cx="8686800" cy="144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latin typeface="Calibri" panose="020F0502020204030204" pitchFamily="34" charset="0"/>
              </a:rPr>
              <a:t>Our next RMTTF Meeting will be held Wednesday, October 5</a:t>
            </a:r>
            <a:r>
              <a:rPr lang="en-US" sz="2400" b="1" baseline="30000" dirty="0">
                <a:latin typeface="Calibri" panose="020F0502020204030204" pitchFamily="34" charset="0"/>
              </a:rPr>
              <a:t>th</a:t>
            </a:r>
            <a:r>
              <a:rPr lang="en-US" sz="2400" b="1" dirty="0">
                <a:latin typeface="Calibri" panose="020F0502020204030204" pitchFamily="34" charset="0"/>
              </a:rPr>
              <a:t> ~1:30 PM, after MarkeTrak training </a:t>
            </a:r>
            <a:br>
              <a:rPr lang="en-US" sz="2400" b="1" baseline="30000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If at any time you have suggestions for training, please feel free to contact one of the RMTTF co-Chairs noted below.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	Tomas Fernandez, NRG      </a:t>
            </a:r>
            <a:r>
              <a:rPr lang="en-US" sz="2400" b="1" dirty="0">
                <a:latin typeface="Calibri" panose="020F0502020204030204" pitchFamily="34" charset="0"/>
                <a:hlinkClick r:id="rId2"/>
              </a:rPr>
              <a:t>tomas.fernandez@nrg.com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	Sheri Wiegand, </a:t>
            </a:r>
            <a:r>
              <a:rPr lang="en-US" sz="2400" b="1" dirty="0" err="1">
                <a:latin typeface="Calibri" panose="020F0502020204030204" pitchFamily="34" charset="0"/>
              </a:rPr>
              <a:t>Vistra</a:t>
            </a:r>
            <a:r>
              <a:rPr lang="en-US" sz="2400" b="1" dirty="0">
                <a:latin typeface="Calibri" panose="020F0502020204030204" pitchFamily="34" charset="0"/>
              </a:rPr>
              <a:t>         </a:t>
            </a:r>
            <a:r>
              <a:rPr lang="en-US" sz="2400" b="1" dirty="0">
                <a:latin typeface="Calibri" panose="020F0502020204030204" pitchFamily="34" charset="0"/>
                <a:hlinkClick r:id="rId3"/>
              </a:rPr>
              <a:t>sheri.Wiegand@vistra.com</a:t>
            </a:r>
            <a:r>
              <a:rPr lang="en-US" sz="2400" b="1" dirty="0">
                <a:latin typeface="Calibri" panose="020F0502020204030204" pitchFamily="34" charset="0"/>
              </a:rPr>
              <a:t>	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         	Debbie </a:t>
            </a:r>
            <a:r>
              <a:rPr lang="en-US" sz="2400" b="1" dirty="0" err="1">
                <a:latin typeface="Calibri" panose="020F0502020204030204" pitchFamily="34" charset="0"/>
              </a:rPr>
              <a:t>McKeever,</a:t>
            </a:r>
            <a:r>
              <a:rPr lang="en-US" sz="2400" b="1" dirty="0">
                <a:latin typeface="Calibri" panose="020F0502020204030204" pitchFamily="34" charset="0"/>
              </a:rPr>
              <a:t> Oncor   </a:t>
            </a:r>
            <a:r>
              <a:rPr lang="en-US" sz="2400" b="1" dirty="0">
                <a:latin typeface="Calibri" panose="020F0502020204030204" pitchFamily="34" charset="0"/>
                <a:hlinkClick r:id="rId4"/>
              </a:rPr>
              <a:t>deborah.mckeever@Oncor.com</a:t>
            </a: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 </a:t>
            </a:r>
            <a:br>
              <a:rPr lang="en-US" sz="2400" b="1" dirty="0">
                <a:latin typeface="Calibri" panose="020F0502020204030204" pitchFamily="34" charset="0"/>
              </a:rPr>
            </a:br>
            <a:endParaRPr lang="en-US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19331</TotalTime>
  <Words>494</Words>
  <Application>Microsoft Office PowerPoint</Application>
  <PresentationFormat>On-screen Show (4:3)</PresentationFormat>
  <Paragraphs>99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Upcoming Retail Training Classes </vt:lpstr>
      <vt:lpstr>Retail Training stats as of 9-1-2022 </vt:lpstr>
      <vt:lpstr> On-line ERCOT Retail Training Modules Available </vt:lpstr>
      <vt:lpstr>Retail Market Training - Registration</vt:lpstr>
      <vt:lpstr>Our next RMTTF Meeting will be held Wednesday, October 5th ~1:30 PM, after MarkeTrak training   If at any time you have suggestions for training, please feel free to contact one of the RMTTF co-Chairs noted below.              Tomas Fernandez, NRG      tomas.fernandez@nrg.com           Sheri Wiegand, Vistra         sheri.Wiegand@vistra.com             Debbie McKeever, Oncor   deborah.mckeever@Oncor.com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569</cp:revision>
  <cp:lastPrinted>2016-02-12T19:29:41Z</cp:lastPrinted>
  <dcterms:created xsi:type="dcterms:W3CDTF">2005-04-21T14:28:35Z</dcterms:created>
  <dcterms:modified xsi:type="dcterms:W3CDTF">2022-09-12T19:27:55Z</dcterms:modified>
</cp:coreProperties>
</file>