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444" r:id="rId7"/>
    <p:sldId id="445" r:id="rId8"/>
    <p:sldId id="446" r:id="rId9"/>
    <p:sldId id="447" r:id="rId10"/>
    <p:sldId id="448" r:id="rId11"/>
    <p:sldId id="449" r:id="rId12"/>
    <p:sldId id="450" r:id="rId13"/>
    <p:sldId id="451" r:id="rId14"/>
    <p:sldId id="452" r:id="rId15"/>
    <p:sldId id="453" r:id="rId16"/>
    <p:sldId id="454" r:id="rId17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3861" autoAdjust="0"/>
  </p:normalViewPr>
  <p:slideViewPr>
    <p:cSldViewPr showGuides="1">
      <p:cViewPr varScale="1">
        <p:scale>
          <a:sx n="100" d="100"/>
          <a:sy n="100" d="100"/>
        </p:scale>
        <p:origin x="54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Residential KWH Usage 2010 - 2022</a:t>
            </a:r>
          </a:p>
          <a:p>
            <a:pPr algn="ctr"/>
            <a:endParaRPr lang="en-US" dirty="0"/>
          </a:p>
          <a:p>
            <a:pPr algn="ctr"/>
            <a:r>
              <a:rPr lang="en-US" sz="1600" dirty="0"/>
              <a:t>Carl L Raish</a:t>
            </a:r>
          </a:p>
          <a:p>
            <a:pPr algn="ctr"/>
            <a:r>
              <a:rPr lang="en-US" sz="1600" dirty="0"/>
              <a:t>Principal Load Profiling and Modeling</a:t>
            </a:r>
          </a:p>
          <a:p>
            <a:pPr algn="ctr"/>
            <a:endParaRPr lang="en-US" dirty="0"/>
          </a:p>
          <a:p>
            <a:pPr algn="ctr"/>
            <a:br>
              <a:rPr lang="en-US" sz="1600" dirty="0"/>
            </a:br>
            <a:r>
              <a:rPr lang="en-US" sz="1600" dirty="0"/>
              <a:t>Retail Market Subcommittee – June 7,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E43BEA-4ECA-468F-97BE-034B00D60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463" y="936397"/>
            <a:ext cx="5357537" cy="500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7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4CF6E3-C6DD-4D90-8942-B9D4B9951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841117"/>
            <a:ext cx="5881687" cy="512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72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21A5EF-4624-4E3E-A7D5-FCE91B571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475" y="885582"/>
            <a:ext cx="5414962" cy="507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83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Comparison 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9130EC-2D4B-41C5-8809-CE2302DD3939}"/>
              </a:ext>
            </a:extLst>
          </p:cNvPr>
          <p:cNvSpPr txBox="1"/>
          <p:nvPr/>
        </p:nvSpPr>
        <p:spPr>
          <a:xfrm>
            <a:off x="381000" y="1219200"/>
            <a:ext cx="7696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Pull sub-total data from ERCOT Settlement System for Residential profiles with IDR meter types (AMS metering).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Usage for Active ESIIDs in competitive areas of ERCOT.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newest settlement data for each operating day.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Sum across TDSPs and Weather Zones.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Determine number of active ESIIDs for each operating day.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Sum across TDSPs and Weather Zones.</a:t>
            </a:r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Divide to get average KWH per ESIID by 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Sum across Months  to get average KWH per ESIID by month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Also determine hourly peak for the month.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 MW  is the amount required to serve X Residential Customers</a:t>
            </a:r>
          </a:p>
        </p:txBody>
      </p:sp>
    </p:spTree>
    <p:extLst>
      <p:ext uri="{BB962C8B-B14F-4D97-AF65-F5344CB8AC3E}">
        <p14:creationId xmlns:p14="http://schemas.microsoft.com/office/powerpoint/2010/main" val="1711223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Hourly Peak per ESIID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2F8216-016F-45B8-BAC7-D9DE49AB2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14400"/>
            <a:ext cx="3067050" cy="51149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AB4EA2-CB1A-4E55-90C7-1823682B5DA9}"/>
              </a:ext>
            </a:extLst>
          </p:cNvPr>
          <p:cNvSpPr txBox="1"/>
          <p:nvPr/>
        </p:nvSpPr>
        <p:spPr>
          <a:xfrm>
            <a:off x="3886200" y="1676400"/>
            <a:ext cx="3810000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 algn="ctr"/>
            <a:r>
              <a:rPr lang="en-US" dirty="0"/>
              <a:t>1 MW  is enough to serve 250 Residential Customers at the ERCOT </a:t>
            </a:r>
            <a:r>
              <a:rPr lang="en-US" b="1" dirty="0"/>
              <a:t>Summer</a:t>
            </a:r>
            <a:r>
              <a:rPr lang="en-US" dirty="0"/>
              <a:t> Hourly Peak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F02406-4F58-4C95-8C27-367A7D6F841D}"/>
              </a:ext>
            </a:extLst>
          </p:cNvPr>
          <p:cNvSpPr txBox="1"/>
          <p:nvPr/>
        </p:nvSpPr>
        <p:spPr>
          <a:xfrm>
            <a:off x="3886200" y="3190964"/>
            <a:ext cx="3810000" cy="9233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dirty="0"/>
              <a:t>1 MW  is enough to serve 320 Residential Customers at the ERCOT </a:t>
            </a:r>
            <a:r>
              <a:rPr lang="en-US" b="1" dirty="0"/>
              <a:t>Winter</a:t>
            </a:r>
            <a:r>
              <a:rPr lang="en-US" dirty="0"/>
              <a:t> Hourly Peak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730B06-D353-49E1-9249-E88217A5EA1F}"/>
              </a:ext>
            </a:extLst>
          </p:cNvPr>
          <p:cNvSpPr txBox="1"/>
          <p:nvPr/>
        </p:nvSpPr>
        <p:spPr>
          <a:xfrm>
            <a:off x="4953000" y="5029200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Summer: Jun - Sep</a:t>
            </a:r>
          </a:p>
          <a:p>
            <a:r>
              <a:rPr lang="en-US" dirty="0"/>
              <a:t>Winter: Dec, Jan, Feb</a:t>
            </a:r>
          </a:p>
        </p:txBody>
      </p:sp>
    </p:spTree>
    <p:extLst>
      <p:ext uri="{BB962C8B-B14F-4D97-AF65-F5344CB8AC3E}">
        <p14:creationId xmlns:p14="http://schemas.microsoft.com/office/powerpoint/2010/main" val="285451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B2F45-7202-447B-8000-F78728725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90600"/>
            <a:ext cx="7812445" cy="43434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B971AA-E46D-41F7-83C9-DD066BED7234}"/>
              </a:ext>
            </a:extLst>
          </p:cNvPr>
          <p:cNvSpPr txBox="1"/>
          <p:nvPr/>
        </p:nvSpPr>
        <p:spPr>
          <a:xfrm>
            <a:off x="2362200" y="5572126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2022: Sep – Dec use 2010 – 2021 average</a:t>
            </a:r>
          </a:p>
        </p:txBody>
      </p:sp>
    </p:spTree>
    <p:extLst>
      <p:ext uri="{BB962C8B-B14F-4D97-AF65-F5344CB8AC3E}">
        <p14:creationId xmlns:p14="http://schemas.microsoft.com/office/powerpoint/2010/main" val="337495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Rankings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A01C06-A26B-417D-A3B2-73C5F6204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829" y="1524001"/>
            <a:ext cx="4203771" cy="349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32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8A02FC-C508-4B80-BF42-D5B08D0BC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487" y="1057275"/>
            <a:ext cx="5153025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595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AF2240-7654-492B-B266-2EEAF4BB5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57400"/>
            <a:ext cx="3733800" cy="274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AF8D3F-E760-4F9A-ABAB-E5C7ADC6C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528" y="1676400"/>
            <a:ext cx="3899072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856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5EF84B-8CE7-4C47-B2E6-4ED74F941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99" y="883450"/>
            <a:ext cx="3652837" cy="5084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Residential KWH per ESIID Comparisons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D0767C-CF1D-4E6C-9354-B7818F1FC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" y="1143000"/>
            <a:ext cx="3657601" cy="45053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8575C3-4E02-4EE5-9A88-249559917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990600"/>
            <a:ext cx="3657599" cy="482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869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32724</TotalTime>
  <Words>238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1_Custom Design</vt:lpstr>
      <vt:lpstr>Office Theme</vt:lpstr>
      <vt:lpstr>PowerPoint Presentation</vt:lpstr>
      <vt:lpstr>Comparison Methodology</vt:lpstr>
      <vt:lpstr>Residential Hourly Peak per ESIID</vt:lpstr>
      <vt:lpstr>Residential KWH per ESIID</vt:lpstr>
      <vt:lpstr>Residential KWH per ESIID Rankings</vt:lpstr>
      <vt:lpstr>Residential KWH per ESIID Comparisons</vt:lpstr>
      <vt:lpstr>Residential KWH per ESIID Comparisons</vt:lpstr>
      <vt:lpstr>Residential KWH per ESIID Comparisons</vt:lpstr>
      <vt:lpstr>Residential KWH per ESIID Comparisons</vt:lpstr>
      <vt:lpstr>Residential KWH per ESIID Comparisons</vt:lpstr>
      <vt:lpstr>Residential KWH per ESIID Comparisons</vt:lpstr>
      <vt:lpstr>Residential KWH per ESIID Comparisons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531</cp:revision>
  <cp:lastPrinted>2020-02-20T00:38:16Z</cp:lastPrinted>
  <dcterms:created xsi:type="dcterms:W3CDTF">2016-01-21T15:20:31Z</dcterms:created>
  <dcterms:modified xsi:type="dcterms:W3CDTF">2022-09-09T20:32:53Z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