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9/7/2022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9/7/2022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09/07/2022</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09/13/2022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09/13/22</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63894374-5AA2-4726-8227-ECFF517E573C}"/>
              </a:ext>
            </a:extLst>
          </p:cNvPr>
          <p:cNvGraphicFramePr>
            <a:graphicFrameLocks noGrp="1"/>
          </p:cNvGraphicFramePr>
          <p:nvPr>
            <p:extLst>
              <p:ext uri="{D42A27DB-BD31-4B8C-83A1-F6EECF244321}">
                <p14:modId xmlns:p14="http://schemas.microsoft.com/office/powerpoint/2010/main" val="513491120"/>
              </p:ext>
            </p:extLst>
          </p:nvPr>
        </p:nvGraphicFramePr>
        <p:xfrm>
          <a:off x="380994" y="914401"/>
          <a:ext cx="8382000" cy="5105396"/>
        </p:xfrm>
        <a:graphic>
          <a:graphicData uri="http://schemas.openxmlformats.org/drawingml/2006/table">
            <a:tbl>
              <a:tblPr/>
              <a:tblGrid>
                <a:gridCol w="698500">
                  <a:extLst>
                    <a:ext uri="{9D8B030D-6E8A-4147-A177-3AD203B41FA5}">
                      <a16:colId xmlns:a16="http://schemas.microsoft.com/office/drawing/2014/main" val="1803214965"/>
                    </a:ext>
                  </a:extLst>
                </a:gridCol>
                <a:gridCol w="698500">
                  <a:extLst>
                    <a:ext uri="{9D8B030D-6E8A-4147-A177-3AD203B41FA5}">
                      <a16:colId xmlns:a16="http://schemas.microsoft.com/office/drawing/2014/main" val="2719049373"/>
                    </a:ext>
                  </a:extLst>
                </a:gridCol>
                <a:gridCol w="698500">
                  <a:extLst>
                    <a:ext uri="{9D8B030D-6E8A-4147-A177-3AD203B41FA5}">
                      <a16:colId xmlns:a16="http://schemas.microsoft.com/office/drawing/2014/main" val="1515153640"/>
                    </a:ext>
                  </a:extLst>
                </a:gridCol>
                <a:gridCol w="698500">
                  <a:extLst>
                    <a:ext uri="{9D8B030D-6E8A-4147-A177-3AD203B41FA5}">
                      <a16:colId xmlns:a16="http://schemas.microsoft.com/office/drawing/2014/main" val="310337668"/>
                    </a:ext>
                  </a:extLst>
                </a:gridCol>
                <a:gridCol w="698500">
                  <a:extLst>
                    <a:ext uri="{9D8B030D-6E8A-4147-A177-3AD203B41FA5}">
                      <a16:colId xmlns:a16="http://schemas.microsoft.com/office/drawing/2014/main" val="4179456768"/>
                    </a:ext>
                  </a:extLst>
                </a:gridCol>
                <a:gridCol w="698500">
                  <a:extLst>
                    <a:ext uri="{9D8B030D-6E8A-4147-A177-3AD203B41FA5}">
                      <a16:colId xmlns:a16="http://schemas.microsoft.com/office/drawing/2014/main" val="1562088508"/>
                    </a:ext>
                  </a:extLst>
                </a:gridCol>
                <a:gridCol w="698500">
                  <a:extLst>
                    <a:ext uri="{9D8B030D-6E8A-4147-A177-3AD203B41FA5}">
                      <a16:colId xmlns:a16="http://schemas.microsoft.com/office/drawing/2014/main" val="3844294959"/>
                    </a:ext>
                  </a:extLst>
                </a:gridCol>
                <a:gridCol w="698500">
                  <a:extLst>
                    <a:ext uri="{9D8B030D-6E8A-4147-A177-3AD203B41FA5}">
                      <a16:colId xmlns:a16="http://schemas.microsoft.com/office/drawing/2014/main" val="1611715209"/>
                    </a:ext>
                  </a:extLst>
                </a:gridCol>
                <a:gridCol w="698500">
                  <a:extLst>
                    <a:ext uri="{9D8B030D-6E8A-4147-A177-3AD203B41FA5}">
                      <a16:colId xmlns:a16="http://schemas.microsoft.com/office/drawing/2014/main" val="1952478046"/>
                    </a:ext>
                  </a:extLst>
                </a:gridCol>
                <a:gridCol w="698500">
                  <a:extLst>
                    <a:ext uri="{9D8B030D-6E8A-4147-A177-3AD203B41FA5}">
                      <a16:colId xmlns:a16="http://schemas.microsoft.com/office/drawing/2014/main" val="4271129408"/>
                    </a:ext>
                  </a:extLst>
                </a:gridCol>
                <a:gridCol w="698500">
                  <a:extLst>
                    <a:ext uri="{9D8B030D-6E8A-4147-A177-3AD203B41FA5}">
                      <a16:colId xmlns:a16="http://schemas.microsoft.com/office/drawing/2014/main" val="3125199490"/>
                    </a:ext>
                  </a:extLst>
                </a:gridCol>
                <a:gridCol w="698500">
                  <a:extLst>
                    <a:ext uri="{9D8B030D-6E8A-4147-A177-3AD203B41FA5}">
                      <a16:colId xmlns:a16="http://schemas.microsoft.com/office/drawing/2014/main" val="2845915974"/>
                    </a:ext>
                  </a:extLst>
                </a:gridCol>
              </a:tblGrid>
              <a:tr h="242435">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6436723"/>
                  </a:ext>
                </a:extLst>
              </a:tr>
              <a:tr h="49913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9461024"/>
                  </a:ext>
                </a:extLst>
              </a:tr>
              <a:tr h="242435">
                <a:tc>
                  <a:txBody>
                    <a:bodyPr/>
                    <a:lstStyle/>
                    <a:p>
                      <a:pPr algn="ctr" fontAlgn="b"/>
                      <a:r>
                        <a:rPr lang="en-US" sz="800" b="0" i="0" u="none" strike="noStrike">
                          <a:solidFill>
                            <a:srgbClr val="000000"/>
                          </a:solidFill>
                          <a:effectLst/>
                          <a:latin typeface="Calibri" panose="020F0502020204030204" pitchFamily="34" charset="0"/>
                        </a:rPr>
                        <a:t>2021-01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110,245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330,633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5,116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1314798"/>
                  </a:ext>
                </a:extLst>
              </a:tr>
              <a:tr h="242435">
                <a:tc>
                  <a:txBody>
                    <a:bodyPr/>
                    <a:lstStyle/>
                    <a:p>
                      <a:pPr algn="ctr" fontAlgn="b"/>
                      <a:r>
                        <a:rPr lang="en-US" sz="800" b="0" i="0" u="none" strike="noStrike">
                          <a:solidFill>
                            <a:srgbClr val="000000"/>
                          </a:solidFill>
                          <a:effectLst/>
                          <a:latin typeface="Calibri" panose="020F0502020204030204" pitchFamily="34" charset="0"/>
                        </a:rPr>
                        <a:t>2021-02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186,803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306,545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9075318"/>
                  </a:ext>
                </a:extLst>
              </a:tr>
              <a:tr h="242435">
                <a:tc>
                  <a:txBody>
                    <a:bodyPr/>
                    <a:lstStyle/>
                    <a:p>
                      <a:pPr algn="ctr" fontAlgn="b"/>
                      <a:r>
                        <a:rPr lang="en-US" sz="800" b="0" i="0" u="none" strike="noStrike">
                          <a:solidFill>
                            <a:srgbClr val="000000"/>
                          </a:solidFill>
                          <a:effectLst/>
                          <a:latin typeface="Calibri" panose="020F0502020204030204" pitchFamily="34" charset="0"/>
                        </a:rPr>
                        <a:t>2021-03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187,648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241,361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429,009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1,624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5259877"/>
                  </a:ext>
                </a:extLst>
              </a:tr>
              <a:tr h="242435">
                <a:tc>
                  <a:txBody>
                    <a:bodyPr/>
                    <a:lstStyle/>
                    <a:p>
                      <a:pPr algn="ctr" fontAlgn="b"/>
                      <a:r>
                        <a:rPr lang="en-US" sz="800" b="0" i="0" u="none" strike="noStrike">
                          <a:solidFill>
                            <a:srgbClr val="000000"/>
                          </a:solidFill>
                          <a:effectLst/>
                          <a:latin typeface="Calibri" panose="020F0502020204030204" pitchFamily="34" charset="0"/>
                        </a:rPr>
                        <a:t>2021-04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132,428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220,732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353,160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4,161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5577976"/>
                  </a:ext>
                </a:extLst>
              </a:tr>
              <a:tr h="242435">
                <a:tc>
                  <a:txBody>
                    <a:bodyPr/>
                    <a:lstStyle/>
                    <a:p>
                      <a:pPr algn="ctr" fontAlgn="b"/>
                      <a:r>
                        <a:rPr lang="en-US" sz="800" b="0" i="0" u="none" strike="noStrike">
                          <a:solidFill>
                            <a:srgbClr val="000000"/>
                          </a:solidFill>
                          <a:effectLst/>
                          <a:latin typeface="Calibri" panose="020F0502020204030204" pitchFamily="34" charset="0"/>
                        </a:rPr>
                        <a:t>2021-05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101,790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309,308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2,185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4603653"/>
                  </a:ext>
                </a:extLst>
              </a:tr>
              <a:tr h="242435">
                <a:tc>
                  <a:txBody>
                    <a:bodyPr/>
                    <a:lstStyle/>
                    <a:p>
                      <a:pPr algn="ctr" fontAlgn="b"/>
                      <a:r>
                        <a:rPr lang="en-US" sz="800" b="0" i="0" u="none" strike="noStrike">
                          <a:solidFill>
                            <a:srgbClr val="000000"/>
                          </a:solidFill>
                          <a:effectLst/>
                          <a:latin typeface="Calibri" panose="020F0502020204030204" pitchFamily="34" charset="0"/>
                        </a:rPr>
                        <a:t>2021-06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136,150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243,969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2214880"/>
                  </a:ext>
                </a:extLst>
              </a:tr>
              <a:tr h="242435">
                <a:tc>
                  <a:txBody>
                    <a:bodyPr/>
                    <a:lstStyle/>
                    <a:p>
                      <a:pPr algn="ctr" fontAlgn="b"/>
                      <a:r>
                        <a:rPr lang="en-US" sz="800" b="0" i="0" u="none" strike="noStrike">
                          <a:solidFill>
                            <a:srgbClr val="000000"/>
                          </a:solidFill>
                          <a:effectLst/>
                          <a:latin typeface="Calibri" panose="020F0502020204030204" pitchFamily="34" charset="0"/>
                        </a:rPr>
                        <a:t>2021-07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87,752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291,498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379,250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5,545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1264121"/>
                  </a:ext>
                </a:extLst>
              </a:tr>
              <a:tr h="242435">
                <a:tc>
                  <a:txBody>
                    <a:bodyPr/>
                    <a:lstStyle/>
                    <a:p>
                      <a:pPr algn="ctr" fontAlgn="b"/>
                      <a:r>
                        <a:rPr lang="en-US" sz="800" b="0" i="0" u="none" strike="noStrike">
                          <a:solidFill>
                            <a:srgbClr val="000000"/>
                          </a:solidFill>
                          <a:effectLst/>
                          <a:latin typeface="Calibri" panose="020F0502020204030204" pitchFamily="34" charset="0"/>
                        </a:rPr>
                        <a:t>2021-08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112,901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264,683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377,584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1,770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5045879"/>
                  </a:ext>
                </a:extLst>
              </a:tr>
              <a:tr h="242435">
                <a:tc>
                  <a:txBody>
                    <a:bodyPr/>
                    <a:lstStyle/>
                    <a:p>
                      <a:pPr algn="ctr" fontAlgn="b"/>
                      <a:r>
                        <a:rPr lang="en-US" sz="800" b="0" i="0" u="none" strike="noStrike">
                          <a:solidFill>
                            <a:srgbClr val="000000"/>
                          </a:solidFill>
                          <a:effectLst/>
                          <a:latin typeface="Calibri" panose="020F0502020204030204" pitchFamily="34" charset="0"/>
                        </a:rPr>
                        <a:t>2021-09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68,915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243,881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312,796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0755373"/>
                  </a:ext>
                </a:extLst>
              </a:tr>
              <a:tr h="242435">
                <a:tc>
                  <a:txBody>
                    <a:bodyPr/>
                    <a:lstStyle/>
                    <a:p>
                      <a:pPr algn="ctr" fontAlgn="b"/>
                      <a:r>
                        <a:rPr lang="en-US" sz="800" b="0" i="0" u="none" strike="noStrike">
                          <a:solidFill>
                            <a:srgbClr val="000000"/>
                          </a:solidFill>
                          <a:effectLst/>
                          <a:latin typeface="Calibri" panose="020F0502020204030204" pitchFamily="34" charset="0"/>
                        </a:rPr>
                        <a:t>2021-10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56,991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290,678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136181"/>
                  </a:ext>
                </a:extLst>
              </a:tr>
              <a:tr h="242435">
                <a:tc>
                  <a:txBody>
                    <a:bodyPr/>
                    <a:lstStyle/>
                    <a:p>
                      <a:pPr algn="ctr" fontAlgn="b"/>
                      <a:r>
                        <a:rPr lang="en-US" sz="800" b="0" i="0" u="none" strike="noStrike">
                          <a:solidFill>
                            <a:srgbClr val="000000"/>
                          </a:solidFill>
                          <a:effectLst/>
                          <a:latin typeface="Calibri" panose="020F0502020204030204" pitchFamily="34" charset="0"/>
                        </a:rPr>
                        <a:t>2021-11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356,986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572,268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0.61%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6057932"/>
                  </a:ext>
                </a:extLst>
              </a:tr>
              <a:tr h="242435">
                <a:tc>
                  <a:txBody>
                    <a:bodyPr/>
                    <a:lstStyle/>
                    <a:p>
                      <a:pPr algn="ctr" fontAlgn="b"/>
                      <a:r>
                        <a:rPr lang="en-US" sz="800" b="0" i="0" u="none" strike="noStrike">
                          <a:solidFill>
                            <a:srgbClr val="000000"/>
                          </a:solidFill>
                          <a:effectLst/>
                          <a:latin typeface="Calibri" panose="020F0502020204030204" pitchFamily="34" charset="0"/>
                        </a:rPr>
                        <a:t>2021-12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70,637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285,011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1,904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2015891"/>
                  </a:ext>
                </a:extLst>
              </a:tr>
              <a:tr h="242435">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1315698"/>
                  </a:ext>
                </a:extLst>
              </a:tr>
              <a:tr h="242435">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8564725"/>
                  </a:ext>
                </a:extLst>
              </a:tr>
              <a:tr h="242435">
                <a:tc>
                  <a:txBody>
                    <a:bodyPr/>
                    <a:lstStyle/>
                    <a:p>
                      <a:pPr algn="ctr" fontAlgn="b"/>
                      <a:r>
                        <a:rPr lang="en-US" sz="800" b="0" i="0" u="none" strike="noStrike">
                          <a:solidFill>
                            <a:srgbClr val="000000"/>
                          </a:solidFill>
                          <a:effectLst/>
                          <a:latin typeface="Calibri" panose="020F0502020204030204" pitchFamily="34" charset="0"/>
                        </a:rPr>
                        <a:t>2022-03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112,865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269,490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382,355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4,477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5528312"/>
                  </a:ext>
                </a:extLst>
              </a:tr>
              <a:tr h="242435">
                <a:tc>
                  <a:txBody>
                    <a:bodyPr/>
                    <a:lstStyle/>
                    <a:p>
                      <a:pPr algn="ctr" fontAlgn="b"/>
                      <a:r>
                        <a:rPr lang="en-US" sz="800" b="0" i="0" u="none" strike="noStrike">
                          <a:solidFill>
                            <a:srgbClr val="000000"/>
                          </a:solidFill>
                          <a:effectLst/>
                          <a:latin typeface="Calibri" panose="020F0502020204030204" pitchFamily="34" charset="0"/>
                        </a:rPr>
                        <a:t>2022-04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128,697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247,896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376,593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1,979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4815250"/>
                  </a:ext>
                </a:extLst>
              </a:tr>
              <a:tr h="242435">
                <a:tc>
                  <a:txBody>
                    <a:bodyPr/>
                    <a:lstStyle/>
                    <a:p>
                      <a:pPr algn="ctr" fontAlgn="b"/>
                      <a:r>
                        <a:rPr lang="en-US" sz="800" b="0" i="0" u="none" strike="noStrike">
                          <a:solidFill>
                            <a:srgbClr val="000000"/>
                          </a:solidFill>
                          <a:effectLst/>
                          <a:latin typeface="Calibri" panose="020F0502020204030204" pitchFamily="34" charset="0"/>
                        </a:rPr>
                        <a:t>2022-05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131,481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257,179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388,660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5,845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1887590"/>
                  </a:ext>
                </a:extLst>
              </a:tr>
              <a:tr h="242435">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9227974"/>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09/13/22</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June 2022 - IAG/IAL Statistics</a:t>
            </a:r>
          </a:p>
          <a:p>
            <a:r>
              <a:rPr lang="en-US" altLang="en-US" dirty="0"/>
              <a:t>Top 10 – June 2022 -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June 2022 -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09/13/22</a:t>
            </a:r>
          </a:p>
        </p:txBody>
      </p:sp>
      <p:graphicFrame>
        <p:nvGraphicFramePr>
          <p:cNvPr id="4" name="Table 3">
            <a:extLst>
              <a:ext uri="{FF2B5EF4-FFF2-40B4-BE49-F238E27FC236}">
                <a16:creationId xmlns:a16="http://schemas.microsoft.com/office/drawing/2014/main" id="{690B8AB6-2809-454E-AA31-9ADF6D781E40}"/>
              </a:ext>
            </a:extLst>
          </p:cNvPr>
          <p:cNvGraphicFramePr>
            <a:graphicFrameLocks noGrp="1"/>
          </p:cNvGraphicFramePr>
          <p:nvPr>
            <p:extLst>
              <p:ext uri="{D42A27DB-BD31-4B8C-83A1-F6EECF244321}">
                <p14:modId xmlns:p14="http://schemas.microsoft.com/office/powerpoint/2010/main" val="4033011053"/>
              </p:ext>
            </p:extLst>
          </p:nvPr>
        </p:nvGraphicFramePr>
        <p:xfrm>
          <a:off x="2158999" y="1100888"/>
          <a:ext cx="4902201" cy="3914775"/>
        </p:xfrm>
        <a:graphic>
          <a:graphicData uri="http://schemas.openxmlformats.org/drawingml/2006/table">
            <a:tbl>
              <a:tblPr/>
              <a:tblGrid>
                <a:gridCol w="1148953">
                  <a:extLst>
                    <a:ext uri="{9D8B030D-6E8A-4147-A177-3AD203B41FA5}">
                      <a16:colId xmlns:a16="http://schemas.microsoft.com/office/drawing/2014/main" val="3449073104"/>
                    </a:ext>
                  </a:extLst>
                </a:gridCol>
                <a:gridCol w="938312">
                  <a:extLst>
                    <a:ext uri="{9D8B030D-6E8A-4147-A177-3AD203B41FA5}">
                      <a16:colId xmlns:a16="http://schemas.microsoft.com/office/drawing/2014/main" val="1137495973"/>
                    </a:ext>
                  </a:extLst>
                </a:gridCol>
                <a:gridCol w="938312">
                  <a:extLst>
                    <a:ext uri="{9D8B030D-6E8A-4147-A177-3AD203B41FA5}">
                      <a16:colId xmlns:a16="http://schemas.microsoft.com/office/drawing/2014/main" val="1449209537"/>
                    </a:ext>
                  </a:extLst>
                </a:gridCol>
                <a:gridCol w="938312">
                  <a:extLst>
                    <a:ext uri="{9D8B030D-6E8A-4147-A177-3AD203B41FA5}">
                      <a16:colId xmlns:a16="http://schemas.microsoft.com/office/drawing/2014/main" val="213523669"/>
                    </a:ext>
                  </a:extLst>
                </a:gridCol>
                <a:gridCol w="938312">
                  <a:extLst>
                    <a:ext uri="{9D8B030D-6E8A-4147-A177-3AD203B41FA5}">
                      <a16:colId xmlns:a16="http://schemas.microsoft.com/office/drawing/2014/main" val="3543360445"/>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0.98%</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8279473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26980361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49532082"/>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91413108"/>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1,741</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5397838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49440174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29052166"/>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97598974"/>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2,083</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4148561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88482786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48271887"/>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63356739"/>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63198010"/>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242686702"/>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4141107195"/>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2021318787"/>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517167010"/>
                  </a:ext>
                </a:extLst>
              </a:tr>
            </a:tbl>
          </a:graphicData>
        </a:graphic>
      </p:graphicFrame>
      <p:graphicFrame>
        <p:nvGraphicFramePr>
          <p:cNvPr id="7" name="Object 6">
            <a:extLst>
              <a:ext uri="{FF2B5EF4-FFF2-40B4-BE49-F238E27FC236}">
                <a16:creationId xmlns:a16="http://schemas.microsoft.com/office/drawing/2014/main" id="{C0D3AF7D-A535-460D-86C1-D9D510EF5C6B}"/>
              </a:ext>
            </a:extLst>
          </p:cNvPr>
          <p:cNvGraphicFramePr>
            <a:graphicFrameLocks noChangeAspect="1"/>
          </p:cNvGraphicFramePr>
          <p:nvPr>
            <p:extLst>
              <p:ext uri="{D42A27DB-BD31-4B8C-83A1-F6EECF244321}">
                <p14:modId xmlns:p14="http://schemas.microsoft.com/office/powerpoint/2010/main" val="2540192226"/>
              </p:ext>
            </p:extLst>
          </p:nvPr>
        </p:nvGraphicFramePr>
        <p:xfrm>
          <a:off x="4038600" y="5278351"/>
          <a:ext cx="914400" cy="771525"/>
        </p:xfrm>
        <a:graphic>
          <a:graphicData uri="http://schemas.openxmlformats.org/presentationml/2006/ole">
            <mc:AlternateContent xmlns:mc="http://schemas.openxmlformats.org/markup-compatibility/2006">
              <mc:Choice xmlns:v="urn:schemas-microsoft-com:vml" Requires="v">
                <p:oleObj spid="_x0000_s1061"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038600" y="527835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June 2022 -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09/13/22</a:t>
            </a:r>
          </a:p>
        </p:txBody>
      </p:sp>
      <p:pic>
        <p:nvPicPr>
          <p:cNvPr id="4" name="Picture 3" descr="Chart, scatter chart, box and whisker chart&#10;&#10;Description automatically generated">
            <a:extLst>
              <a:ext uri="{FF2B5EF4-FFF2-40B4-BE49-F238E27FC236}">
                <a16:creationId xmlns:a16="http://schemas.microsoft.com/office/drawing/2014/main" id="{1A016AE0-A71B-4391-92A4-74E2BB6169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5021"/>
            <a:ext cx="9144000" cy="1524000"/>
          </a:xfrm>
          <a:prstGeom prst="rect">
            <a:avLst/>
          </a:prstGeom>
        </p:spPr>
      </p:pic>
      <p:sp>
        <p:nvSpPr>
          <p:cNvPr id="12" name="TextBox 11">
            <a:extLst>
              <a:ext uri="{FF2B5EF4-FFF2-40B4-BE49-F238E27FC236}">
                <a16:creationId xmlns:a16="http://schemas.microsoft.com/office/drawing/2014/main" id="{052E5FAA-2952-4A4F-B178-48EF77F1794A}"/>
              </a:ext>
            </a:extLst>
          </p:cNvPr>
          <p:cNvSpPr txBox="1"/>
          <p:nvPr/>
        </p:nvSpPr>
        <p:spPr>
          <a:xfrm>
            <a:off x="8039100" y="927042"/>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11</a:t>
            </a:r>
          </a:p>
        </p:txBody>
      </p:sp>
      <p:pic>
        <p:nvPicPr>
          <p:cNvPr id="9" name="Picture 8" descr="Chart, bar chart, box and whisker chart&#10;&#10;Description automatically generated">
            <a:extLst>
              <a:ext uri="{FF2B5EF4-FFF2-40B4-BE49-F238E27FC236}">
                <a16:creationId xmlns:a16="http://schemas.microsoft.com/office/drawing/2014/main" id="{099745F2-64E7-4815-9ED2-A6386A9B77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5" name="Picture 14" descr="Chart&#10;&#10;Description automatically generated">
            <a:extLst>
              <a:ext uri="{FF2B5EF4-FFF2-40B4-BE49-F238E27FC236}">
                <a16:creationId xmlns:a16="http://schemas.microsoft.com/office/drawing/2014/main" id="{BF511A0F-77C5-470B-BE8D-1CD5B19E5B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8979"/>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box and whisker chart&#10;&#10;Description automatically generated">
            <a:extLst>
              <a:ext uri="{FF2B5EF4-FFF2-40B4-BE49-F238E27FC236}">
                <a16:creationId xmlns:a16="http://schemas.microsoft.com/office/drawing/2014/main" id="{06B0EA2D-3B90-47C1-A353-F26E221099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3420"/>
            <a:ext cx="9144000" cy="1524000"/>
          </a:xfrm>
          <a:prstGeom prst="rect">
            <a:avLst/>
          </a:prstGeom>
        </p:spPr>
      </p:pic>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June 2022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09/13/22</a:t>
            </a:r>
          </a:p>
        </p:txBody>
      </p:sp>
      <p:sp>
        <p:nvSpPr>
          <p:cNvPr id="11" name="TextBox 10">
            <a:extLst>
              <a:ext uri="{FF2B5EF4-FFF2-40B4-BE49-F238E27FC236}">
                <a16:creationId xmlns:a16="http://schemas.microsoft.com/office/drawing/2014/main" id="{0DC42E8B-637A-4574-B90E-D2AAE5D48823}"/>
              </a:ext>
            </a:extLst>
          </p:cNvPr>
          <p:cNvSpPr txBox="1"/>
          <p:nvPr/>
        </p:nvSpPr>
        <p:spPr>
          <a:xfrm>
            <a:off x="8001000" y="957153"/>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11</a:t>
            </a:r>
          </a:p>
        </p:txBody>
      </p:sp>
      <p:pic>
        <p:nvPicPr>
          <p:cNvPr id="9" name="Picture 8" descr="Chart, bar chart&#10;&#10;Description automatically generated">
            <a:extLst>
              <a:ext uri="{FF2B5EF4-FFF2-40B4-BE49-F238E27FC236}">
                <a16:creationId xmlns:a16="http://schemas.microsoft.com/office/drawing/2014/main" id="{9ABE4BDA-091B-45CC-B485-8DD3317451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10;&#10;Description automatically generated">
            <a:extLst>
              <a:ext uri="{FF2B5EF4-FFF2-40B4-BE49-F238E27FC236}">
                <a16:creationId xmlns:a16="http://schemas.microsoft.com/office/drawing/2014/main" id="{200B1392-F729-4731-B8D2-0DED79F5B0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0580"/>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09/13/22</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09/13/22</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June 2022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09/13/22</a:t>
            </a:r>
          </a:p>
        </p:txBody>
      </p:sp>
      <p:pic>
        <p:nvPicPr>
          <p:cNvPr id="4" name="Picture 3" descr="Chart, waterfall chart&#10;&#10;Description automatically generated">
            <a:extLst>
              <a:ext uri="{FF2B5EF4-FFF2-40B4-BE49-F238E27FC236}">
                <a16:creationId xmlns:a16="http://schemas.microsoft.com/office/drawing/2014/main" id="{7CF5CF79-7C04-4369-AAE0-7D5DA07A31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09/13/22</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16859</TotalTime>
  <Words>1168</Words>
  <Application>Microsoft Office PowerPoint</Application>
  <PresentationFormat>On-screen Show (4:3)</PresentationFormat>
  <Paragraphs>359</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June 2022 - IAG/IAL Statistics</vt:lpstr>
      <vt:lpstr>Top 10 - June 2022 - IAG/IAL % Greater Than 1% of Enrollments With number of months Greater Than 1%  </vt:lpstr>
      <vt:lpstr>Top 10 - 12 Month Average IAG/IAL % Greater Than 1% of Enrollments thru June 2022 With number of months Greater Than 1% </vt:lpstr>
      <vt:lpstr>Explanation of IAG/IAL Slides Data</vt:lpstr>
      <vt:lpstr>Explanation of IAG/IAL Slides Data (Cont)</vt:lpstr>
      <vt:lpstr>Top - 12 Month Average Rescission % Greater Than 1% of Switches thru June 2022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433</cp:revision>
  <cp:lastPrinted>2016-01-21T20:53:15Z</cp:lastPrinted>
  <dcterms:created xsi:type="dcterms:W3CDTF">2016-01-21T15:20:31Z</dcterms:created>
  <dcterms:modified xsi:type="dcterms:W3CDTF">2022-09-07T18:16:59Z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