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444" r:id="rId7"/>
    <p:sldId id="445" r:id="rId8"/>
    <p:sldId id="446" r:id="rId9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5" autoAdjust="0"/>
    <p:restoredTop sz="93861" autoAdjust="0"/>
  </p:normalViewPr>
  <p:slideViewPr>
    <p:cSldViewPr showGuides="1">
      <p:cViewPr varScale="1">
        <p:scale>
          <a:sx n="100" d="100"/>
          <a:sy n="100" d="100"/>
        </p:scale>
        <p:origin x="127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Demand/Price Response Survey</a:t>
            </a:r>
          </a:p>
          <a:p>
            <a:pPr algn="ctr"/>
            <a:endParaRPr lang="en-US" dirty="0"/>
          </a:p>
          <a:p>
            <a:pPr algn="ctr"/>
            <a:r>
              <a:rPr lang="en-US" sz="1600" dirty="0"/>
              <a:t>Carl L Raish</a:t>
            </a:r>
          </a:p>
          <a:p>
            <a:pPr algn="ctr"/>
            <a:r>
              <a:rPr lang="en-US" sz="1600" dirty="0"/>
              <a:t>Principal Load Profiling and Modeling</a:t>
            </a:r>
          </a:p>
          <a:p>
            <a:pPr algn="ctr"/>
            <a:endParaRPr lang="en-US" dirty="0"/>
          </a:p>
          <a:p>
            <a:pPr algn="ctr"/>
            <a:br>
              <a:rPr lang="en-US" sz="1600" dirty="0"/>
            </a:br>
            <a:r>
              <a:rPr lang="en-US" sz="1600" dirty="0"/>
              <a:t>Retail Market Subcommittee – June 7,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Demand/Price Response Survey - Status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9130EC-2D4B-41C5-8809-CE2302DD3939}"/>
              </a:ext>
            </a:extLst>
          </p:cNvPr>
          <p:cNvSpPr txBox="1"/>
          <p:nvPr/>
        </p:nvSpPr>
        <p:spPr>
          <a:xfrm>
            <a:off x="381000" y="1219200"/>
            <a:ext cx="7696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Emails providing REP/NOIE participation status were sent out July 25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103 REPS with reporting requirement.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53 REPs no reporting requirement.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46 NOIE TDSPs (31 LSEs) with reporting requirement.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80 NOIE TDSPs (29 LSEs) no reporting requirement.</a:t>
            </a:r>
          </a:p>
          <a:p>
            <a:pPr lvl="1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100% response received from REPs/NOIEs with reporting requirement.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73 REPs reported DR/PR participation.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/>
              <a:t>Current active ESI IDs 6.77 million.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24 NOIE TDSPs reported programs.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ESIID lists sent to all REPs with programs on Feb 9.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223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Demand/Price Response Survey – Key Dates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9130EC-2D4B-41C5-8809-CE2302DD3939}"/>
              </a:ext>
            </a:extLst>
          </p:cNvPr>
          <p:cNvSpPr txBox="1"/>
          <p:nvPr/>
        </p:nvSpPr>
        <p:spPr>
          <a:xfrm>
            <a:off x="381000" y="1219200"/>
            <a:ext cx="7696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REPs</a:t>
            </a:r>
          </a:p>
          <a:p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Oct 15 – due date for submitting ESI ID participation files.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Oct 31 – due date for final corrections.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Oct 31 – due date for submitting event files.</a:t>
            </a:r>
          </a:p>
          <a:p>
            <a:pPr lvl="1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Oct 31 - due date for submitting customer counts/event files.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Nov 7 – due date for final corrections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383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Demand/Price Response Survey – OBDRR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9130EC-2D4B-41C5-8809-CE2302DD3939}"/>
              </a:ext>
            </a:extLst>
          </p:cNvPr>
          <p:cNvSpPr txBox="1"/>
          <p:nvPr/>
        </p:nvSpPr>
        <p:spPr>
          <a:xfrm>
            <a:off x="381000" y="1219200"/>
            <a:ext cx="7696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Changes to make date references generic.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Possible category to add - PV buy-back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Others??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23838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32802</TotalTime>
  <Words>208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Demand/Price Response Survey - Status</vt:lpstr>
      <vt:lpstr>Demand/Price Response Survey – Key Dates</vt:lpstr>
      <vt:lpstr>Demand/Price Response Survey – OBDRR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535</cp:revision>
  <cp:lastPrinted>2020-02-20T00:38:16Z</cp:lastPrinted>
  <dcterms:created xsi:type="dcterms:W3CDTF">2016-01-21T15:20:31Z</dcterms:created>
  <dcterms:modified xsi:type="dcterms:W3CDTF">2022-09-12T21:20:05Z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